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81" r:id="rId6"/>
    <p:sldId id="299" r:id="rId7"/>
    <p:sldId id="321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8" r:id="rId22"/>
    <p:sldId id="313" r:id="rId23"/>
    <p:sldId id="319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E6DB8-97DB-455D-9D44-BA7E234BAE31}" v="7" dt="2020-04-19T03:54:51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3716" autoAdjust="0"/>
  </p:normalViewPr>
  <p:slideViewPr>
    <p:cSldViewPr snapToGrid="0">
      <p:cViewPr varScale="1">
        <p:scale>
          <a:sx n="64" d="100"/>
          <a:sy n="6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24E6DB8-97DB-455D-9D44-BA7E234BAE31}"/>
    <pc:docChg chg="modSld">
      <pc:chgData name="" userId="" providerId="" clId="Web-{B24E6DB8-97DB-455D-9D44-BA7E234BAE31}" dt="2020-04-19T03:54:50.734" v="5" actId="20577"/>
      <pc:docMkLst>
        <pc:docMk/>
      </pc:docMkLst>
      <pc:sldChg chg="modSp">
        <pc:chgData name="" userId="" providerId="" clId="Web-{B24E6DB8-97DB-455D-9D44-BA7E234BAE31}" dt="2020-04-19T03:54:50.718" v="4" actId="20577"/>
        <pc:sldMkLst>
          <pc:docMk/>
          <pc:sldMk cId="3167660545" sldId="321"/>
        </pc:sldMkLst>
        <pc:spChg chg="mod">
          <ac:chgData name="" userId="" providerId="" clId="Web-{B24E6DB8-97DB-455D-9D44-BA7E234BAE31}" dt="2020-04-19T03:54:50.718" v="4" actId="20577"/>
          <ac:spMkLst>
            <pc:docMk/>
            <pc:sldMk cId="3167660545" sldId="321"/>
            <ac:spMk id="3" creationId="{98C85A48-AD7B-443B-9184-23F7FF1EC9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7A75C-6A2A-48F7-8B56-AA2D63BC286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8653-5A2F-4B7F-9759-78E52C3D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DF41-8B66-4B99-971F-CE17341185E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tutorials.net/Analyzing+Flight+Data:+A+Gentle+Introduction+to+GraphX+in+Sparkhttp:/www.sparktutorials.net/Analyzing+Flight+Data:+A+Gentle+Introduction+to+GraphX+in+Spark" TargetMode="External"/><Relationship Id="rId7" Type="http://schemas.openxmlformats.org/officeDocument/2006/relationships/hyperlink" Target="https://databricks.com/blog/2016/03/03/introducing-graphframes.html" TargetMode="External"/><Relationship Id="rId2" Type="http://schemas.openxmlformats.org/officeDocument/2006/relationships/hyperlink" Target="https://spark.apache.org/docs/latest/graphx-programming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phframes.github.io/user-guide.html" TargetMode="External"/><Relationship Id="rId5" Type="http://schemas.openxmlformats.org/officeDocument/2006/relationships/hyperlink" Target="https://www.edureka.co/blog/spark-graphx/" TargetMode="External"/><Relationship Id="rId4" Type="http://schemas.openxmlformats.org/officeDocument/2006/relationships/hyperlink" Target="https://mapr.com/blog/how-get-started-using-apache-spark-graphx-scal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programming-guide.html#resilient-distributed-datasets-rdds" TargetMode="External"/><Relationship Id="rId2" Type="http://schemas.openxmlformats.org/officeDocument/2006/relationships/hyperlink" Target="http://spark.apache.org/docs/latest/sql-programming-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hyperlink" Target="https://spark-packages.org/package/graphframes/graphfram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Big Data Programming</a:t>
            </a:r>
            <a:br>
              <a:rPr lang="en-US" dirty="0"/>
            </a:br>
            <a:r>
              <a:rPr lang="en-US" dirty="0" err="1"/>
              <a:t>GraphX</a:t>
            </a:r>
            <a:r>
              <a:rPr lang="en-US" dirty="0"/>
              <a:t> and </a:t>
            </a:r>
            <a:r>
              <a:rPr lang="en-US" dirty="0" err="1"/>
              <a:t>GraphFrames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Module 2-Lecture 5</a:t>
            </a:r>
          </a:p>
        </p:txBody>
      </p:sp>
    </p:spTree>
    <p:extLst>
      <p:ext uri="{BB962C8B-B14F-4D97-AF65-F5344CB8AC3E}">
        <p14:creationId xmlns:p14="http://schemas.microsoft.com/office/powerpoint/2010/main" val="29722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2" y="1535339"/>
            <a:ext cx="8037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command 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60182" cy="4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0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Loaded with </a:t>
            </a:r>
            <a:r>
              <a:rPr lang="en-US" dirty="0" err="1"/>
              <a:t>graphframes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90" y="1336647"/>
            <a:ext cx="10232495" cy="44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84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in </a:t>
            </a:r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32" y="1081087"/>
            <a:ext cx="5288154" cy="45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in </a:t>
            </a:r>
            <a:r>
              <a:rPr lang="en-US" dirty="0" err="1"/>
              <a:t>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71" y="1393825"/>
            <a:ext cx="382088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1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GraphFrames</a:t>
            </a:r>
            <a:r>
              <a:rPr lang="en-US" dirty="0"/>
              <a:t>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48" y="1027906"/>
            <a:ext cx="441489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5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structural pattern in a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384"/>
            <a:ext cx="8743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3646"/>
            <a:ext cx="8886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79" y="2006600"/>
            <a:ext cx="8953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7" y="2079171"/>
            <a:ext cx="8886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1690688"/>
            <a:ext cx="9381564" cy="35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4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Motifs filter by age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4" y="1690688"/>
            <a:ext cx="6691086" cy="41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B025-4AE9-47EA-A06C-D4F570BB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76ED1-4B3D-4D61-90E8-815DCE07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32" y="1918741"/>
            <a:ext cx="7225259" cy="30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Relationship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8562"/>
            <a:ext cx="9887857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3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C441-0F2B-4C6B-8676-BE99E7DA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6A4EC-9D92-4786-9582-B48D43106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47" y="1315934"/>
            <a:ext cx="759150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8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6" y="1954751"/>
            <a:ext cx="9394371" cy="21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Subgraphs</a:t>
            </a:r>
            <a:r>
              <a:rPr lang="en-US" dirty="0"/>
              <a:t>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14" y="2003198"/>
            <a:ext cx="8987971" cy="19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Subgraphs</a:t>
            </a:r>
            <a:r>
              <a:rPr lang="en-US" dirty="0"/>
              <a:t> (</a:t>
            </a:r>
            <a:r>
              <a:rPr lang="en-US" dirty="0" err="1"/>
              <a:t>Scala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49941"/>
            <a:ext cx="9829800" cy="20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0743-2536-4F7C-8F6B-6DCE2A1D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20C1-444D-45E6-B365-6927A6D8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9"/>
            <a:ext cx="10515600" cy="4560185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https://spark.apache.org/docs/latest/graphx-programming-guide.html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http://www.sparktutorials.net/Analyzing+Flight+Data%3A+A+Gentle+Introduction+to+GraphX+in+Sparkhttp://www.sparktutorials.net/Analyzing+Flight+Data%3A+A+Gentle+Introduction+to+GraphX+in+Spark</a:t>
            </a:r>
            <a:endParaRPr lang="en-US" dirty="0"/>
          </a:p>
          <a:p>
            <a:r>
              <a:rPr lang="en-US" dirty="0">
                <a:hlinkClick r:id="rId4"/>
              </a:rPr>
              <a:t>https://mapr.com/blog/how-get-started-using-apache-spark-graphx-scala/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https://www.edureka.co/blog/spark-graphx/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https://graphframes.github.io/user-guide.html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https://databricks.com/blog/2016/03/03/introducing-graphframes.html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Eco-System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18" y="1264024"/>
            <a:ext cx="9986682" cy="45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GraphX</a:t>
            </a:r>
            <a:r>
              <a:rPr lang="en-US" i="1" dirty="0"/>
              <a:t> is to RDDs as </a:t>
            </a:r>
            <a:r>
              <a:rPr lang="en-US" i="1" dirty="0" err="1"/>
              <a:t>GraphFrames</a:t>
            </a:r>
            <a:r>
              <a:rPr lang="en-US" i="1" dirty="0"/>
              <a:t> are to </a:t>
            </a:r>
            <a:r>
              <a:rPr lang="en-US" i="1" dirty="0" err="1"/>
              <a:t>DataFrames</a:t>
            </a:r>
            <a:endParaRPr lang="en-US" i="1" dirty="0"/>
          </a:p>
          <a:p>
            <a:r>
              <a:rPr lang="en-US" dirty="0" err="1"/>
              <a:t>GraphFrames</a:t>
            </a:r>
            <a:r>
              <a:rPr lang="en-US" dirty="0"/>
              <a:t> represent graphs: vertices (e.g., users) and edges (e.g., relationships between users). </a:t>
            </a:r>
          </a:p>
          <a:p>
            <a:r>
              <a:rPr lang="en-US" dirty="0" err="1"/>
              <a:t>GraphFrames</a:t>
            </a:r>
            <a:r>
              <a:rPr lang="en-US" dirty="0"/>
              <a:t> are based upon </a:t>
            </a:r>
            <a:r>
              <a:rPr lang="en-US" dirty="0">
                <a:hlinkClick r:id="rId2"/>
              </a:rPr>
              <a:t>Spark </a:t>
            </a:r>
            <a:r>
              <a:rPr lang="en-US" dirty="0" err="1">
                <a:hlinkClick r:id="rId2"/>
              </a:rPr>
              <a:t>DataFrames</a:t>
            </a:r>
            <a:endParaRPr lang="en-US" dirty="0"/>
          </a:p>
          <a:p>
            <a:r>
              <a:rPr lang="en-US" dirty="0" err="1"/>
              <a:t>GraphX</a:t>
            </a:r>
            <a:r>
              <a:rPr lang="en-US" dirty="0"/>
              <a:t> are based upon </a:t>
            </a:r>
            <a:r>
              <a:rPr lang="en-US" dirty="0">
                <a:hlinkClick r:id="rId3"/>
              </a:rPr>
              <a:t>RDDs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8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GraphFrames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44" y="1959068"/>
            <a:ext cx="84486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7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2" y="1650814"/>
            <a:ext cx="9179859" cy="41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85E8-619D-42D5-AA83-47D7BE89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GraphFrames</a:t>
            </a:r>
            <a:r>
              <a:rPr lang="en-US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5A48-AD7B-443B-9184-23F7FF1E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07" y="1465861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https://spark-packages.org/package/graphframes/graphframes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Download first 3 packages in jar</a:t>
            </a:r>
          </a:p>
          <a:p>
            <a:pPr marL="0" indent="0">
              <a:buNone/>
            </a:pPr>
            <a:r>
              <a:rPr lang="en-US" dirty="0"/>
              <a:t>Add them to Spark directory/jars</a:t>
            </a:r>
          </a:p>
          <a:p>
            <a:pPr marL="0" indent="0">
              <a:buNone/>
            </a:pPr>
            <a:r>
              <a:rPr lang="en-US" dirty="0"/>
              <a:t>Refresh </a:t>
            </a:r>
            <a:r>
              <a:rPr lang="en-US" dirty="0" err="1"/>
              <a:t>sbt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r>
              <a:rPr lang="en-US" dirty="0"/>
              <a:t>Download Spark 2.3 or 2.1.0</a:t>
            </a:r>
          </a:p>
          <a:p>
            <a:pPr lvl="1"/>
            <a:r>
              <a:rPr lang="en-US" dirty="0">
                <a:hlinkClick r:id="rId3"/>
              </a:rPr>
              <a:t>https://spark.apache.org/downloads.html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From Command Line:</a:t>
            </a:r>
          </a:p>
          <a:p>
            <a:r>
              <a:rPr lang="en-US" dirty="0"/>
              <a:t>Go to bin</a:t>
            </a:r>
          </a:p>
          <a:p>
            <a:pPr lvl="1"/>
            <a:r>
              <a:rPr lang="en-US" dirty="0"/>
              <a:t>spark-shell –packages graphframes:graphframes:0.5.0-spark2.3-s_2.11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GraphFrames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90197"/>
            <a:ext cx="1183277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From </a:t>
            </a:r>
            <a:r>
              <a:rPr lang="en-US" b="1" u="sng" dirty="0" err="1"/>
              <a:t>PyCharm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os.environ</a:t>
            </a:r>
            <a:r>
              <a:rPr lang="en-US" dirty="0"/>
              <a:t>["PYSPARK_SUBMIT_ARGS"] = (</a:t>
            </a:r>
          </a:p>
          <a:p>
            <a:pPr marL="0" indent="0">
              <a:buNone/>
            </a:pPr>
            <a:r>
              <a:rPr lang="en-US" dirty="0"/>
              <a:t>"--packages graphframes:graphframes:0.5.0-spark2.0-s_2.11 </a:t>
            </a:r>
            <a:r>
              <a:rPr lang="en-US" dirty="0" err="1"/>
              <a:t>pyspark</a:t>
            </a:r>
            <a:r>
              <a:rPr lang="en-US" dirty="0"/>
              <a:t>-shell")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From Command Line:</a:t>
            </a:r>
          </a:p>
          <a:p>
            <a:pPr marL="0" indent="0">
              <a:buNone/>
            </a:pPr>
            <a:r>
              <a:rPr lang="en-US" dirty="0" err="1"/>
              <a:t>Pyspark</a:t>
            </a:r>
            <a:r>
              <a:rPr lang="en-US" dirty="0"/>
              <a:t> --packages graphframes:graphframes:0.5.0-spark2.0-s_2.11 </a:t>
            </a:r>
            <a:r>
              <a:rPr lang="en-US" dirty="0" err="1"/>
              <a:t>pyspark</a:t>
            </a:r>
            <a:r>
              <a:rPr lang="en-US" dirty="0"/>
              <a:t>-shell</a:t>
            </a:r>
          </a:p>
        </p:txBody>
      </p:sp>
    </p:spTree>
    <p:extLst>
      <p:ext uri="{BB962C8B-B14F-4D97-AF65-F5344CB8AC3E}">
        <p14:creationId xmlns:p14="http://schemas.microsoft.com/office/powerpoint/2010/main" val="9669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 </a:t>
            </a:r>
            <a:r>
              <a:rPr lang="en-US" dirty="0" err="1"/>
              <a:t>PyCharm</a:t>
            </a:r>
            <a:r>
              <a:rPr lang="en-US" dirty="0"/>
              <a:t> or Edit Configuration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18" y="2464314"/>
            <a:ext cx="9541982" cy="11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8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343</Words>
  <Application>Microsoft Office PowerPoint</Application>
  <PresentationFormat>Widescreen</PresentationFormat>
  <Paragraphs>58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          Big Data Programming GraphX and GraphFrames  Module 2-Lecture 5</vt:lpstr>
      <vt:lpstr>Apache Spark Engine</vt:lpstr>
      <vt:lpstr>Open source Eco-System</vt:lpstr>
      <vt:lpstr>Graphs</vt:lpstr>
      <vt:lpstr>GraphX vs GraphFrames</vt:lpstr>
      <vt:lpstr>Continued ..</vt:lpstr>
      <vt:lpstr>GraphFrames Configuration</vt:lpstr>
      <vt:lpstr>Load Pyspark GraphFrames</vt:lpstr>
      <vt:lpstr>Load in PyCharm or Edit Configuration Settings</vt:lpstr>
      <vt:lpstr>Continued ..</vt:lpstr>
      <vt:lpstr>Pyspark command line</vt:lpstr>
      <vt:lpstr>Pyspark Loaded with graphframes</vt:lpstr>
      <vt:lpstr>Create Dataframe in Pyspark</vt:lpstr>
      <vt:lpstr>Create Dataframe in Scala</vt:lpstr>
      <vt:lpstr>GraphFrames Output</vt:lpstr>
      <vt:lpstr>Motif Finding</vt:lpstr>
      <vt:lpstr>Continued …</vt:lpstr>
      <vt:lpstr>Continued …</vt:lpstr>
      <vt:lpstr>Continued …</vt:lpstr>
      <vt:lpstr>Motifs filter by age (pyspark)</vt:lpstr>
      <vt:lpstr>Scala</vt:lpstr>
      <vt:lpstr>Combination of Relationship (pyspark)</vt:lpstr>
      <vt:lpstr>Scala</vt:lpstr>
      <vt:lpstr>Motif show</vt:lpstr>
      <vt:lpstr>Create Subgraphs (Pyspark)</vt:lpstr>
      <vt:lpstr>Create Subgraphs (Scala)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Zeenat</dc:creator>
  <cp:lastModifiedBy>Tariq, Zeenat (UMKC-Student)</cp:lastModifiedBy>
  <cp:revision>66</cp:revision>
  <dcterms:created xsi:type="dcterms:W3CDTF">2018-04-02T05:18:41Z</dcterms:created>
  <dcterms:modified xsi:type="dcterms:W3CDTF">2020-04-19T03:54:54Z</dcterms:modified>
</cp:coreProperties>
</file>