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6" r:id="rId2"/>
  </p:sldMasterIdLst>
  <p:sldIdLst>
    <p:sldId id="271" r:id="rId3"/>
    <p:sldId id="257" r:id="rId4"/>
    <p:sldId id="272" r:id="rId5"/>
    <p:sldId id="273" r:id="rId6"/>
    <p:sldId id="264" r:id="rId7"/>
    <p:sldId id="274" r:id="rId8"/>
    <p:sldId id="275" r:id="rId9"/>
    <p:sldId id="276" r:id="rId10"/>
    <p:sldId id="277" r:id="rId11"/>
    <p:sldId id="278" r:id="rId12"/>
    <p:sldId id="258" r:id="rId13"/>
    <p:sldId id="259" r:id="rId14"/>
    <p:sldId id="260" r:id="rId15"/>
    <p:sldId id="261" r:id="rId16"/>
    <p:sldId id="262" r:id="rId17"/>
    <p:sldId id="263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65" r:id="rId39"/>
    <p:sldId id="308" r:id="rId40"/>
    <p:sldId id="309" r:id="rId41"/>
    <p:sldId id="266" r:id="rId42"/>
    <p:sldId id="267" r:id="rId43"/>
    <p:sldId id="268" r:id="rId44"/>
    <p:sldId id="269" r:id="rId45"/>
    <p:sldId id="303" r:id="rId46"/>
    <p:sldId id="321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270" r:id="rId5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709D04-BEA6-44F1-8675-A4982F670B8E}">
          <p14:sldIdLst>
            <p14:sldId id="271"/>
            <p14:sldId id="257"/>
          </p14:sldIdLst>
        </p14:section>
        <p14:section name="Linux Installation" id="{5E453E89-17A7-4CAE-BAFB-92A21886D799}">
          <p14:sldIdLst>
            <p14:sldId id="272"/>
            <p14:sldId id="273"/>
            <p14:sldId id="264"/>
            <p14:sldId id="274"/>
            <p14:sldId id="275"/>
            <p14:sldId id="276"/>
            <p14:sldId id="277"/>
            <p14:sldId id="278"/>
          </p14:sldIdLst>
        </p14:section>
        <p14:section name="Theory behind Sqoop" id="{B2728214-766F-481A-BEA3-171BA2A1214D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Command Guideline" id="{62852209-989E-420F-964D-1CE39298337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265"/>
            <p14:sldId id="308"/>
            <p14:sldId id="309"/>
            <p14:sldId id="266"/>
            <p14:sldId id="267"/>
            <p14:sldId id="268"/>
            <p14:sldId id="269"/>
            <p14:sldId id="303"/>
            <p14:sldId id="321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386B7-06FF-402E-AECB-F1D5B371D6BA}" v="4" dt="2020-02-25T00:31:3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50386B7-06FF-402E-AECB-F1D5B371D6BA}"/>
    <pc:docChg chg="modSld">
      <pc:chgData name="" userId="" providerId="" clId="Web-{E50386B7-06FF-402E-AECB-F1D5B371D6BA}" dt="2020-02-25T00:31:37.017" v="3" actId="20577"/>
      <pc:docMkLst>
        <pc:docMk/>
      </pc:docMkLst>
      <pc:sldChg chg="modSp">
        <pc:chgData name="" userId="" providerId="" clId="Web-{E50386B7-06FF-402E-AECB-F1D5B371D6BA}" dt="2020-02-25T00:31:37.017" v="2" actId="20577"/>
        <pc:sldMkLst>
          <pc:docMk/>
          <pc:sldMk cId="1672635563" sldId="311"/>
        </pc:sldMkLst>
        <pc:spChg chg="mod">
          <ac:chgData name="" userId="" providerId="" clId="Web-{E50386B7-06FF-402E-AECB-F1D5B371D6BA}" dt="2020-02-25T00:31:37.017" v="2" actId="20577"/>
          <ac:spMkLst>
            <pc:docMk/>
            <pc:sldMk cId="1672635563" sldId="311"/>
            <ac:spMk id="2" creationId="{22BBEC6F-8FCE-43DB-9EEF-00ED890726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3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0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6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00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3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1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qoop/sqoop_installation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umkc.box.com/s/49lcsiw6waliuwyfzpx0kcmvxln9crj1" TargetMode="External"/><Relationship Id="rId2" Type="http://schemas.openxmlformats.org/officeDocument/2006/relationships/hyperlink" Target="https://umkc.box.com/s/kwxeipwwre0ukrbt01cb095q5mzk6r3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gild.com/blog/hive-complex-data-types-with-example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umkc.box.com/s/8is0c8art4f11niveubv7ydjayzg9xzn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s.sonic.net/apache/sqoop/1.4.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tp.ntu.edu.tw/MySQL/Downloads/Connector-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CSEE 5590/490 Big Data Programming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Lesson 5</a:t>
            </a:r>
          </a:p>
          <a:p>
            <a:r>
              <a:rPr lang="en-US" dirty="0">
                <a:solidFill>
                  <a:schemeClr val="tx1"/>
                </a:solidFill>
                <a:latin typeface="Arial"/>
              </a:rPr>
              <a:t>Apache </a:t>
            </a:r>
            <a:r>
              <a:rPr lang="en-US" dirty="0" err="1">
                <a:solidFill>
                  <a:schemeClr val="tx1"/>
                </a:solidFill>
                <a:latin typeface="Arial"/>
              </a:rPr>
              <a:t>Sqoop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</a:t>
            </a:r>
            <a:r>
              <a:rPr lang="en-US" dirty="0" err="1"/>
              <a:t>Sqoop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cd $SQOOP_HOME/bin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sqoop</a:t>
            </a:r>
            <a:r>
              <a:rPr lang="en-US" dirty="0"/>
              <a:t>-version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https://www.tutorialspoint.com/sqoop/sqoop_installation.htm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3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693279"/>
            <a:ext cx="8229240" cy="914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What is Sqoop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978838"/>
            <a:ext cx="8370000" cy="367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Designed for efficiently transferring bulk data between Hadoop and structured data stores such as relational databases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Sqoop imports data from external structured databases into HDFS or related data stores like Hive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Sqoop can also used to export from Hadoop to external structured databases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Sqoop works with relational databases such as : Teradata, Oracle, MySQL, PostgreSQL and etc..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78078"/>
            <a:ext cx="8229240" cy="790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72BC"/>
                </a:solidFill>
                <a:latin typeface="Arial"/>
              </a:rPr>
              <a:t>Why Sqoop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457200" y="1739334"/>
            <a:ext cx="8229240" cy="4165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Many organizations deploy Hadoop to analyze vast stream of information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When Big Data storages and analyzers of the Hadoop ecosystem came into picture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We need some tool to import and export from big data storages to external world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Here, Sqoop occupies a place in the Hadoop ecosystem to provide feasible interaction between relational database server and Hadoop’s HDFS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43080" y="551473"/>
            <a:ext cx="8229240" cy="7207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900" dirty="0">
                <a:solidFill>
                  <a:srgbClr val="0072BC"/>
                </a:solidFill>
                <a:latin typeface="Arial"/>
              </a:rPr>
              <a:t>Hadoop- Sqoop</a:t>
            </a:r>
            <a:r>
              <a:rPr lang="en-US" sz="4400" dirty="0">
                <a:solidFill>
                  <a:srgbClr val="0072BC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380" y="1900951"/>
            <a:ext cx="8229240" cy="403308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Hadoop is great for storing massive data in terms of volume using HDFS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It provides scalable processing environment for structured and unstructured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But’s it is batch-oriented processing thus not suitable for interactive query applications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Sqoop act like ETL tool used to copy data between HDFS and SQL databases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958320"/>
            <a:ext cx="8229240" cy="643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What Sqoop does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987200"/>
            <a:ext cx="8229240" cy="43761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Allows data imports/ exports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Parallelize data transfer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Copies data quickly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Makes data analysis more efficient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Mitigates excessive loads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712080"/>
            <a:ext cx="8229240" cy="773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How Sqoop works?</a:t>
            </a:r>
            <a:endParaRPr/>
          </a:p>
        </p:txBody>
      </p:sp>
      <p:pic>
        <p:nvPicPr>
          <p:cNvPr id="91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1480" y="2613960"/>
            <a:ext cx="5800320" cy="276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967320"/>
            <a:ext cx="8229240" cy="766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Who uses Sqoop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2083680"/>
            <a:ext cx="8229240" cy="425304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Online Marketer Coupons.com uses Sqoop to exchange data between Hadoop and IBM Netezza data warehouse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They are querying the structure data and pipes the results to Hadoop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Education company The Apollo group also uses the software to inject the results from Hadoop jobs back to relational databases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to HDFS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72" y="1558213"/>
            <a:ext cx="8655011" cy="383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234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to HDFS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10159"/>
            <a:ext cx="7992836" cy="383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417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Selective Imports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187" y="1769805"/>
            <a:ext cx="7919884" cy="392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44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95640" y="6001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72BC"/>
                </a:solidFill>
                <a:latin typeface="Arial"/>
              </a:rPr>
              <a:t>Overview</a:t>
            </a:r>
            <a:endParaRPr dirty="0"/>
          </a:p>
        </p:txBody>
      </p:sp>
      <p:sp>
        <p:nvSpPr>
          <p:cNvPr id="81" name="TextShape 2"/>
          <p:cNvSpPr txBox="1"/>
          <p:nvPr/>
        </p:nvSpPr>
        <p:spPr>
          <a:xfrm>
            <a:off x="457200" y="1820160"/>
            <a:ext cx="8229240" cy="430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Installation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What is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Sqoop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Why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Sqoop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Relation with Hadoop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How it works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Who uses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</a:rPr>
              <a:t>Sqoop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import use case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</a:rPr>
              <a:t>Sqoop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export use case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Selective Imports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937" y="1887794"/>
            <a:ext cx="7673133" cy="34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217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Table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552" y="1843549"/>
            <a:ext cx="7844247" cy="361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828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 File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79" y="1858297"/>
            <a:ext cx="7666950" cy="352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0267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 Import Process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877" y="1799304"/>
            <a:ext cx="7844246" cy="356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0215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 Import Process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2946"/>
            <a:ext cx="7794788" cy="343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622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to Hive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467" y="1843549"/>
            <a:ext cx="7878333" cy="346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267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to Hive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972" y="1784555"/>
            <a:ext cx="7912827" cy="356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792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from HDFS to </a:t>
            </a:r>
            <a:r>
              <a:rPr lang="en-IN" dirty="0" err="1"/>
              <a:t>Mysql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5781"/>
            <a:ext cx="7793831" cy="317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295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from HDFS to MySql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176" y="1814052"/>
            <a:ext cx="7922624" cy="344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016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to Hive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99303"/>
            <a:ext cx="7952015" cy="361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184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Sqoop Installation (Linux)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91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1295"/>
            <a:ext cx="7582988" cy="317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0031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7002E-BCC5-46ED-9EB3-E91F5F049EBC}"/>
              </a:ext>
            </a:extLst>
          </p:cNvPr>
          <p:cNvSpPr txBox="1"/>
          <p:nvPr/>
        </p:nvSpPr>
        <p:spPr>
          <a:xfrm>
            <a:off x="1073020" y="1950098"/>
            <a:ext cx="641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 Class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6AFDD-E4AB-4DD9-938E-043503228BAE}"/>
              </a:ext>
            </a:extLst>
          </p:cNvPr>
          <p:cNvSpPr txBox="1"/>
          <p:nvPr/>
        </p:nvSpPr>
        <p:spPr>
          <a:xfrm>
            <a:off x="1073020" y="2785404"/>
            <a:ext cx="641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Part - 1</a:t>
            </a:r>
          </a:p>
        </p:txBody>
      </p:sp>
    </p:spTree>
    <p:extLst>
      <p:ext uri="{BB962C8B-B14F-4D97-AF65-F5344CB8AC3E}">
        <p14:creationId xmlns:p14="http://schemas.microsoft.com/office/powerpoint/2010/main" val="2336193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94E5B6-4A59-4B49-82A1-721F2A51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F05414-EC13-460B-8265-D5C7059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table in MySQL and Import into HDFS through </a:t>
            </a:r>
            <a:r>
              <a:rPr lang="en-IN" dirty="0" err="1"/>
              <a:t>Sqoop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Export table from HDFS to MySQL</a:t>
            </a:r>
          </a:p>
        </p:txBody>
      </p:sp>
    </p:spTree>
    <p:extLst>
      <p:ext uri="{BB962C8B-B14F-4D97-AF65-F5344CB8AC3E}">
        <p14:creationId xmlns:p14="http://schemas.microsoft.com/office/powerpoint/2010/main" val="3542821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56000"/>
            <a:ext cx="8229240" cy="83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72BC"/>
                </a:solidFill>
                <a:latin typeface="Arial"/>
              </a:rPr>
              <a:t>MySQL</a:t>
            </a:r>
            <a:endParaRPr dirty="0"/>
          </a:p>
        </p:txBody>
      </p:sp>
      <p:sp>
        <p:nvSpPr>
          <p:cNvPr id="97" name="TextShape 2"/>
          <p:cNvSpPr txBox="1"/>
          <p:nvPr/>
        </p:nvSpPr>
        <p:spPr>
          <a:xfrm>
            <a:off x="457200" y="1767240"/>
            <a:ext cx="8229240" cy="435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4C933-AC77-46D8-8E46-B3977D5C76AC}"/>
              </a:ext>
            </a:extLst>
          </p:cNvPr>
          <p:cNvSpPr txBox="1"/>
          <p:nvPr/>
        </p:nvSpPr>
        <p:spPr>
          <a:xfrm>
            <a:off x="544010" y="1932972"/>
            <a:ext cx="814243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/>
              <a:t>Step:1</a:t>
            </a:r>
            <a:endParaRPr lang="en-IN" sz="3600" dirty="0"/>
          </a:p>
          <a:p>
            <a:endParaRPr lang="en-IN" sz="3600" b="1" dirty="0"/>
          </a:p>
          <a:p>
            <a:r>
              <a:rPr lang="en-IN" sz="2800" b="1" dirty="0"/>
              <a:t>Start the MySQL service with the below command:</a:t>
            </a:r>
            <a:br>
              <a:rPr lang="en-IN" sz="3600" dirty="0"/>
            </a:br>
            <a:r>
              <a:rPr lang="en-IN" sz="2800" b="1" i="1" dirty="0" err="1">
                <a:solidFill>
                  <a:srgbClr val="FF0000"/>
                </a:solidFill>
              </a:rPr>
              <a:t>sudo</a:t>
            </a:r>
            <a:r>
              <a:rPr lang="en-IN" sz="2800" b="1" i="1" dirty="0">
                <a:solidFill>
                  <a:srgbClr val="FF0000"/>
                </a:solidFill>
              </a:rPr>
              <a:t> service </a:t>
            </a:r>
            <a:r>
              <a:rPr lang="en-IN" sz="2800" b="1" i="1" dirty="0" err="1">
                <a:solidFill>
                  <a:srgbClr val="FF0000"/>
                </a:solidFill>
              </a:rPr>
              <a:t>mysqld</a:t>
            </a:r>
            <a:r>
              <a:rPr lang="en-IN" sz="2800" b="1" i="1" dirty="0">
                <a:solidFill>
                  <a:srgbClr val="FF0000"/>
                </a:solidFill>
              </a:rPr>
              <a:t> start</a:t>
            </a:r>
          </a:p>
          <a:p>
            <a:br>
              <a:rPr lang="en-IN" sz="3600" dirty="0"/>
            </a:br>
            <a:r>
              <a:rPr lang="en-IN" sz="2800" b="1" dirty="0"/>
              <a:t>And enter MySQL shell using the below command:</a:t>
            </a:r>
            <a:br>
              <a:rPr lang="en-IN" sz="3600" dirty="0"/>
            </a:br>
            <a:r>
              <a:rPr lang="en-IN" sz="2800" b="1" i="1" dirty="0" err="1">
                <a:solidFill>
                  <a:srgbClr val="FF0000"/>
                </a:solidFill>
              </a:rPr>
              <a:t>mysql</a:t>
            </a:r>
            <a:r>
              <a:rPr lang="en-IN" sz="2800" b="1" i="1" dirty="0">
                <a:solidFill>
                  <a:srgbClr val="FF0000"/>
                </a:solidFill>
              </a:rPr>
              <a:t> -u root -</a:t>
            </a:r>
            <a:r>
              <a:rPr lang="en-IN" sz="2800" b="1" i="1" dirty="0" err="1">
                <a:solidFill>
                  <a:srgbClr val="FF0000"/>
                </a:solidFill>
              </a:rPr>
              <a:t>pcloudera</a:t>
            </a:r>
            <a:endParaRPr lang="en-IN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80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56000"/>
            <a:ext cx="8229240" cy="83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72BC"/>
                </a:solidFill>
                <a:latin typeface="Arial"/>
              </a:rPr>
              <a:t>MySQL</a:t>
            </a:r>
            <a:endParaRPr dirty="0"/>
          </a:p>
        </p:txBody>
      </p:sp>
      <p:sp>
        <p:nvSpPr>
          <p:cNvPr id="97" name="TextShape 2"/>
          <p:cNvSpPr txBox="1"/>
          <p:nvPr/>
        </p:nvSpPr>
        <p:spPr>
          <a:xfrm>
            <a:off x="457200" y="1767240"/>
            <a:ext cx="8229240" cy="435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1026" name="Picture 2" descr="https://i1.wp.com/s3.amazonaws.com/acadgildsite/wordpress_images/bigdatadeveloper/Incremental+Import+in+Sqoop+To+Load+Data+From+Mysql+To+HDFS/figure0+sudo+service+mysqld+start.PNG?zoom=1.25&amp;resize=656%2C296&amp;ssl=1">
            <a:extLst>
              <a:ext uri="{FF2B5EF4-FFF2-40B4-BE49-F238E27FC236}">
                <a16:creationId xmlns:a16="http://schemas.microsoft.com/office/drawing/2014/main" id="{C319DD11-3391-48FA-BB34-1370ACF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94" y="1974991"/>
            <a:ext cx="8129346" cy="36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2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56000"/>
            <a:ext cx="8229240" cy="83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72BC"/>
                </a:solidFill>
                <a:latin typeface="Arial"/>
              </a:rPr>
              <a:t>MySQL</a:t>
            </a:r>
            <a:endParaRPr dirty="0"/>
          </a:p>
        </p:txBody>
      </p:sp>
      <p:sp>
        <p:nvSpPr>
          <p:cNvPr id="97" name="TextShape 2"/>
          <p:cNvSpPr txBox="1"/>
          <p:nvPr/>
        </p:nvSpPr>
        <p:spPr>
          <a:xfrm>
            <a:off x="457200" y="1767240"/>
            <a:ext cx="8229240" cy="435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9F39ED-6A09-4097-8602-18323DF7B84F}"/>
              </a:ext>
            </a:extLst>
          </p:cNvPr>
          <p:cNvSpPr/>
          <p:nvPr/>
        </p:nvSpPr>
        <p:spPr>
          <a:xfrm>
            <a:off x="318304" y="15930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i="1" u="sng" dirty="0">
                <a:solidFill>
                  <a:srgbClr val="2C2F34"/>
                </a:solidFill>
                <a:latin typeface="-apple-system"/>
              </a:rPr>
              <a:t>Step:2</a:t>
            </a:r>
            <a:br>
              <a:rPr lang="en-IN" sz="2800" dirty="0"/>
            </a:br>
            <a:r>
              <a:rPr lang="en-IN" sz="2800" b="1" dirty="0">
                <a:solidFill>
                  <a:srgbClr val="2C2F34"/>
                </a:solidFill>
                <a:latin typeface="-apple-system"/>
              </a:rPr>
              <a:t>Command to list database if already existing:</a:t>
            </a:r>
            <a:br>
              <a:rPr lang="en-IN" sz="2800" dirty="0"/>
            </a:br>
            <a:r>
              <a:rPr lang="en-IN" sz="2800" b="1" dirty="0">
                <a:solidFill>
                  <a:srgbClr val="FF0000"/>
                </a:solidFill>
                <a:latin typeface="-apple-system"/>
              </a:rPr>
              <a:t>show databases;</a:t>
            </a:r>
            <a:br>
              <a:rPr lang="en-IN" sz="2800" dirty="0"/>
            </a:br>
            <a:r>
              <a:rPr lang="en-IN" sz="2800" b="1" dirty="0">
                <a:solidFill>
                  <a:srgbClr val="2C2F34"/>
                </a:solidFill>
                <a:latin typeface="-apple-system"/>
              </a:rPr>
              <a:t>Command to create a new database:</a:t>
            </a:r>
            <a:br>
              <a:rPr lang="en-IN" sz="2800" dirty="0"/>
            </a:br>
            <a:r>
              <a:rPr lang="en-IN" sz="2800" b="1" dirty="0">
                <a:solidFill>
                  <a:srgbClr val="FF0000"/>
                </a:solidFill>
                <a:latin typeface="-apple-system"/>
              </a:rPr>
              <a:t>create database db1;</a:t>
            </a:r>
            <a:br>
              <a:rPr lang="en-IN" sz="2800" dirty="0"/>
            </a:br>
            <a:r>
              <a:rPr lang="en-IN" sz="2800" b="1" dirty="0">
                <a:solidFill>
                  <a:srgbClr val="2C2F34"/>
                </a:solidFill>
                <a:latin typeface="-apple-system"/>
              </a:rPr>
              <a:t>Command for using the database:</a:t>
            </a:r>
            <a:br>
              <a:rPr lang="en-IN" sz="2800" dirty="0"/>
            </a:br>
            <a:r>
              <a:rPr lang="en-IN" sz="2800" b="1" dirty="0">
                <a:solidFill>
                  <a:srgbClr val="FF0000"/>
                </a:solidFill>
                <a:latin typeface="-apple-system"/>
              </a:rPr>
              <a:t>use db1;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49EEC-2398-4009-98B6-AC93E31B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10667"/>
            <a:ext cx="325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5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457200" y="1767240"/>
            <a:ext cx="8229240" cy="435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9F39ED-6A09-4097-8602-18323DF7B84F}"/>
              </a:ext>
            </a:extLst>
          </p:cNvPr>
          <p:cNvSpPr/>
          <p:nvPr/>
        </p:nvSpPr>
        <p:spPr>
          <a:xfrm>
            <a:off x="138536" y="705411"/>
            <a:ext cx="8547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u="sng" dirty="0"/>
              <a:t>Step:3</a:t>
            </a:r>
            <a:br>
              <a:rPr lang="en-IN" sz="3200" dirty="0"/>
            </a:br>
            <a:r>
              <a:rPr lang="en-IN" sz="2000" b="1" dirty="0"/>
              <a:t>Also creating table, inserting values inside table is done using the following syntax.</a:t>
            </a:r>
            <a:br>
              <a:rPr lang="en-IN" sz="3200" dirty="0"/>
            </a:br>
            <a:r>
              <a:rPr lang="en-IN" sz="2000" b="1" dirty="0">
                <a:solidFill>
                  <a:srgbClr val="FF0000"/>
                </a:solidFill>
              </a:rPr>
              <a:t>create table &lt;table name&gt;(column name1, column name 2);</a:t>
            </a:r>
          </a:p>
          <a:p>
            <a:br>
              <a:rPr lang="en-IN" sz="3200" b="1" dirty="0">
                <a:solidFill>
                  <a:srgbClr val="FF0000"/>
                </a:solidFill>
              </a:rPr>
            </a:br>
            <a:r>
              <a:rPr lang="en-IN" sz="2000" b="1" dirty="0">
                <a:solidFill>
                  <a:srgbClr val="FF0000"/>
                </a:solidFill>
              </a:rPr>
              <a:t>insert into &lt;table name&gt; values(column1 value1, column2 value1);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B0383-3AF0-4779-A7C0-7D83B8FA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58" y="2849160"/>
            <a:ext cx="5924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1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56000"/>
            <a:ext cx="8229240" cy="83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7" name="TextShape 2"/>
          <p:cNvSpPr txBox="1"/>
          <p:nvPr/>
        </p:nvSpPr>
        <p:spPr>
          <a:xfrm>
            <a:off x="457200" y="1767240"/>
            <a:ext cx="8229240" cy="435852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The import tool imports individual tables from RDBMS to HDFS. Each row in a table is treated as a record in HDFS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Sql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table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
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D47FDA-387B-4ED4-9992-12E323D1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57" y="3273319"/>
            <a:ext cx="3253881" cy="1971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56000"/>
            <a:ext cx="8229240" cy="83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Sqoop - import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593000"/>
            <a:ext cx="8229240" cy="435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00"/>
                </a:solidFill>
              </a:rPr>
              <a:t>Importing a Table </a:t>
            </a: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2000" b="1" dirty="0" err="1">
                <a:solidFill>
                  <a:srgbClr val="FF0000"/>
                </a:solidFill>
              </a:rPr>
              <a:t>sqoop</a:t>
            </a:r>
            <a:r>
              <a:rPr lang="en-IN" sz="2000" b="1" dirty="0">
                <a:solidFill>
                  <a:srgbClr val="FF0000"/>
                </a:solidFill>
              </a:rPr>
              <a:t> import --connect </a:t>
            </a:r>
            <a:r>
              <a:rPr lang="en-IN" sz="2000" b="1" dirty="0" err="1">
                <a:solidFill>
                  <a:srgbClr val="FF0000"/>
                </a:solidFill>
              </a:rPr>
              <a:t>jdbc:mysql</a:t>
            </a:r>
            <a:r>
              <a:rPr lang="en-IN" sz="2000" b="1" dirty="0">
                <a:solidFill>
                  <a:srgbClr val="FF0000"/>
                </a:solidFill>
              </a:rPr>
              <a:t>://localhost/db1 --username root --password </a:t>
            </a:r>
            <a:r>
              <a:rPr lang="en-IN" sz="2000" b="1" dirty="0" err="1">
                <a:solidFill>
                  <a:srgbClr val="FF0000"/>
                </a:solidFill>
              </a:rPr>
              <a:t>cloudera</a:t>
            </a:r>
            <a:r>
              <a:rPr lang="en-IN" sz="2000" b="1" dirty="0">
                <a:solidFill>
                  <a:srgbClr val="FF0000"/>
                </a:solidFill>
              </a:rPr>
              <a:t>  --table </a:t>
            </a:r>
            <a:r>
              <a:rPr lang="en-IN" sz="2000" b="1" dirty="0" err="1">
                <a:solidFill>
                  <a:srgbClr val="FF0000"/>
                </a:solidFill>
              </a:rPr>
              <a:t>acad</a:t>
            </a:r>
            <a:r>
              <a:rPr lang="en-IN" sz="2000" b="1" dirty="0">
                <a:solidFill>
                  <a:srgbClr val="FF0000"/>
                </a:solidFill>
              </a:rPr>
              <a:t> --m 1</a:t>
            </a: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MAC Note: </a:t>
            </a:r>
            <a:r>
              <a:rPr lang="en-IN" sz="2000" b="1" dirty="0" err="1">
                <a:solidFill>
                  <a:srgbClr val="FF0000"/>
                </a:solidFill>
              </a:rPr>
              <a:t>sqoop</a:t>
            </a:r>
            <a:r>
              <a:rPr lang="en-IN" sz="2000" b="1" dirty="0">
                <a:solidFill>
                  <a:srgbClr val="FF0000"/>
                </a:solidFill>
              </a:rPr>
              <a:t> import </a:t>
            </a:r>
            <a:r>
              <a:rPr lang="en-IN" sz="2000" b="1" i="1" dirty="0">
                <a:solidFill>
                  <a:srgbClr val="FF0000"/>
                </a:solidFill>
              </a:rPr>
              <a:t>–direct</a:t>
            </a:r>
            <a:r>
              <a:rPr lang="en-IN" sz="2000" b="1" dirty="0">
                <a:solidFill>
                  <a:srgbClr val="FF0000"/>
                </a:solidFill>
              </a:rPr>
              <a:t> --connect “</a:t>
            </a:r>
            <a:r>
              <a:rPr lang="en-IN" sz="2000" b="1" dirty="0" err="1">
                <a:solidFill>
                  <a:srgbClr val="FF0000"/>
                </a:solidFill>
              </a:rPr>
              <a:t>jdbc:mysql</a:t>
            </a:r>
            <a:r>
              <a:rPr lang="en-IN" sz="2000" b="1" dirty="0">
                <a:solidFill>
                  <a:srgbClr val="FF0000"/>
                </a:solidFill>
              </a:rPr>
              <a:t>://localhost/db1?useSSL=false” --username root --password </a:t>
            </a:r>
            <a:r>
              <a:rPr lang="en-IN" sz="2000" b="1" dirty="0" err="1">
                <a:solidFill>
                  <a:srgbClr val="FF0000"/>
                </a:solidFill>
              </a:rPr>
              <a:t>cloudera</a:t>
            </a:r>
            <a:r>
              <a:rPr lang="en-IN" sz="2000" b="1" dirty="0">
                <a:solidFill>
                  <a:srgbClr val="FF0000"/>
                </a:solidFill>
              </a:rPr>
              <a:t>  --table </a:t>
            </a:r>
            <a:r>
              <a:rPr lang="en-IN" sz="2000" b="1" dirty="0" err="1">
                <a:solidFill>
                  <a:srgbClr val="FF0000"/>
                </a:solidFill>
              </a:rPr>
              <a:t>acad</a:t>
            </a:r>
            <a:r>
              <a:rPr lang="en-IN" sz="2000" b="1" dirty="0">
                <a:solidFill>
                  <a:srgbClr val="FF0000"/>
                </a:solidFill>
              </a:rPr>
              <a:t> --m 1</a:t>
            </a:r>
          </a:p>
          <a:p>
            <a:pPr>
              <a:lnSpc>
                <a:spcPct val="100000"/>
              </a:lnSpc>
            </a:pP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411F0-A0C6-4A3F-999F-55256454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" y="2846016"/>
            <a:ext cx="5948077" cy="20983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7D7DA-6090-4DA2-94EF-79F79E2AC0D1}"/>
              </a:ext>
            </a:extLst>
          </p:cNvPr>
          <p:cNvCxnSpPr/>
          <p:nvPr/>
        </p:nvCxnSpPr>
        <p:spPr>
          <a:xfrm>
            <a:off x="569626" y="3222885"/>
            <a:ext cx="577121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34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756000"/>
            <a:ext cx="8229240" cy="83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Sqoop - import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33F7B0-9B51-4173-9F3B-FD5759D1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86" y="489528"/>
            <a:ext cx="3930490" cy="2992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4A7D78-B6EF-4966-BE26-72F6307D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94" y="3748582"/>
            <a:ext cx="661987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7E22AE-5A04-4C43-AC52-032E5C04DEA6}"/>
              </a:ext>
            </a:extLst>
          </p:cNvPr>
          <p:cNvCxnSpPr/>
          <p:nvPr/>
        </p:nvCxnSpPr>
        <p:spPr>
          <a:xfrm>
            <a:off x="837494" y="3942413"/>
            <a:ext cx="577121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B78674-CE9A-4511-93C3-CFF26FF83604}"/>
              </a:ext>
            </a:extLst>
          </p:cNvPr>
          <p:cNvCxnSpPr/>
          <p:nvPr/>
        </p:nvCxnSpPr>
        <p:spPr>
          <a:xfrm>
            <a:off x="837494" y="4746885"/>
            <a:ext cx="577121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2683D8-E3A0-4714-9854-B9DD7643ABD0}"/>
              </a:ext>
            </a:extLst>
          </p:cNvPr>
          <p:cNvCxnSpPr/>
          <p:nvPr/>
        </p:nvCxnSpPr>
        <p:spPr>
          <a:xfrm>
            <a:off x="907448" y="5401455"/>
            <a:ext cx="577121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FB4600-9D61-4266-981C-42F9E6A07EFC}"/>
              </a:ext>
            </a:extLst>
          </p:cNvPr>
          <p:cNvSpPr txBox="1"/>
          <p:nvPr/>
        </p:nvSpPr>
        <p:spPr>
          <a:xfrm>
            <a:off x="404734" y="1593000"/>
            <a:ext cx="3964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hadoop</a:t>
            </a:r>
            <a:r>
              <a:rPr lang="en-IN" b="1" dirty="0">
                <a:solidFill>
                  <a:srgbClr val="FF0000"/>
                </a:solidFill>
              </a:rPr>
              <a:t> fs -ls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hadoop</a:t>
            </a:r>
            <a:r>
              <a:rPr lang="en-IN" b="1" dirty="0">
                <a:solidFill>
                  <a:srgbClr val="FF0000"/>
                </a:solidFill>
              </a:rPr>
              <a:t> fs –ls </a:t>
            </a:r>
            <a:r>
              <a:rPr lang="en-IN" b="1" dirty="0" err="1">
                <a:solidFill>
                  <a:srgbClr val="FF0000"/>
                </a:solidFill>
              </a:rPr>
              <a:t>acad</a:t>
            </a:r>
            <a:r>
              <a:rPr lang="en-IN" b="1" dirty="0">
                <a:solidFill>
                  <a:srgbClr val="FF0000"/>
                </a:solidFill>
              </a:rPr>
              <a:t>/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hadoop</a:t>
            </a:r>
            <a:r>
              <a:rPr lang="en-IN" b="1" dirty="0">
                <a:solidFill>
                  <a:srgbClr val="FF0000"/>
                </a:solidFill>
              </a:rPr>
              <a:t> fs -cat </a:t>
            </a:r>
            <a:r>
              <a:rPr lang="en-IN" b="1" dirty="0" err="1">
                <a:solidFill>
                  <a:srgbClr val="FF0000"/>
                </a:solidFill>
              </a:rPr>
              <a:t>acad</a:t>
            </a:r>
            <a:r>
              <a:rPr lang="en-IN" b="1" dirty="0">
                <a:solidFill>
                  <a:srgbClr val="FF0000"/>
                </a:solidFill>
              </a:rPr>
              <a:t>/*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50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Java installation</a:t>
            </a:r>
          </a:p>
          <a:p>
            <a:pPr marL="0" indent="0">
              <a:buNone/>
            </a:pPr>
            <a:r>
              <a:rPr lang="en-US" dirty="0"/>
              <a:t>             - $ java –version</a:t>
            </a:r>
          </a:p>
          <a:p>
            <a:r>
              <a:rPr lang="en-US" dirty="0"/>
              <a:t>If not found, install java</a:t>
            </a:r>
          </a:p>
          <a:p>
            <a:r>
              <a:rPr lang="en-US" dirty="0"/>
              <a:t>Verifying Hadoop Installation</a:t>
            </a:r>
          </a:p>
          <a:p>
            <a:pPr marL="0" indent="0">
              <a:buNone/>
            </a:pPr>
            <a:r>
              <a:rPr lang="en-US" dirty="0"/>
              <a:t>             - $ </a:t>
            </a:r>
            <a:r>
              <a:rPr lang="en-US" dirty="0" err="1"/>
              <a:t>hadoop</a:t>
            </a:r>
            <a:r>
              <a:rPr lang="en-US" dirty="0"/>
              <a:t> version</a:t>
            </a:r>
          </a:p>
          <a:p>
            <a:r>
              <a:rPr lang="en-US" dirty="0"/>
              <a:t>If not found, install Hadoop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6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71424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Cont..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2083680"/>
            <a:ext cx="8229240" cy="404208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latin typeface="Arial"/>
              </a:rPr>
              <a:t>Importing into Target Directory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900" b="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latin typeface="Arial"/>
              </a:rPr>
              <a:t>verify the imported data in /</a:t>
            </a:r>
            <a:r>
              <a:rPr lang="en-US" sz="1900" b="1" dirty="0" err="1">
                <a:solidFill>
                  <a:srgbClr val="000000"/>
                </a:solidFill>
                <a:latin typeface="Arial"/>
              </a:rPr>
              <a:t>queryresult</a:t>
            </a:r>
            <a:r>
              <a:rPr lang="en-US" sz="1900" b="1" dirty="0">
                <a:solidFill>
                  <a:srgbClr val="000000"/>
                </a:solidFill>
                <a:latin typeface="Arial"/>
              </a:rPr>
              <a:t> directory form Persons table.</a:t>
            </a:r>
            <a:endParaRPr dirty="0"/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597040"/>
            <a:ext cx="4343040" cy="1152000"/>
          </a:xfrm>
          <a:prstGeom prst="rect">
            <a:avLst/>
          </a:prstGeom>
          <a:ln>
            <a:noFill/>
          </a:ln>
        </p:spPr>
      </p:pic>
      <p:pic>
        <p:nvPicPr>
          <p:cNvPr id="105" name="Pictur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926280" y="4754880"/>
            <a:ext cx="6114600" cy="171000"/>
          </a:xfrm>
          <a:prstGeom prst="rect">
            <a:avLst/>
          </a:prstGeom>
          <a:ln>
            <a:noFill/>
          </a:ln>
        </p:spPr>
      </p:pic>
      <p:pic>
        <p:nvPicPr>
          <p:cNvPr id="106" name="Picture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3057120" cy="34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712080"/>
            <a:ext cx="8229240" cy="907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Cont..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749600"/>
            <a:ext cx="8229240" cy="4376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000000"/>
                </a:solidFill>
                <a:latin typeface="Arial"/>
              </a:rPr>
              <a:t>Import All Tables</a:t>
            </a:r>
            <a:endParaRPr dirty="0"/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Each table data is stored in a separate directory and the directory name is same as the table name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latin typeface="Arial"/>
              </a:rPr>
              <a:t>Syntax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937680"/>
            <a:ext cx="5724000" cy="41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756000"/>
            <a:ext cx="8229240" cy="854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Sqoop - Export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899000"/>
            <a:ext cx="8229240" cy="42267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The export tool exports a set of files from HDFS back to an RDBMS. The files given as input to Sqoop contain records, which are called rows in table. 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Syntax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It is mandatory that the table to be exported is created manually and is present in the database from where it has to be exported.</a:t>
            </a:r>
            <a:endParaRPr dirty="0"/>
          </a:p>
        </p:txBody>
      </p:sp>
      <p:pic>
        <p:nvPicPr>
          <p:cNvPr id="11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3332" y="3564900"/>
            <a:ext cx="5667120" cy="4474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3"/>
          <a:stretch>
            <a:fillRect/>
          </a:stretch>
        </p:blipFill>
        <p:spPr>
          <a:xfrm>
            <a:off x="783332" y="5050080"/>
            <a:ext cx="6552720" cy="62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677160"/>
            <a:ext cx="8229240" cy="740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Cont..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Command is used to export the table data from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hadoop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to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Sql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2280600"/>
            <a:ext cx="7991280" cy="46260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3"/>
          <a:stretch>
            <a:fillRect/>
          </a:stretch>
        </p:blipFill>
        <p:spPr>
          <a:xfrm>
            <a:off x="731520" y="3291840"/>
            <a:ext cx="4609800" cy="128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7002E-BCC5-46ED-9EB3-E91F5F049EBC}"/>
              </a:ext>
            </a:extLst>
          </p:cNvPr>
          <p:cNvSpPr txBox="1"/>
          <p:nvPr/>
        </p:nvSpPr>
        <p:spPr>
          <a:xfrm>
            <a:off x="1073020" y="1950098"/>
            <a:ext cx="641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 Class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6AFDD-E4AB-4DD9-938E-043503228BAE}"/>
              </a:ext>
            </a:extLst>
          </p:cNvPr>
          <p:cNvSpPr txBox="1"/>
          <p:nvPr/>
        </p:nvSpPr>
        <p:spPr>
          <a:xfrm>
            <a:off x="1073020" y="2785404"/>
            <a:ext cx="641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Part - 2</a:t>
            </a:r>
          </a:p>
        </p:txBody>
      </p:sp>
    </p:spTree>
    <p:extLst>
      <p:ext uri="{BB962C8B-B14F-4D97-AF65-F5344CB8AC3E}">
        <p14:creationId xmlns:p14="http://schemas.microsoft.com/office/powerpoint/2010/main" val="13610691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68A11-1BBE-47FF-A030-CE2E69D46166}"/>
              </a:ext>
            </a:extLst>
          </p:cNvPr>
          <p:cNvSpPr txBox="1">
            <a:spLocks/>
          </p:cNvSpPr>
          <p:nvPr/>
        </p:nvSpPr>
        <p:spPr>
          <a:xfrm>
            <a:off x="609600" y="408419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Create Hive Tables Using HQL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F7A3D-4E37-423C-9D32-54A1F5EA8BBB}"/>
              </a:ext>
            </a:extLst>
          </p:cNvPr>
          <p:cNvSpPr txBox="1">
            <a:spLocks/>
          </p:cNvSpPr>
          <p:nvPr/>
        </p:nvSpPr>
        <p:spPr>
          <a:xfrm>
            <a:off x="516294" y="1379376"/>
            <a:ext cx="8229240" cy="416601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hlinkClick r:id="rId2"/>
            </a:endParaRPr>
          </a:p>
          <a:p>
            <a:r>
              <a:rPr lang="en-IN" sz="3600" dirty="0">
                <a:hlinkClick r:id="rId3"/>
              </a:rPr>
              <a:t>https://umkc.box.com/s/49lcsiw6waliuwyfzpx0kcmvxln9crj1</a:t>
            </a:r>
            <a:endParaRPr lang="en-IN" sz="3600" dirty="0"/>
          </a:p>
          <a:p>
            <a:endParaRPr lang="en-IN" sz="3600" dirty="0"/>
          </a:p>
          <a:p>
            <a:r>
              <a:rPr lang="en-IN" sz="3200" dirty="0"/>
              <a:t>Table and Schema Creation through HQL Script</a:t>
            </a:r>
          </a:p>
          <a:p>
            <a:r>
              <a:rPr lang="en-IN" sz="3600" b="1" dirty="0">
                <a:solidFill>
                  <a:srgbClr val="FF0000"/>
                </a:solidFill>
              </a:rPr>
              <a:t>hive –f tables-</a:t>
            </a:r>
            <a:r>
              <a:rPr lang="en-IN" sz="3600" b="1" dirty="0" err="1">
                <a:solidFill>
                  <a:srgbClr val="FF0000"/>
                </a:solidFill>
              </a:rPr>
              <a:t>schema.hql</a:t>
            </a:r>
            <a:endParaRPr lang="en-IN" sz="3600" b="1" dirty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Note: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FF0000"/>
                </a:solidFill>
              </a:rPr>
              <a:t>Download the data (data/employees from </a:t>
            </a:r>
            <a:r>
              <a:rPr lang="en-IN" sz="2400" b="1" dirty="0" err="1">
                <a:solidFill>
                  <a:srgbClr val="FF0000"/>
                </a:solidFill>
              </a:rPr>
              <a:t>SourceCode</a:t>
            </a:r>
            <a:r>
              <a:rPr lang="en-IN" sz="2400" b="1" dirty="0">
                <a:solidFill>
                  <a:srgbClr val="FF0000"/>
                </a:solidFill>
              </a:rPr>
              <a:t> Link)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FF0000"/>
                </a:solidFill>
              </a:rPr>
              <a:t>Change the location of data in file based on your data.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FF0000"/>
                </a:solidFill>
              </a:rPr>
              <a:t>Comment lines (--) with DB in HQL File (3 lines)</a:t>
            </a:r>
          </a:p>
        </p:txBody>
      </p:sp>
    </p:spTree>
    <p:extLst>
      <p:ext uri="{BB962C8B-B14F-4D97-AF65-F5344CB8AC3E}">
        <p14:creationId xmlns:p14="http://schemas.microsoft.com/office/powerpoint/2010/main" val="4097908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1684C-3A33-4575-ABD0-528F7952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Hive Tables Using HQL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CA20B-0AEE-4EC5-B96D-4B779641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4" y="1913424"/>
            <a:ext cx="649605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8F801-F288-4942-BDD6-7996B191830A}"/>
              </a:ext>
            </a:extLst>
          </p:cNvPr>
          <p:cNvCxnSpPr/>
          <p:nvPr/>
        </p:nvCxnSpPr>
        <p:spPr>
          <a:xfrm>
            <a:off x="871394" y="2077589"/>
            <a:ext cx="577121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B892C0-E76B-4DAE-B368-042E1B1956FC}"/>
              </a:ext>
            </a:extLst>
          </p:cNvPr>
          <p:cNvCxnSpPr/>
          <p:nvPr/>
        </p:nvCxnSpPr>
        <p:spPr>
          <a:xfrm>
            <a:off x="871394" y="2911553"/>
            <a:ext cx="577121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09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1684C-3A33-4575-ABD0-528F7952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SQL Construction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CA20B-0AEE-4EC5-B96D-4B779641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4" y="1544205"/>
            <a:ext cx="649605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8F801-F288-4942-BDD6-7996B191830A}"/>
              </a:ext>
            </a:extLst>
          </p:cNvPr>
          <p:cNvCxnSpPr/>
          <p:nvPr/>
        </p:nvCxnSpPr>
        <p:spPr>
          <a:xfrm>
            <a:off x="871394" y="1708879"/>
            <a:ext cx="577121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B892C0-E76B-4DAE-B368-042E1B1956FC}"/>
              </a:ext>
            </a:extLst>
          </p:cNvPr>
          <p:cNvCxnSpPr/>
          <p:nvPr/>
        </p:nvCxnSpPr>
        <p:spPr>
          <a:xfrm>
            <a:off x="926359" y="2513347"/>
            <a:ext cx="577121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BBEC6F-8FCE-43DB-9EEF-00ED890726E4}"/>
              </a:ext>
            </a:extLst>
          </p:cNvPr>
          <p:cNvSpPr txBox="1"/>
          <p:nvPr/>
        </p:nvSpPr>
        <p:spPr>
          <a:xfrm>
            <a:off x="1079292" y="4519534"/>
            <a:ext cx="649605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/>
              <a:t>Can Complex Datatypes to represented in SQL ?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Hive Complex Data Types: </a:t>
            </a:r>
            <a:r>
              <a:rPr lang="en-IN" sz="1200" dirty="0">
                <a:ea typeface="+mn-lt"/>
                <a:cs typeface="+mn-lt"/>
                <a:hlinkClick r:id="rId3"/>
              </a:rPr>
              <a:t>https://acadgild.com/blog/hive-complex-data-types-with-examples</a:t>
            </a:r>
            <a:r>
              <a:rPr lang="en-IN" sz="1200" dirty="0">
                <a:ea typeface="+mn-lt"/>
                <a:cs typeface="+mn-lt"/>
              </a:rPr>
              <a:t> </a:t>
            </a:r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72635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06C1-CF72-4D7D-9BF0-8AEC6F63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Easier Hive Table to </a:t>
            </a:r>
            <a:r>
              <a:rPr lang="en-IN" dirty="0" err="1"/>
              <a:t>mySQL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2F804-2D32-47BE-91E5-6C0FB7E2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8" y="1417680"/>
            <a:ext cx="5800725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22AF1-81B9-4F19-BF25-35EFD185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8" y="3570330"/>
            <a:ext cx="4086225" cy="96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6266D-FD85-42C3-A9D0-BF9961335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28" y="4713330"/>
            <a:ext cx="3562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7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06C1-CF72-4D7D-9BF0-8AEC6F63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Easier Hive Table to </a:t>
            </a:r>
            <a:r>
              <a:rPr lang="en-IN" dirty="0" err="1"/>
              <a:t>mySQL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2C0F3-FA62-4A8B-BC3D-F178EEE7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1" y="2173834"/>
            <a:ext cx="73342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6BC49-2A8D-4E6B-B901-1EE73536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51" y="4268884"/>
            <a:ext cx="4819650" cy="676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E3E262-3FBC-4A25-9B8F-A458BFE1D303}"/>
              </a:ext>
            </a:extLst>
          </p:cNvPr>
          <p:cNvSpPr/>
          <p:nvPr/>
        </p:nvSpPr>
        <p:spPr>
          <a:xfrm>
            <a:off x="485151" y="3866755"/>
            <a:ext cx="421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Creating </a:t>
            </a:r>
            <a:r>
              <a:rPr lang="en-IN" b="1" dirty="0" err="1"/>
              <a:t>mysql</a:t>
            </a:r>
            <a:r>
              <a:rPr lang="en-IN" b="1" dirty="0"/>
              <a:t> target Table </a:t>
            </a:r>
            <a:r>
              <a:rPr lang="en-IN" b="1" i="1" dirty="0" err="1"/>
              <a:t>empNew</a:t>
            </a:r>
            <a:endParaRPr lang="en-IN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9C458-F553-4756-8603-C6240EC57B94}"/>
              </a:ext>
            </a:extLst>
          </p:cNvPr>
          <p:cNvSpPr/>
          <p:nvPr/>
        </p:nvSpPr>
        <p:spPr>
          <a:xfrm>
            <a:off x="457200" y="1681063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Location of hive tables: (our existing </a:t>
            </a:r>
            <a:r>
              <a:rPr lang="en-IN" b="1" i="1" dirty="0" err="1"/>
              <a:t>emp</a:t>
            </a:r>
            <a:r>
              <a:rPr lang="en-IN" b="1" i="1" dirty="0"/>
              <a:t> </a:t>
            </a:r>
            <a:r>
              <a:rPr lang="en-IN" b="1" dirty="0"/>
              <a:t>is our interest)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29728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38720"/>
            <a:ext cx="8229240" cy="678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Installation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Download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FF"/>
                </a:solidFill>
                <a:latin typeface="Arial"/>
              </a:rPr>
              <a:t>http://mirrors.sonic.net/apache/sqoop/1.4.7/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Installation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FF"/>
                </a:solidFill>
                <a:latin typeface="Arial"/>
              </a:rPr>
              <a:t>https://www.tutorialspoint.com/sqoop/sqoop_installation.htm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0D78-FC19-44A8-AEB5-C13C946A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/>
              <a:t>Exporting Table to MySQL </a:t>
            </a:r>
            <a:r>
              <a:rPr lang="en-IN" sz="2400" b="1" dirty="0" err="1"/>
              <a:t>empNew</a:t>
            </a:r>
            <a:r>
              <a:rPr lang="en-IN" sz="2400" b="1" dirty="0"/>
              <a:t> through </a:t>
            </a:r>
            <a:r>
              <a:rPr lang="en-IN" sz="2400" b="1" dirty="0" err="1"/>
              <a:t>sqoop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3AE0C-931C-4E2F-87F2-EB30810D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" y="2108329"/>
            <a:ext cx="7480092" cy="1854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A6F6EC-3D5F-4B20-B298-66540AB2DD2A}"/>
              </a:ext>
            </a:extLst>
          </p:cNvPr>
          <p:cNvSpPr/>
          <p:nvPr/>
        </p:nvSpPr>
        <p:spPr>
          <a:xfrm>
            <a:off x="417695" y="1301319"/>
            <a:ext cx="8156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sqoop</a:t>
            </a:r>
            <a:r>
              <a:rPr lang="en-IN" b="1" dirty="0">
                <a:solidFill>
                  <a:srgbClr val="FF0000"/>
                </a:solidFill>
              </a:rPr>
              <a:t> export --connect </a:t>
            </a:r>
            <a:r>
              <a:rPr lang="en-IN" b="1" dirty="0" err="1">
                <a:solidFill>
                  <a:srgbClr val="FF0000"/>
                </a:solidFill>
              </a:rPr>
              <a:t>jdbc:mysql</a:t>
            </a:r>
            <a:r>
              <a:rPr lang="en-IN" b="1" dirty="0">
                <a:solidFill>
                  <a:srgbClr val="FF0000"/>
                </a:solidFill>
              </a:rPr>
              <a:t>://localhost/db1 --username root --password </a:t>
            </a:r>
            <a:r>
              <a:rPr lang="en-IN" b="1" dirty="0" err="1">
                <a:solidFill>
                  <a:srgbClr val="FF0000"/>
                </a:solidFill>
              </a:rPr>
              <a:t>cloudera</a:t>
            </a:r>
            <a:r>
              <a:rPr lang="en-IN" b="1" dirty="0">
                <a:solidFill>
                  <a:srgbClr val="FF0000"/>
                </a:solidFill>
              </a:rPr>
              <a:t> --table </a:t>
            </a:r>
            <a:r>
              <a:rPr lang="en-IN" b="1" dirty="0" err="1">
                <a:solidFill>
                  <a:srgbClr val="FF0000"/>
                </a:solidFill>
              </a:rPr>
              <a:t>empNew</a:t>
            </a:r>
            <a:r>
              <a:rPr lang="en-IN" b="1" dirty="0">
                <a:solidFill>
                  <a:srgbClr val="FF0000"/>
                </a:solidFill>
              </a:rPr>
              <a:t> --export-</a:t>
            </a:r>
            <a:r>
              <a:rPr lang="en-IN" b="1" dirty="0" err="1">
                <a:solidFill>
                  <a:srgbClr val="FF0000"/>
                </a:solidFill>
              </a:rPr>
              <a:t>dir</a:t>
            </a:r>
            <a:r>
              <a:rPr lang="en-IN" b="1" dirty="0">
                <a:solidFill>
                  <a:srgbClr val="FF0000"/>
                </a:solidFill>
              </a:rPr>
              <a:t> /user/hive/warehouse/</a:t>
            </a:r>
            <a:r>
              <a:rPr lang="en-IN" b="1" dirty="0" err="1">
                <a:solidFill>
                  <a:srgbClr val="FF0000"/>
                </a:solidFill>
              </a:rPr>
              <a:t>emp</a:t>
            </a:r>
            <a:r>
              <a:rPr lang="en-IN" b="1" dirty="0">
                <a:solidFill>
                  <a:srgbClr val="FF0000"/>
                </a:solidFill>
              </a:rPr>
              <a:t> -m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4D39C-E369-4916-94A5-3DD68DE4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6" y="4125257"/>
            <a:ext cx="2564750" cy="18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3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9FCE-C95C-4497-8A35-BDB598A0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</a:t>
            </a:r>
            <a:r>
              <a:rPr lang="en-IN" dirty="0" err="1"/>
              <a:t>mySQL</a:t>
            </a:r>
            <a:r>
              <a:rPr lang="en-IN" dirty="0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C415E-18EC-4C2D-BD36-6D45C328D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97"/>
          <a:stretch/>
        </p:blipFill>
        <p:spPr>
          <a:xfrm>
            <a:off x="578282" y="2715491"/>
            <a:ext cx="4810125" cy="14535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01A80A-0263-4046-8847-2BF10E38155F}"/>
              </a:ext>
            </a:extLst>
          </p:cNvPr>
          <p:cNvSpPr/>
          <p:nvPr/>
        </p:nvSpPr>
        <p:spPr>
          <a:xfrm>
            <a:off x="457200" y="1881919"/>
            <a:ext cx="748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The Data from Hive Table has been transferred to the MySQL Table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632343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7002E-BCC5-46ED-9EB3-E91F5F049EBC}"/>
              </a:ext>
            </a:extLst>
          </p:cNvPr>
          <p:cNvSpPr txBox="1"/>
          <p:nvPr/>
        </p:nvSpPr>
        <p:spPr>
          <a:xfrm>
            <a:off x="1073020" y="1950098"/>
            <a:ext cx="641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 Class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6AFDD-E4AB-4DD9-938E-043503228BAE}"/>
              </a:ext>
            </a:extLst>
          </p:cNvPr>
          <p:cNvSpPr txBox="1"/>
          <p:nvPr/>
        </p:nvSpPr>
        <p:spPr>
          <a:xfrm>
            <a:off x="1073020" y="2785404"/>
            <a:ext cx="641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Part - 3</a:t>
            </a:r>
          </a:p>
        </p:txBody>
      </p:sp>
    </p:spTree>
    <p:extLst>
      <p:ext uri="{BB962C8B-B14F-4D97-AF65-F5344CB8AC3E}">
        <p14:creationId xmlns:p14="http://schemas.microsoft.com/office/powerpoint/2010/main" val="1226554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0FE78-A5FC-4E63-9FF4-DFCA1C3C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Choose one of following datasets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B828E-9242-4E53-9481-FDBF6BA8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Dividends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Shakespeare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Stocks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Twitter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782B6-D363-4761-83AC-1879770D84E4}"/>
              </a:ext>
            </a:extLst>
          </p:cNvPr>
          <p:cNvSpPr/>
          <p:nvPr/>
        </p:nvSpPr>
        <p:spPr>
          <a:xfrm>
            <a:off x="1430594" y="4934635"/>
            <a:ext cx="6015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https://umkc.box.com/s/8is0c8art4f11niveubv7ydjayzg9xzn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884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14EA-41C2-4E25-83C5-76B4F06B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Choose one of the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D9DA-3D26-4811-AA46-F2B9DD99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Hive Table and export to MySQL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SQL Table and import as Hive</a:t>
            </a:r>
          </a:p>
        </p:txBody>
      </p:sp>
    </p:spTree>
    <p:extLst>
      <p:ext uri="{BB962C8B-B14F-4D97-AF65-F5344CB8AC3E}">
        <p14:creationId xmlns:p14="http://schemas.microsoft.com/office/powerpoint/2010/main" val="236766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6240-A601-44B4-AF93-F2060F50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Form 3 intuitive questions from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73325-7557-41D3-83A0-D0B88EFE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WordCount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Identifying pattern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Convert these questions to queries</a:t>
            </a:r>
          </a:p>
        </p:txBody>
      </p:sp>
    </p:spTree>
    <p:extLst>
      <p:ext uri="{BB962C8B-B14F-4D97-AF65-F5344CB8AC3E}">
        <p14:creationId xmlns:p14="http://schemas.microsoft.com/office/powerpoint/2010/main" val="193634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888120"/>
            <a:ext cx="8229240" cy="713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72BC"/>
                </a:solidFill>
                <a:latin typeface="Arial"/>
              </a:rPr>
              <a:t>References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775880"/>
            <a:ext cx="8377084" cy="434988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rgbClr val="0000FF"/>
                </a:solidFill>
              </a:rPr>
              <a:t>http://sqoop.apache.org/</a:t>
            </a:r>
            <a:endParaRPr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rgbClr val="0000FF"/>
                </a:solidFill>
              </a:rPr>
              <a:t>https://www.tutorialspoint.com/sqoop/index.htm</a:t>
            </a:r>
            <a:endParaRPr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rgbClr val="0000FF"/>
                </a:solidFill>
              </a:rPr>
              <a:t>https://hortonworks.com/apache/sqoop/#section_1</a:t>
            </a:r>
            <a:endParaRPr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Sqoop Installation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http://mirrors.sonic.net/apache/sqoop/1.4.7/</a:t>
            </a:r>
            <a:endParaRPr lang="en-US" dirty="0"/>
          </a:p>
          <a:p>
            <a:r>
              <a:rPr lang="en-US" dirty="0"/>
              <a:t>Extract downloaded tar file</a:t>
            </a:r>
          </a:p>
          <a:p>
            <a:pPr marL="0" indent="0">
              <a:buNone/>
            </a:pPr>
            <a:r>
              <a:rPr lang="en-US" sz="3000" i="1" dirty="0"/>
              <a:t>$tar -</a:t>
            </a:r>
            <a:r>
              <a:rPr lang="en-US" sz="3000" i="1" dirty="0" err="1"/>
              <a:t>xzvf</a:t>
            </a:r>
            <a:r>
              <a:rPr lang="en-US" sz="3000" i="1" dirty="0"/>
              <a:t> sqoop-1.4.7.bin__hadoop-2.6.0.tar.gz</a:t>
            </a:r>
          </a:p>
          <a:p>
            <a:r>
              <a:rPr lang="en-US" dirty="0"/>
              <a:t>move it to “/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sqoop</a:t>
            </a:r>
            <a:r>
              <a:rPr lang="en-US" dirty="0"/>
              <a:t>” directory.</a:t>
            </a:r>
          </a:p>
          <a:p>
            <a:pPr marL="0" indent="0">
              <a:buNone/>
            </a:pPr>
            <a:r>
              <a:rPr lang="en-US" sz="3000" i="1" dirty="0"/>
              <a:t>$mv sqoop-1.4.7.bin__hadoop-2.6.0  /</a:t>
            </a:r>
            <a:r>
              <a:rPr lang="en-US" sz="3000" i="1" dirty="0" err="1"/>
              <a:t>usr</a:t>
            </a:r>
            <a:r>
              <a:rPr lang="en-US" sz="3000" i="1" dirty="0"/>
              <a:t>/lib/</a:t>
            </a:r>
            <a:r>
              <a:rPr lang="en-US" sz="3000" i="1" dirty="0" err="1"/>
              <a:t>sqoop</a:t>
            </a:r>
            <a:endParaRPr lang="en-US" sz="30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9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Configuring </a:t>
            </a:r>
            <a:r>
              <a:rPr lang="en-US" dirty="0" err="1"/>
              <a:t>bashrc</a:t>
            </a:r>
            <a:r>
              <a:rPr lang="en-US" dirty="0"/>
              <a:t> - </a:t>
            </a:r>
            <a:r>
              <a:rPr lang="en-US" dirty="0" err="1"/>
              <a:t>apped</a:t>
            </a:r>
            <a:r>
              <a:rPr lang="en-US" dirty="0"/>
              <a:t> the following lines to ~/</a:t>
            </a:r>
            <a:r>
              <a:rPr lang="en-US" b="1" dirty="0"/>
              <a:t>.</a:t>
            </a:r>
            <a:r>
              <a:rPr lang="en-US" b="1" dirty="0" err="1"/>
              <a:t>bashrc</a:t>
            </a:r>
            <a:r>
              <a:rPr lang="en-US" dirty="0"/>
              <a:t> file</a:t>
            </a:r>
          </a:p>
          <a:p>
            <a:pPr marL="0" indent="0">
              <a:buNone/>
            </a:pPr>
            <a:r>
              <a:rPr lang="en-US" i="1" dirty="0"/>
              <a:t>export SQOOP_HOME=/</a:t>
            </a:r>
            <a:r>
              <a:rPr lang="en-US" i="1" dirty="0" err="1"/>
              <a:t>usr</a:t>
            </a:r>
            <a:r>
              <a:rPr lang="en-US" i="1" dirty="0"/>
              <a:t>/lib/</a:t>
            </a:r>
            <a:r>
              <a:rPr lang="en-US" i="1" dirty="0" err="1"/>
              <a:t>sqoop</a:t>
            </a:r>
            <a:r>
              <a:rPr lang="en-US" i="1" dirty="0"/>
              <a:t> export PATH=$PATH:$SQOOP_HOME/bin</a:t>
            </a:r>
          </a:p>
          <a:p>
            <a:r>
              <a:rPr lang="en-US" i="1" dirty="0"/>
              <a:t>$ source ~/.</a:t>
            </a:r>
            <a:r>
              <a:rPr lang="en-US" i="1" dirty="0" err="1"/>
              <a:t>bashrc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0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265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To configure </a:t>
            </a:r>
            <a:r>
              <a:rPr lang="en-US" sz="2000" dirty="0" err="1"/>
              <a:t>Sqoop</a:t>
            </a:r>
            <a:r>
              <a:rPr lang="en-US" sz="2000" dirty="0"/>
              <a:t> with Hadoop, you need to edit the </a:t>
            </a:r>
            <a:r>
              <a:rPr lang="en-US" sz="2000" b="1" dirty="0"/>
              <a:t>sqoop-env.sh</a:t>
            </a:r>
            <a:r>
              <a:rPr lang="en-US" sz="2000" dirty="0"/>
              <a:t> file, which is placed in the </a:t>
            </a:r>
            <a:r>
              <a:rPr lang="en-US" sz="2000" b="1" dirty="0"/>
              <a:t>$SQOOP_HOME/</a:t>
            </a:r>
            <a:r>
              <a:rPr lang="en-US" sz="2000" b="1" dirty="0" err="1"/>
              <a:t>conf</a:t>
            </a:r>
            <a:r>
              <a:rPr lang="en-US" sz="2000" dirty="0"/>
              <a:t> directory. First of all, Redirect to </a:t>
            </a:r>
            <a:r>
              <a:rPr lang="en-US" sz="2000" dirty="0" err="1"/>
              <a:t>Sqoop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directory and copy the template file using the following command</a:t>
            </a:r>
            <a:endParaRPr lang="en-US" sz="2000" i="1" dirty="0"/>
          </a:p>
          <a:p>
            <a:pPr marL="0" indent="0">
              <a:buNone/>
            </a:pPr>
            <a:r>
              <a:rPr lang="en-US" sz="2800" dirty="0"/>
              <a:t>$ cd $SQOOP_HOME/</a:t>
            </a:r>
            <a:r>
              <a:rPr lang="en-US" sz="2800" dirty="0" err="1"/>
              <a:t>conf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$ mv sqoop-env-template.sh sqoop-env.sh</a:t>
            </a:r>
          </a:p>
          <a:p>
            <a:r>
              <a:rPr lang="en-US" sz="2000" dirty="0"/>
              <a:t>Open sqoop-env.sh and edit the following lines</a:t>
            </a:r>
          </a:p>
          <a:p>
            <a:pPr marL="0" indent="0">
              <a:buNone/>
            </a:pPr>
            <a:r>
              <a:rPr lang="en-US" sz="2800" dirty="0"/>
              <a:t>export HADOOP_COMMON_HOME=/</a:t>
            </a:r>
            <a:r>
              <a:rPr lang="en-US" sz="2800" dirty="0" err="1"/>
              <a:t>usr</a:t>
            </a:r>
            <a:r>
              <a:rPr lang="en-US" sz="2800" dirty="0"/>
              <a:t>/local/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export HADOOP_MAPRED_HOME=/</a:t>
            </a:r>
            <a:r>
              <a:rPr lang="en-US" sz="2800" dirty="0" err="1"/>
              <a:t>usr</a:t>
            </a:r>
            <a:r>
              <a:rPr lang="en-US" sz="2800" dirty="0"/>
              <a:t>/local/</a:t>
            </a:r>
            <a:r>
              <a:rPr lang="en-US" sz="2800" dirty="0" err="1"/>
              <a:t>hadoop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download </a:t>
            </a:r>
            <a:r>
              <a:rPr lang="en-US" b="1" dirty="0"/>
              <a:t>mysql-connector-java-5.1.30.tar.gz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http://ftp.ntu.edu.tw/MySQL/Downloads/Connector-J/</a:t>
            </a:r>
            <a:endParaRPr lang="en-US" dirty="0"/>
          </a:p>
          <a:p>
            <a:r>
              <a:rPr lang="en-US" dirty="0"/>
              <a:t>Extract tar file</a:t>
            </a:r>
          </a:p>
          <a:p>
            <a:pPr marL="0" indent="0">
              <a:buNone/>
            </a:pPr>
            <a:r>
              <a:rPr lang="en-US" dirty="0"/>
              <a:t>tar -</a:t>
            </a:r>
            <a:r>
              <a:rPr lang="en-US" dirty="0" err="1"/>
              <a:t>zxf</a:t>
            </a:r>
            <a:r>
              <a:rPr lang="en-US" dirty="0"/>
              <a:t> mysql-connector-java-5.1.30.tar.gz</a:t>
            </a:r>
          </a:p>
          <a:p>
            <a:r>
              <a:rPr lang="en-US" dirty="0"/>
              <a:t>Move to 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sqoop</a:t>
            </a:r>
            <a:r>
              <a:rPr lang="en-US" dirty="0"/>
              <a:t>/lib</a:t>
            </a:r>
          </a:p>
          <a:p>
            <a:pPr marL="0" indent="0">
              <a:buNone/>
            </a:pPr>
            <a:r>
              <a:rPr lang="en-US" dirty="0"/>
              <a:t>mv mysql-connector-java-5.1.30-bin.jar 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sqoop</a:t>
            </a:r>
            <a:r>
              <a:rPr lang="en-US" dirty="0"/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26776675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1028</Words>
  <Application>Microsoft Office PowerPoint</Application>
  <PresentationFormat>On-screen Show (4:3)</PresentationFormat>
  <Paragraphs>226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1_Office Theme</vt:lpstr>
      <vt:lpstr>Custom Design</vt:lpstr>
      <vt:lpstr>CSEE 5590/490 Big Data Programming </vt:lpstr>
      <vt:lpstr>PowerPoint Presentation</vt:lpstr>
      <vt:lpstr>Sqoop Installation (Linux) </vt:lpstr>
      <vt:lpstr>Prerequisites</vt:lpstr>
      <vt:lpstr>PowerPoint Presentation</vt:lpstr>
      <vt:lpstr>Sqoop Installation on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MySQL to HDFS</vt:lpstr>
      <vt:lpstr>MySQL to HDFS</vt:lpstr>
      <vt:lpstr>Selective Imports</vt:lpstr>
      <vt:lpstr>Selective Imports</vt:lpstr>
      <vt:lpstr>Joining Table</vt:lpstr>
      <vt:lpstr>Option File</vt:lpstr>
      <vt:lpstr>Controlling Import Process</vt:lpstr>
      <vt:lpstr>Controlling Import Process</vt:lpstr>
      <vt:lpstr>Import to Hive</vt:lpstr>
      <vt:lpstr>Import to Hive</vt:lpstr>
      <vt:lpstr>Export from HDFS to Mysql</vt:lpstr>
      <vt:lpstr>Export from HDFS to MySql</vt:lpstr>
      <vt:lpstr>Export to Hive</vt:lpstr>
      <vt:lpstr>Performance</vt:lpstr>
      <vt:lpstr>PowerPoint Presentation</vt:lpstr>
      <vt:lpstr>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Hive Tables Using HQL</vt:lpstr>
      <vt:lpstr>Target SQL Construction</vt:lpstr>
      <vt:lpstr>Easier Hive Table to mySQL</vt:lpstr>
      <vt:lpstr>Easier Hive Table to mySQL</vt:lpstr>
      <vt:lpstr>Exporting Table to MySQL empNew through sqoop</vt:lpstr>
      <vt:lpstr>Target mySQL Table</vt:lpstr>
      <vt:lpstr>PowerPoint Presentation</vt:lpstr>
      <vt:lpstr>Choose one of following datasets</vt:lpstr>
      <vt:lpstr>Choose one of the tasks</vt:lpstr>
      <vt:lpstr>Form 3 intuitive questions from your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Zeenat</dc:creator>
  <cp:lastModifiedBy>Maham</cp:lastModifiedBy>
  <cp:revision>51</cp:revision>
  <dcterms:modified xsi:type="dcterms:W3CDTF">2020-02-25T00:32:44Z</dcterms:modified>
</cp:coreProperties>
</file>