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0.jpg" ContentType="image/jpg"/>
  <Override PartName="/ppt/media/image18.jpg" ContentType="image/jpg"/>
  <Override PartName="/ppt/media/image20.jpg" ContentType="image/jpg"/>
  <Override PartName="/ppt/media/image21.jpg" ContentType="image/jpg"/>
  <Override PartName="/ppt/media/image22.jpg" ContentType="image/jpg"/>
  <Override PartName="/ppt/media/image23.jpg" ContentType="image/jpg"/>
  <Override PartName="/ppt/media/image27.jpg" ContentType="image/jpg"/>
  <Override PartName="/ppt/media/image29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6" r:id="rId14"/>
    <p:sldId id="277" r:id="rId15"/>
    <p:sldId id="278" r:id="rId16"/>
    <p:sldId id="279" r:id="rId17"/>
    <p:sldId id="280" r:id="rId18"/>
    <p:sldId id="284" r:id="rId19"/>
    <p:sldId id="285" r:id="rId20"/>
    <p:sldId id="286" r:id="rId21"/>
    <p:sldId id="287" r:id="rId22"/>
    <p:sldId id="288" r:id="rId23"/>
    <p:sldId id="289" r:id="rId24"/>
    <p:sldId id="291" r:id="rId25"/>
    <p:sldId id="292" r:id="rId26"/>
    <p:sldId id="293" r:id="rId27"/>
    <p:sldId id="304" r:id="rId28"/>
    <p:sldId id="294" r:id="rId29"/>
    <p:sldId id="295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29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DF41-8B66-4B99-971F-CE17341185E9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63AB-4524-4F31-A367-F2D5BC0B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4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DF41-8B66-4B99-971F-CE17341185E9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63AB-4524-4F31-A367-F2D5BC0B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1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DF41-8B66-4B99-971F-CE17341185E9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63AB-4524-4F31-A367-F2D5BC0B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7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DF41-8B66-4B99-971F-CE17341185E9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63AB-4524-4F31-A367-F2D5BC0B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3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DF41-8B66-4B99-971F-CE17341185E9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63AB-4524-4F31-A367-F2D5BC0B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8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DF41-8B66-4B99-971F-CE17341185E9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63AB-4524-4F31-A367-F2D5BC0B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1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DF41-8B66-4B99-971F-CE17341185E9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63AB-4524-4F31-A367-F2D5BC0B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1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DF41-8B66-4B99-971F-CE17341185E9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63AB-4524-4F31-A367-F2D5BC0B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2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DF41-8B66-4B99-971F-CE17341185E9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63AB-4524-4F31-A367-F2D5BC0B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3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DF41-8B66-4B99-971F-CE17341185E9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63AB-4524-4F31-A367-F2D5BC0B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59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DF41-8B66-4B99-971F-CE17341185E9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63AB-4524-4F31-A367-F2D5BC0B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3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ADF41-8B66-4B99-971F-CE17341185E9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E63AB-4524-4F31-A367-F2D5BC0B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2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13" Type="http://schemas.openxmlformats.org/officeDocument/2006/relationships/image" Target="../media/image28.png"/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12" Type="http://schemas.openxmlformats.org/officeDocument/2006/relationships/image" Target="../media/image27.jp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11" Type="http://schemas.openxmlformats.org/officeDocument/2006/relationships/image" Target="../media/image26.png"/><Relationship Id="rId5" Type="http://schemas.openxmlformats.org/officeDocument/2006/relationships/image" Target="../media/image20.jp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2.2.0/sql-programming-guide.html" TargetMode="External"/><Relationship Id="rId2" Type="http://schemas.openxmlformats.org/officeDocument/2006/relationships/hyperlink" Target="https://spark.apache.org/docs/latest/sql-programming-guid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park.apache.org/docs/1.6.3/api/java/org/apache/spark/sql/DataFrame.html" TargetMode="External"/><Relationship Id="rId4" Type="http://schemas.openxmlformats.org/officeDocument/2006/relationships/hyperlink" Target="https://www.tutorialspoint.com/spark_sql/spark_sql_dataframes.ht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352081" y="2835564"/>
            <a:ext cx="7101168" cy="1517006"/>
          </a:xfrm>
          <a:prstGeom prst="rect">
            <a:avLst/>
          </a:prstGeom>
        </p:spPr>
        <p:txBody>
          <a:bodyPr vert="horz" wrap="square" lIns="0" tIns="105335" rIns="0" bIns="0" rtlCol="0" anchor="ctr">
            <a:spAutoFit/>
          </a:bodyPr>
          <a:lstStyle/>
          <a:p>
            <a:pPr marL="11206" marR="4483">
              <a:lnSpc>
                <a:spcPts val="5471"/>
              </a:lnSpc>
              <a:spcBef>
                <a:spcPts val="829"/>
              </a:spcBef>
            </a:pPr>
            <a:r>
              <a:rPr sz="5118" spc="176" dirty="0">
                <a:solidFill>
                  <a:srgbClr val="FFFFFF"/>
                </a:solidFill>
              </a:rPr>
              <a:t>Intro </a:t>
            </a:r>
            <a:r>
              <a:rPr sz="5118" spc="212" dirty="0">
                <a:solidFill>
                  <a:srgbClr val="FFFFFF"/>
                </a:solidFill>
              </a:rPr>
              <a:t>to </a:t>
            </a:r>
            <a:r>
              <a:rPr sz="5118" spc="340" dirty="0">
                <a:solidFill>
                  <a:srgbClr val="FFFFFF"/>
                </a:solidFill>
              </a:rPr>
              <a:t>DataFrames</a:t>
            </a:r>
            <a:r>
              <a:rPr sz="5118" spc="-679" dirty="0">
                <a:solidFill>
                  <a:srgbClr val="FFFFFF"/>
                </a:solidFill>
              </a:rPr>
              <a:t> </a:t>
            </a:r>
            <a:r>
              <a:rPr sz="5118" spc="437" dirty="0">
                <a:solidFill>
                  <a:srgbClr val="FFFFFF"/>
                </a:solidFill>
              </a:rPr>
              <a:t>and  </a:t>
            </a:r>
            <a:r>
              <a:rPr sz="5118" spc="287" dirty="0">
                <a:solidFill>
                  <a:srgbClr val="FFFFFF"/>
                </a:solidFill>
              </a:rPr>
              <a:t>Spark</a:t>
            </a:r>
            <a:r>
              <a:rPr sz="5118" spc="-115" dirty="0">
                <a:solidFill>
                  <a:srgbClr val="FFFFFF"/>
                </a:solidFill>
              </a:rPr>
              <a:t> </a:t>
            </a:r>
            <a:r>
              <a:rPr sz="5118" spc="-75" dirty="0">
                <a:solidFill>
                  <a:srgbClr val="FFFFFF"/>
                </a:solidFill>
              </a:rPr>
              <a:t>SQL</a:t>
            </a:r>
            <a:endParaRPr sz="5118" dirty="0"/>
          </a:p>
        </p:txBody>
      </p:sp>
      <p:sp>
        <p:nvSpPr>
          <p:cNvPr id="18" name="object 18"/>
          <p:cNvSpPr/>
          <p:nvPr/>
        </p:nvSpPr>
        <p:spPr>
          <a:xfrm>
            <a:off x="6231313" y="900231"/>
            <a:ext cx="749674" cy="628090"/>
          </a:xfrm>
          <a:custGeom>
            <a:avLst/>
            <a:gdLst/>
            <a:ahLst/>
            <a:cxnLst/>
            <a:rect l="l" t="t" r="r" b="b"/>
            <a:pathLst>
              <a:path w="849630" h="711835">
                <a:moveTo>
                  <a:pt x="498852" y="557657"/>
                </a:moveTo>
                <a:lnTo>
                  <a:pt x="498725" y="559574"/>
                </a:lnTo>
                <a:lnTo>
                  <a:pt x="498471" y="560514"/>
                </a:lnTo>
                <a:lnTo>
                  <a:pt x="506960" y="609143"/>
                </a:lnTo>
                <a:lnTo>
                  <a:pt x="510913" y="632031"/>
                </a:lnTo>
                <a:lnTo>
                  <a:pt x="515604" y="660069"/>
                </a:lnTo>
                <a:lnTo>
                  <a:pt x="517191" y="661695"/>
                </a:lnTo>
                <a:lnTo>
                  <a:pt x="655939" y="703707"/>
                </a:lnTo>
                <a:lnTo>
                  <a:pt x="669719" y="707580"/>
                </a:lnTo>
                <a:lnTo>
                  <a:pt x="683590" y="710376"/>
                </a:lnTo>
                <a:lnTo>
                  <a:pt x="697694" y="711574"/>
                </a:lnTo>
                <a:lnTo>
                  <a:pt x="712174" y="710653"/>
                </a:lnTo>
                <a:lnTo>
                  <a:pt x="736448" y="702667"/>
                </a:lnTo>
                <a:lnTo>
                  <a:pt x="755673" y="687444"/>
                </a:lnTo>
                <a:lnTo>
                  <a:pt x="768262" y="666601"/>
                </a:lnTo>
                <a:lnTo>
                  <a:pt x="772626" y="641756"/>
                </a:lnTo>
                <a:lnTo>
                  <a:pt x="771572" y="630448"/>
                </a:lnTo>
                <a:lnTo>
                  <a:pt x="768881" y="619609"/>
                </a:lnTo>
                <a:lnTo>
                  <a:pt x="764888" y="609143"/>
                </a:lnTo>
                <a:lnTo>
                  <a:pt x="760483" y="600100"/>
                </a:lnTo>
                <a:lnTo>
                  <a:pt x="653424" y="600100"/>
                </a:lnTo>
                <a:lnTo>
                  <a:pt x="498852" y="557657"/>
                </a:lnTo>
                <a:close/>
              </a:path>
              <a:path w="849630" h="711835">
                <a:moveTo>
                  <a:pt x="816963" y="247713"/>
                </a:moveTo>
                <a:lnTo>
                  <a:pt x="704948" y="247713"/>
                </a:lnTo>
                <a:lnTo>
                  <a:pt x="704338" y="251040"/>
                </a:lnTo>
                <a:lnTo>
                  <a:pt x="702891" y="253034"/>
                </a:lnTo>
                <a:lnTo>
                  <a:pt x="560320" y="419671"/>
                </a:lnTo>
                <a:lnTo>
                  <a:pt x="559965" y="422922"/>
                </a:lnTo>
                <a:lnTo>
                  <a:pt x="584623" y="469163"/>
                </a:lnTo>
                <a:lnTo>
                  <a:pt x="650541" y="593750"/>
                </a:lnTo>
                <a:lnTo>
                  <a:pt x="651443" y="595871"/>
                </a:lnTo>
                <a:lnTo>
                  <a:pt x="653424" y="600100"/>
                </a:lnTo>
                <a:lnTo>
                  <a:pt x="760483" y="600100"/>
                </a:lnTo>
                <a:lnTo>
                  <a:pt x="759926" y="598957"/>
                </a:lnTo>
                <a:lnTo>
                  <a:pt x="667889" y="425323"/>
                </a:lnTo>
                <a:lnTo>
                  <a:pt x="667978" y="421868"/>
                </a:lnTo>
                <a:lnTo>
                  <a:pt x="816963" y="247713"/>
                </a:lnTo>
                <a:close/>
              </a:path>
              <a:path w="849630" h="711835">
                <a:moveTo>
                  <a:pt x="381287" y="0"/>
                </a:moveTo>
                <a:lnTo>
                  <a:pt x="337918" y="21780"/>
                </a:lnTo>
                <a:lnTo>
                  <a:pt x="312147" y="66400"/>
                </a:lnTo>
                <a:lnTo>
                  <a:pt x="303245" y="105369"/>
                </a:lnTo>
                <a:lnTo>
                  <a:pt x="299894" y="125133"/>
                </a:lnTo>
                <a:lnTo>
                  <a:pt x="293236" y="161986"/>
                </a:lnTo>
                <a:lnTo>
                  <a:pt x="286616" y="198845"/>
                </a:lnTo>
                <a:lnTo>
                  <a:pt x="280063" y="235716"/>
                </a:lnTo>
                <a:lnTo>
                  <a:pt x="272602" y="278396"/>
                </a:lnTo>
                <a:lnTo>
                  <a:pt x="270100" y="280784"/>
                </a:lnTo>
                <a:lnTo>
                  <a:pt x="72678" y="343179"/>
                </a:lnTo>
                <a:lnTo>
                  <a:pt x="32305" y="361442"/>
                </a:lnTo>
                <a:lnTo>
                  <a:pt x="0" y="406363"/>
                </a:lnTo>
                <a:lnTo>
                  <a:pt x="2359" y="432724"/>
                </a:lnTo>
                <a:lnTo>
                  <a:pt x="27324" y="469774"/>
                </a:lnTo>
                <a:lnTo>
                  <a:pt x="63814" y="492950"/>
                </a:lnTo>
                <a:lnTo>
                  <a:pt x="187893" y="548005"/>
                </a:lnTo>
                <a:lnTo>
                  <a:pt x="191055" y="547649"/>
                </a:lnTo>
                <a:lnTo>
                  <a:pt x="296402" y="479742"/>
                </a:lnTo>
                <a:lnTo>
                  <a:pt x="297684" y="478536"/>
                </a:lnTo>
                <a:lnTo>
                  <a:pt x="299653" y="476986"/>
                </a:lnTo>
                <a:lnTo>
                  <a:pt x="138934" y="413423"/>
                </a:lnTo>
                <a:lnTo>
                  <a:pt x="142020" y="410641"/>
                </a:lnTo>
                <a:lnTo>
                  <a:pt x="144802" y="409486"/>
                </a:lnTo>
                <a:lnTo>
                  <a:pt x="347786" y="345643"/>
                </a:lnTo>
                <a:lnTo>
                  <a:pt x="350402" y="343763"/>
                </a:lnTo>
                <a:lnTo>
                  <a:pt x="351291" y="333336"/>
                </a:lnTo>
                <a:lnTo>
                  <a:pt x="352612" y="328066"/>
                </a:lnTo>
                <a:lnTo>
                  <a:pt x="381768" y="164860"/>
                </a:lnTo>
                <a:lnTo>
                  <a:pt x="387499" y="133565"/>
                </a:lnTo>
                <a:lnTo>
                  <a:pt x="500292" y="133565"/>
                </a:lnTo>
                <a:lnTo>
                  <a:pt x="493507" y="122310"/>
                </a:lnTo>
                <a:lnTo>
                  <a:pt x="471517" y="86102"/>
                </a:lnTo>
                <a:lnTo>
                  <a:pt x="449373" y="49987"/>
                </a:lnTo>
                <a:lnTo>
                  <a:pt x="425751" y="19367"/>
                </a:lnTo>
                <a:lnTo>
                  <a:pt x="404257" y="4499"/>
                </a:lnTo>
                <a:lnTo>
                  <a:pt x="381287" y="0"/>
                </a:lnTo>
                <a:close/>
              </a:path>
              <a:path w="849630" h="711835">
                <a:moveTo>
                  <a:pt x="500292" y="133565"/>
                </a:moveTo>
                <a:lnTo>
                  <a:pt x="387499" y="133565"/>
                </a:lnTo>
                <a:lnTo>
                  <a:pt x="390966" y="135839"/>
                </a:lnTo>
                <a:lnTo>
                  <a:pt x="392718" y="138468"/>
                </a:lnTo>
                <a:lnTo>
                  <a:pt x="491486" y="301917"/>
                </a:lnTo>
                <a:lnTo>
                  <a:pt x="493823" y="303428"/>
                </a:lnTo>
                <a:lnTo>
                  <a:pt x="704948" y="247713"/>
                </a:lnTo>
                <a:lnTo>
                  <a:pt x="816963" y="247713"/>
                </a:lnTo>
                <a:lnTo>
                  <a:pt x="841102" y="214235"/>
                </a:lnTo>
                <a:lnTo>
                  <a:pt x="845891" y="201803"/>
                </a:lnTo>
                <a:lnTo>
                  <a:pt x="543671" y="201803"/>
                </a:lnTo>
                <a:lnTo>
                  <a:pt x="540572" y="200647"/>
                </a:lnTo>
                <a:lnTo>
                  <a:pt x="515376" y="158590"/>
                </a:lnTo>
                <a:lnTo>
                  <a:pt x="500292" y="133565"/>
                </a:lnTo>
                <a:close/>
              </a:path>
              <a:path w="849630" h="711835">
                <a:moveTo>
                  <a:pt x="798017" y="139648"/>
                </a:moveTo>
                <a:lnTo>
                  <a:pt x="786784" y="139725"/>
                </a:lnTo>
                <a:lnTo>
                  <a:pt x="775621" y="141059"/>
                </a:lnTo>
                <a:lnTo>
                  <a:pt x="764524" y="143484"/>
                </a:lnTo>
                <a:lnTo>
                  <a:pt x="543671" y="201803"/>
                </a:lnTo>
                <a:lnTo>
                  <a:pt x="845891" y="201803"/>
                </a:lnTo>
                <a:lnTo>
                  <a:pt x="849243" y="181480"/>
                </a:lnTo>
                <a:lnTo>
                  <a:pt x="843995" y="162818"/>
                </a:lnTo>
                <a:lnTo>
                  <a:pt x="830473" y="148945"/>
                </a:lnTo>
                <a:lnTo>
                  <a:pt x="809329" y="140995"/>
                </a:lnTo>
                <a:lnTo>
                  <a:pt x="798017" y="139648"/>
                </a:lnTo>
                <a:close/>
              </a:path>
            </a:pathLst>
          </a:custGeom>
          <a:solidFill>
            <a:srgbClr val="E6732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6361344" y="1331993"/>
            <a:ext cx="369794" cy="502024"/>
          </a:xfrm>
          <a:custGeom>
            <a:avLst/>
            <a:gdLst/>
            <a:ahLst/>
            <a:cxnLst/>
            <a:rect l="l" t="t" r="r" b="b"/>
            <a:pathLst>
              <a:path w="419100" h="568960">
                <a:moveTo>
                  <a:pt x="418706" y="568641"/>
                </a:moveTo>
                <a:lnTo>
                  <a:pt x="327791" y="568641"/>
                </a:lnTo>
                <a:lnTo>
                  <a:pt x="418706" y="568794"/>
                </a:lnTo>
                <a:lnTo>
                  <a:pt x="418706" y="568641"/>
                </a:lnTo>
                <a:close/>
              </a:path>
              <a:path w="419100" h="568960">
                <a:moveTo>
                  <a:pt x="252508" y="336981"/>
                </a:moveTo>
                <a:lnTo>
                  <a:pt x="136372" y="336981"/>
                </a:lnTo>
                <a:lnTo>
                  <a:pt x="139090" y="340842"/>
                </a:lnTo>
                <a:lnTo>
                  <a:pt x="140716" y="343077"/>
                </a:lnTo>
                <a:lnTo>
                  <a:pt x="289128" y="567169"/>
                </a:lnTo>
                <a:lnTo>
                  <a:pt x="292150" y="568718"/>
                </a:lnTo>
                <a:lnTo>
                  <a:pt x="418706" y="568641"/>
                </a:lnTo>
                <a:lnTo>
                  <a:pt x="418706" y="567385"/>
                </a:lnTo>
                <a:lnTo>
                  <a:pt x="417271" y="565962"/>
                </a:lnTo>
                <a:lnTo>
                  <a:pt x="415607" y="564692"/>
                </a:lnTo>
                <a:lnTo>
                  <a:pt x="252508" y="336981"/>
                </a:lnTo>
                <a:close/>
              </a:path>
              <a:path w="419100" h="568960">
                <a:moveTo>
                  <a:pt x="180784" y="0"/>
                </a:moveTo>
                <a:lnTo>
                  <a:pt x="178892" y="533"/>
                </a:lnTo>
                <a:lnTo>
                  <a:pt x="178155" y="571"/>
                </a:lnTo>
                <a:lnTo>
                  <a:pt x="66319" y="72593"/>
                </a:lnTo>
                <a:lnTo>
                  <a:pt x="57009" y="133909"/>
                </a:lnTo>
                <a:lnTo>
                  <a:pt x="49547" y="190165"/>
                </a:lnTo>
                <a:lnTo>
                  <a:pt x="3619" y="538213"/>
                </a:lnTo>
                <a:lnTo>
                  <a:pt x="0" y="568261"/>
                </a:lnTo>
                <a:lnTo>
                  <a:pt x="105803" y="568261"/>
                </a:lnTo>
                <a:lnTo>
                  <a:pt x="136372" y="336981"/>
                </a:lnTo>
                <a:lnTo>
                  <a:pt x="252508" y="336981"/>
                </a:lnTo>
                <a:lnTo>
                  <a:pt x="221957" y="294322"/>
                </a:lnTo>
                <a:lnTo>
                  <a:pt x="220954" y="292519"/>
                </a:lnTo>
                <a:lnTo>
                  <a:pt x="219773" y="290639"/>
                </a:lnTo>
                <a:lnTo>
                  <a:pt x="221614" y="288645"/>
                </a:lnTo>
                <a:lnTo>
                  <a:pt x="223164" y="286880"/>
                </a:lnTo>
                <a:lnTo>
                  <a:pt x="257230" y="251206"/>
                </a:lnTo>
                <a:lnTo>
                  <a:pt x="149098" y="251206"/>
                </a:lnTo>
                <a:lnTo>
                  <a:pt x="147802" y="250316"/>
                </a:lnTo>
                <a:lnTo>
                  <a:pt x="180784" y="0"/>
                </a:lnTo>
                <a:close/>
              </a:path>
              <a:path w="419100" h="568960">
                <a:moveTo>
                  <a:pt x="322287" y="60159"/>
                </a:moveTo>
                <a:lnTo>
                  <a:pt x="149098" y="251206"/>
                </a:lnTo>
                <a:lnTo>
                  <a:pt x="257230" y="251206"/>
                </a:lnTo>
                <a:lnTo>
                  <a:pt x="338937" y="165823"/>
                </a:lnTo>
                <a:lnTo>
                  <a:pt x="340220" y="162839"/>
                </a:lnTo>
                <a:lnTo>
                  <a:pt x="339331" y="158038"/>
                </a:lnTo>
                <a:lnTo>
                  <a:pt x="336111" y="140183"/>
                </a:lnTo>
                <a:lnTo>
                  <a:pt x="333003" y="122307"/>
                </a:lnTo>
                <a:lnTo>
                  <a:pt x="326885" y="86537"/>
                </a:lnTo>
                <a:lnTo>
                  <a:pt x="322287" y="60159"/>
                </a:lnTo>
                <a:close/>
              </a:path>
            </a:pathLst>
          </a:custGeom>
          <a:solidFill>
            <a:srgbClr val="383431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5275145" y="1451723"/>
            <a:ext cx="434228" cy="498101"/>
          </a:xfrm>
          <a:custGeom>
            <a:avLst/>
            <a:gdLst/>
            <a:ahLst/>
            <a:cxnLst/>
            <a:rect l="l" t="t" r="r" b="b"/>
            <a:pathLst>
              <a:path w="492125" h="564514">
                <a:moveTo>
                  <a:pt x="287838" y="0"/>
                </a:moveTo>
                <a:lnTo>
                  <a:pt x="245747" y="5670"/>
                </a:lnTo>
                <a:lnTo>
                  <a:pt x="198228" y="21223"/>
                </a:lnTo>
                <a:lnTo>
                  <a:pt x="154569" y="45954"/>
                </a:lnTo>
                <a:lnTo>
                  <a:pt x="116218" y="78476"/>
                </a:lnTo>
                <a:lnTo>
                  <a:pt x="84621" y="117406"/>
                </a:lnTo>
                <a:lnTo>
                  <a:pt x="61227" y="161357"/>
                </a:lnTo>
                <a:lnTo>
                  <a:pt x="47481" y="208946"/>
                </a:lnTo>
                <a:lnTo>
                  <a:pt x="40933" y="250514"/>
                </a:lnTo>
                <a:lnTo>
                  <a:pt x="35262" y="292234"/>
                </a:lnTo>
                <a:lnTo>
                  <a:pt x="28357" y="346671"/>
                </a:lnTo>
                <a:lnTo>
                  <a:pt x="24612" y="375799"/>
                </a:lnTo>
                <a:lnTo>
                  <a:pt x="14918" y="448806"/>
                </a:lnTo>
                <a:lnTo>
                  <a:pt x="5294" y="521823"/>
                </a:lnTo>
                <a:lnTo>
                  <a:pt x="0" y="563454"/>
                </a:lnTo>
                <a:lnTo>
                  <a:pt x="1578" y="563899"/>
                </a:lnTo>
                <a:lnTo>
                  <a:pt x="2240" y="564254"/>
                </a:lnTo>
                <a:lnTo>
                  <a:pt x="93792" y="564407"/>
                </a:lnTo>
                <a:lnTo>
                  <a:pt x="94838" y="562908"/>
                </a:lnTo>
                <a:lnTo>
                  <a:pt x="98079" y="537447"/>
                </a:lnTo>
                <a:lnTo>
                  <a:pt x="100933" y="515432"/>
                </a:lnTo>
                <a:lnTo>
                  <a:pt x="103818" y="493422"/>
                </a:lnTo>
                <a:lnTo>
                  <a:pt x="108924" y="454844"/>
                </a:lnTo>
                <a:lnTo>
                  <a:pt x="115780" y="403879"/>
                </a:lnTo>
                <a:lnTo>
                  <a:pt x="370588" y="403879"/>
                </a:lnTo>
                <a:lnTo>
                  <a:pt x="380987" y="397606"/>
                </a:lnTo>
                <a:lnTo>
                  <a:pt x="411152" y="372497"/>
                </a:lnTo>
                <a:lnTo>
                  <a:pt x="434353" y="346671"/>
                </a:lnTo>
                <a:lnTo>
                  <a:pt x="239329" y="346671"/>
                </a:lnTo>
                <a:lnTo>
                  <a:pt x="210530" y="339845"/>
                </a:lnTo>
                <a:lnTo>
                  <a:pt x="178734" y="321889"/>
                </a:lnTo>
                <a:lnTo>
                  <a:pt x="156079" y="295673"/>
                </a:lnTo>
                <a:lnTo>
                  <a:pt x="143363" y="263730"/>
                </a:lnTo>
                <a:lnTo>
                  <a:pt x="141385" y="228593"/>
                </a:lnTo>
                <a:lnTo>
                  <a:pt x="153298" y="183182"/>
                </a:lnTo>
                <a:lnTo>
                  <a:pt x="177867" y="145235"/>
                </a:lnTo>
                <a:lnTo>
                  <a:pt x="213146" y="116649"/>
                </a:lnTo>
                <a:lnTo>
                  <a:pt x="257190" y="99320"/>
                </a:lnTo>
                <a:lnTo>
                  <a:pt x="299800" y="97056"/>
                </a:lnTo>
                <a:lnTo>
                  <a:pt x="468492" y="97056"/>
                </a:lnTo>
                <a:lnTo>
                  <a:pt x="464674" y="88901"/>
                </a:lnTo>
                <a:lnTo>
                  <a:pt x="439542" y="57339"/>
                </a:lnTo>
                <a:lnTo>
                  <a:pt x="406427" y="30918"/>
                </a:lnTo>
                <a:lnTo>
                  <a:pt x="368395" y="11842"/>
                </a:lnTo>
                <a:lnTo>
                  <a:pt x="328792" y="1797"/>
                </a:lnTo>
                <a:lnTo>
                  <a:pt x="287838" y="0"/>
                </a:lnTo>
                <a:close/>
              </a:path>
              <a:path w="492125" h="564514">
                <a:moveTo>
                  <a:pt x="370588" y="403879"/>
                </a:moveTo>
                <a:lnTo>
                  <a:pt x="115780" y="403879"/>
                </a:lnTo>
                <a:lnTo>
                  <a:pt x="118670" y="405695"/>
                </a:lnTo>
                <a:lnTo>
                  <a:pt x="120472" y="406711"/>
                </a:lnTo>
                <a:lnTo>
                  <a:pt x="122168" y="407892"/>
                </a:lnTo>
                <a:lnTo>
                  <a:pt x="157627" y="427674"/>
                </a:lnTo>
                <a:lnTo>
                  <a:pt x="194870" y="439389"/>
                </a:lnTo>
                <a:lnTo>
                  <a:pt x="233711" y="443573"/>
                </a:lnTo>
                <a:lnTo>
                  <a:pt x="273966" y="440759"/>
                </a:lnTo>
                <a:lnTo>
                  <a:pt x="312347" y="431931"/>
                </a:lnTo>
                <a:lnTo>
                  <a:pt x="348036" y="417482"/>
                </a:lnTo>
                <a:lnTo>
                  <a:pt x="370588" y="403879"/>
                </a:lnTo>
                <a:close/>
              </a:path>
              <a:path w="492125" h="564514">
                <a:moveTo>
                  <a:pt x="468492" y="97056"/>
                </a:moveTo>
                <a:lnTo>
                  <a:pt x="299800" y="97056"/>
                </a:lnTo>
                <a:lnTo>
                  <a:pt x="338260" y="109270"/>
                </a:lnTo>
                <a:lnTo>
                  <a:pt x="369157" y="134210"/>
                </a:lnTo>
                <a:lnTo>
                  <a:pt x="389079" y="170122"/>
                </a:lnTo>
                <a:lnTo>
                  <a:pt x="391400" y="178639"/>
                </a:lnTo>
                <a:lnTo>
                  <a:pt x="393059" y="187020"/>
                </a:lnTo>
                <a:lnTo>
                  <a:pt x="394335" y="194829"/>
                </a:lnTo>
                <a:lnTo>
                  <a:pt x="395505" y="201631"/>
                </a:lnTo>
                <a:lnTo>
                  <a:pt x="388989" y="241642"/>
                </a:lnTo>
                <a:lnTo>
                  <a:pt x="351837" y="304137"/>
                </a:lnTo>
                <a:lnTo>
                  <a:pt x="321325" y="327259"/>
                </a:lnTo>
                <a:lnTo>
                  <a:pt x="267470" y="346540"/>
                </a:lnTo>
                <a:lnTo>
                  <a:pt x="239329" y="346671"/>
                </a:lnTo>
                <a:lnTo>
                  <a:pt x="434353" y="346671"/>
                </a:lnTo>
                <a:lnTo>
                  <a:pt x="442729" y="337347"/>
                </a:lnTo>
                <a:lnTo>
                  <a:pt x="467011" y="299278"/>
                </a:lnTo>
                <a:lnTo>
                  <a:pt x="483457" y="258187"/>
                </a:lnTo>
                <a:lnTo>
                  <a:pt x="491527" y="213968"/>
                </a:lnTo>
                <a:lnTo>
                  <a:pt x="490679" y="166516"/>
                </a:lnTo>
                <a:lnTo>
                  <a:pt x="481746" y="125371"/>
                </a:lnTo>
                <a:lnTo>
                  <a:pt x="468492" y="97056"/>
                </a:lnTo>
                <a:close/>
              </a:path>
            </a:pathLst>
          </a:custGeom>
          <a:solidFill>
            <a:srgbClr val="383431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4953000" y="1317414"/>
            <a:ext cx="382681" cy="528918"/>
          </a:xfrm>
          <a:custGeom>
            <a:avLst/>
            <a:gdLst/>
            <a:ahLst/>
            <a:cxnLst/>
            <a:rect l="l" t="t" r="r" b="b"/>
            <a:pathLst>
              <a:path w="433705" h="599439">
                <a:moveTo>
                  <a:pt x="103643" y="421055"/>
                </a:moveTo>
                <a:lnTo>
                  <a:pt x="0" y="476250"/>
                </a:lnTo>
                <a:lnTo>
                  <a:pt x="4255" y="486879"/>
                </a:lnTo>
                <a:lnTo>
                  <a:pt x="8239" y="496981"/>
                </a:lnTo>
                <a:lnTo>
                  <a:pt x="32256" y="542594"/>
                </a:lnTo>
                <a:lnTo>
                  <a:pt x="74959" y="580290"/>
                </a:lnTo>
                <a:lnTo>
                  <a:pt x="125479" y="596918"/>
                </a:lnTo>
                <a:lnTo>
                  <a:pt x="148413" y="599336"/>
                </a:lnTo>
                <a:lnTo>
                  <a:pt x="171488" y="599162"/>
                </a:lnTo>
                <a:lnTo>
                  <a:pt x="243935" y="583418"/>
                </a:lnTo>
                <a:lnTo>
                  <a:pt x="286628" y="560836"/>
                </a:lnTo>
                <a:lnTo>
                  <a:pt x="322510" y="528698"/>
                </a:lnTo>
                <a:lnTo>
                  <a:pt x="344655" y="496596"/>
                </a:lnTo>
                <a:lnTo>
                  <a:pt x="190572" y="496596"/>
                </a:lnTo>
                <a:lnTo>
                  <a:pt x="165665" y="494442"/>
                </a:lnTo>
                <a:lnTo>
                  <a:pt x="124827" y="463524"/>
                </a:lnTo>
                <a:lnTo>
                  <a:pt x="111089" y="437435"/>
                </a:lnTo>
                <a:lnTo>
                  <a:pt x="106815" y="428536"/>
                </a:lnTo>
                <a:lnTo>
                  <a:pt x="105693" y="426300"/>
                </a:lnTo>
                <a:lnTo>
                  <a:pt x="104848" y="423913"/>
                </a:lnTo>
                <a:lnTo>
                  <a:pt x="103643" y="421055"/>
                </a:lnTo>
                <a:close/>
              </a:path>
              <a:path w="433705" h="599439">
                <a:moveTo>
                  <a:pt x="298476" y="0"/>
                </a:moveTo>
                <a:lnTo>
                  <a:pt x="252740" y="2754"/>
                </a:lnTo>
                <a:lnTo>
                  <a:pt x="211664" y="14313"/>
                </a:lnTo>
                <a:lnTo>
                  <a:pt x="175217" y="34407"/>
                </a:lnTo>
                <a:lnTo>
                  <a:pt x="143367" y="62767"/>
                </a:lnTo>
                <a:lnTo>
                  <a:pt x="116081" y="99123"/>
                </a:lnTo>
                <a:lnTo>
                  <a:pt x="98746" y="141889"/>
                </a:lnTo>
                <a:lnTo>
                  <a:pt x="96026" y="164765"/>
                </a:lnTo>
                <a:lnTo>
                  <a:pt x="97344" y="188455"/>
                </a:lnTo>
                <a:lnTo>
                  <a:pt x="109774" y="229677"/>
                </a:lnTo>
                <a:lnTo>
                  <a:pt x="133413" y="265328"/>
                </a:lnTo>
                <a:lnTo>
                  <a:pt x="175830" y="312192"/>
                </a:lnTo>
                <a:lnTo>
                  <a:pt x="197363" y="335353"/>
                </a:lnTo>
                <a:lnTo>
                  <a:pt x="218743" y="358648"/>
                </a:lnTo>
                <a:lnTo>
                  <a:pt x="244740" y="388705"/>
                </a:lnTo>
                <a:lnTo>
                  <a:pt x="262243" y="438178"/>
                </a:lnTo>
                <a:lnTo>
                  <a:pt x="255836" y="456607"/>
                </a:lnTo>
                <a:lnTo>
                  <a:pt x="223625" y="486121"/>
                </a:lnTo>
                <a:lnTo>
                  <a:pt x="190572" y="496596"/>
                </a:lnTo>
                <a:lnTo>
                  <a:pt x="344655" y="496596"/>
                </a:lnTo>
                <a:lnTo>
                  <a:pt x="351358" y="486879"/>
                </a:lnTo>
                <a:lnTo>
                  <a:pt x="362980" y="461129"/>
                </a:lnTo>
                <a:lnTo>
                  <a:pt x="370329" y="434420"/>
                </a:lnTo>
                <a:lnTo>
                  <a:pt x="373081" y="406843"/>
                </a:lnTo>
                <a:lnTo>
                  <a:pt x="370902" y="378447"/>
                </a:lnTo>
                <a:lnTo>
                  <a:pt x="354966" y="334157"/>
                </a:lnTo>
                <a:lnTo>
                  <a:pt x="326823" y="296316"/>
                </a:lnTo>
                <a:lnTo>
                  <a:pt x="272360" y="239069"/>
                </a:lnTo>
                <a:lnTo>
                  <a:pt x="254293" y="219913"/>
                </a:lnTo>
                <a:lnTo>
                  <a:pt x="222789" y="184101"/>
                </a:lnTo>
                <a:lnTo>
                  <a:pt x="205057" y="147048"/>
                </a:lnTo>
                <a:lnTo>
                  <a:pt x="208056" y="134777"/>
                </a:lnTo>
                <a:lnTo>
                  <a:pt x="238990" y="107337"/>
                </a:lnTo>
                <a:lnTo>
                  <a:pt x="267535" y="103339"/>
                </a:lnTo>
                <a:lnTo>
                  <a:pt x="416674" y="103339"/>
                </a:lnTo>
                <a:lnTo>
                  <a:pt x="433509" y="90868"/>
                </a:lnTo>
                <a:lnTo>
                  <a:pt x="408767" y="58229"/>
                </a:lnTo>
                <a:lnTo>
                  <a:pt x="360160" y="16489"/>
                </a:lnTo>
                <a:lnTo>
                  <a:pt x="331008" y="4828"/>
                </a:lnTo>
                <a:lnTo>
                  <a:pt x="298476" y="0"/>
                </a:lnTo>
                <a:close/>
              </a:path>
              <a:path w="433705" h="599439">
                <a:moveTo>
                  <a:pt x="416674" y="103339"/>
                </a:moveTo>
                <a:lnTo>
                  <a:pt x="267535" y="103339"/>
                </a:lnTo>
                <a:lnTo>
                  <a:pt x="284707" y="106858"/>
                </a:lnTo>
                <a:lnTo>
                  <a:pt x="299395" y="114342"/>
                </a:lnTo>
                <a:lnTo>
                  <a:pt x="326836" y="143977"/>
                </a:lnTo>
                <a:lnTo>
                  <a:pt x="334196" y="155700"/>
                </a:lnTo>
                <a:lnTo>
                  <a:pt x="337933" y="161671"/>
                </a:lnTo>
                <a:lnTo>
                  <a:pt x="416674" y="103339"/>
                </a:lnTo>
                <a:close/>
              </a:path>
            </a:pathLst>
          </a:custGeom>
          <a:solidFill>
            <a:srgbClr val="383431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5741636" y="1452323"/>
            <a:ext cx="396128" cy="390525"/>
          </a:xfrm>
          <a:custGeom>
            <a:avLst/>
            <a:gdLst/>
            <a:ahLst/>
            <a:cxnLst/>
            <a:rect l="l" t="t" r="r" b="b"/>
            <a:pathLst>
              <a:path w="448944" h="442594">
                <a:moveTo>
                  <a:pt x="275739" y="0"/>
                </a:moveTo>
                <a:lnTo>
                  <a:pt x="224955" y="1166"/>
                </a:lnTo>
                <a:lnTo>
                  <a:pt x="181111" y="10752"/>
                </a:lnTo>
                <a:lnTo>
                  <a:pt x="139990" y="27921"/>
                </a:lnTo>
                <a:lnTo>
                  <a:pt x="102477" y="51796"/>
                </a:lnTo>
                <a:lnTo>
                  <a:pt x="69457" y="81497"/>
                </a:lnTo>
                <a:lnTo>
                  <a:pt x="41815" y="116144"/>
                </a:lnTo>
                <a:lnTo>
                  <a:pt x="20434" y="154860"/>
                </a:lnTo>
                <a:lnTo>
                  <a:pt x="6201" y="196765"/>
                </a:lnTo>
                <a:lnTo>
                  <a:pt x="0" y="240980"/>
                </a:lnTo>
                <a:lnTo>
                  <a:pt x="1562" y="278909"/>
                </a:lnTo>
                <a:lnTo>
                  <a:pt x="24853" y="348072"/>
                </a:lnTo>
                <a:lnTo>
                  <a:pt x="82564" y="409962"/>
                </a:lnTo>
                <a:lnTo>
                  <a:pt x="122645" y="430395"/>
                </a:lnTo>
                <a:lnTo>
                  <a:pt x="165681" y="440957"/>
                </a:lnTo>
                <a:lnTo>
                  <a:pt x="209891" y="442390"/>
                </a:lnTo>
                <a:lnTo>
                  <a:pt x="253496" y="435436"/>
                </a:lnTo>
                <a:lnTo>
                  <a:pt x="294716" y="420837"/>
                </a:lnTo>
                <a:lnTo>
                  <a:pt x="307366" y="346554"/>
                </a:lnTo>
                <a:lnTo>
                  <a:pt x="200685" y="346554"/>
                </a:lnTo>
                <a:lnTo>
                  <a:pt x="171959" y="341043"/>
                </a:lnTo>
                <a:lnTo>
                  <a:pt x="144030" y="327251"/>
                </a:lnTo>
                <a:lnTo>
                  <a:pt x="119937" y="305099"/>
                </a:lnTo>
                <a:lnTo>
                  <a:pt x="104351" y="277099"/>
                </a:lnTo>
                <a:lnTo>
                  <a:pt x="97730" y="244955"/>
                </a:lnTo>
                <a:lnTo>
                  <a:pt x="100533" y="210373"/>
                </a:lnTo>
                <a:lnTo>
                  <a:pt x="115870" y="170485"/>
                </a:lnTo>
                <a:lnTo>
                  <a:pt x="141672" y="137394"/>
                </a:lnTo>
                <a:lnTo>
                  <a:pt x="175532" y="112872"/>
                </a:lnTo>
                <a:lnTo>
                  <a:pt x="215046" y="98694"/>
                </a:lnTo>
                <a:lnTo>
                  <a:pt x="257809" y="96632"/>
                </a:lnTo>
                <a:lnTo>
                  <a:pt x="425676" y="96632"/>
                </a:lnTo>
                <a:lnTo>
                  <a:pt x="424665" y="94440"/>
                </a:lnTo>
                <a:lnTo>
                  <a:pt x="403694" y="65504"/>
                </a:lnTo>
                <a:lnTo>
                  <a:pt x="365611" y="31423"/>
                </a:lnTo>
                <a:lnTo>
                  <a:pt x="322792" y="9837"/>
                </a:lnTo>
                <a:lnTo>
                  <a:pt x="275739" y="0"/>
                </a:lnTo>
                <a:close/>
              </a:path>
              <a:path w="448944" h="442594">
                <a:moveTo>
                  <a:pt x="425676" y="96632"/>
                </a:moveTo>
                <a:lnTo>
                  <a:pt x="257809" y="96632"/>
                </a:lnTo>
                <a:lnTo>
                  <a:pt x="282528" y="101926"/>
                </a:lnTo>
                <a:lnTo>
                  <a:pt x="303866" y="112361"/>
                </a:lnTo>
                <a:lnTo>
                  <a:pt x="335521" y="149350"/>
                </a:lnTo>
                <a:lnTo>
                  <a:pt x="349330" y="195974"/>
                </a:lnTo>
                <a:lnTo>
                  <a:pt x="350667" y="220055"/>
                </a:lnTo>
                <a:lnTo>
                  <a:pt x="349110" y="244409"/>
                </a:lnTo>
                <a:lnTo>
                  <a:pt x="344365" y="283594"/>
                </a:lnTo>
                <a:lnTo>
                  <a:pt x="339258" y="322738"/>
                </a:lnTo>
                <a:lnTo>
                  <a:pt x="333994" y="361865"/>
                </a:lnTo>
                <a:lnTo>
                  <a:pt x="328777" y="401000"/>
                </a:lnTo>
                <a:lnTo>
                  <a:pt x="327815" y="408611"/>
                </a:lnTo>
                <a:lnTo>
                  <a:pt x="325043" y="431696"/>
                </a:lnTo>
                <a:lnTo>
                  <a:pt x="419404" y="431696"/>
                </a:lnTo>
                <a:lnTo>
                  <a:pt x="419760" y="429651"/>
                </a:lnTo>
                <a:lnTo>
                  <a:pt x="420090" y="428051"/>
                </a:lnTo>
                <a:lnTo>
                  <a:pt x="429372" y="358677"/>
                </a:lnTo>
                <a:lnTo>
                  <a:pt x="433852" y="324781"/>
                </a:lnTo>
                <a:lnTo>
                  <a:pt x="438200" y="290866"/>
                </a:lnTo>
                <a:lnTo>
                  <a:pt x="441333" y="266916"/>
                </a:lnTo>
                <a:lnTo>
                  <a:pt x="444420" y="242950"/>
                </a:lnTo>
                <a:lnTo>
                  <a:pt x="447026" y="218958"/>
                </a:lnTo>
                <a:lnTo>
                  <a:pt x="448716" y="194930"/>
                </a:lnTo>
                <a:lnTo>
                  <a:pt x="447155" y="159400"/>
                </a:lnTo>
                <a:lnTo>
                  <a:pt x="439145" y="125821"/>
                </a:lnTo>
                <a:lnTo>
                  <a:pt x="425676" y="96632"/>
                </a:lnTo>
                <a:close/>
              </a:path>
              <a:path w="448944" h="442594">
                <a:moveTo>
                  <a:pt x="313715" y="298244"/>
                </a:moveTo>
                <a:lnTo>
                  <a:pt x="274471" y="329014"/>
                </a:lnTo>
                <a:lnTo>
                  <a:pt x="230030" y="344566"/>
                </a:lnTo>
                <a:lnTo>
                  <a:pt x="200685" y="346554"/>
                </a:lnTo>
                <a:lnTo>
                  <a:pt x="307366" y="346554"/>
                </a:lnTo>
                <a:lnTo>
                  <a:pt x="313715" y="298244"/>
                </a:lnTo>
                <a:close/>
              </a:path>
            </a:pathLst>
          </a:custGeom>
          <a:solidFill>
            <a:srgbClr val="383431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6152298" y="1461113"/>
            <a:ext cx="216834" cy="372596"/>
          </a:xfrm>
          <a:custGeom>
            <a:avLst/>
            <a:gdLst/>
            <a:ahLst/>
            <a:cxnLst/>
            <a:rect l="l" t="t" r="r" b="b"/>
            <a:pathLst>
              <a:path w="245744" h="422275">
                <a:moveTo>
                  <a:pt x="204122" y="0"/>
                </a:moveTo>
                <a:lnTo>
                  <a:pt x="163334" y="539"/>
                </a:lnTo>
                <a:lnTo>
                  <a:pt x="121639" y="10598"/>
                </a:lnTo>
                <a:lnTo>
                  <a:pt x="84585" y="34536"/>
                </a:lnTo>
                <a:lnTo>
                  <a:pt x="56517" y="68510"/>
                </a:lnTo>
                <a:lnTo>
                  <a:pt x="41782" y="108680"/>
                </a:lnTo>
                <a:lnTo>
                  <a:pt x="32839" y="171462"/>
                </a:lnTo>
                <a:lnTo>
                  <a:pt x="24637" y="234359"/>
                </a:lnTo>
                <a:lnTo>
                  <a:pt x="19797" y="270682"/>
                </a:lnTo>
                <a:lnTo>
                  <a:pt x="14984" y="307011"/>
                </a:lnTo>
                <a:lnTo>
                  <a:pt x="5397" y="379672"/>
                </a:lnTo>
                <a:lnTo>
                  <a:pt x="4041" y="390102"/>
                </a:lnTo>
                <a:lnTo>
                  <a:pt x="0" y="421862"/>
                </a:lnTo>
                <a:lnTo>
                  <a:pt x="98209" y="421862"/>
                </a:lnTo>
                <a:lnTo>
                  <a:pt x="103745" y="379146"/>
                </a:lnTo>
                <a:lnTo>
                  <a:pt x="120391" y="252868"/>
                </a:lnTo>
                <a:lnTo>
                  <a:pt x="136029" y="134689"/>
                </a:lnTo>
                <a:lnTo>
                  <a:pt x="136728" y="128530"/>
                </a:lnTo>
                <a:lnTo>
                  <a:pt x="138582" y="122764"/>
                </a:lnTo>
                <a:lnTo>
                  <a:pt x="173647" y="97732"/>
                </a:lnTo>
                <a:lnTo>
                  <a:pt x="232719" y="97656"/>
                </a:lnTo>
                <a:lnTo>
                  <a:pt x="245605" y="336"/>
                </a:lnTo>
                <a:lnTo>
                  <a:pt x="204122" y="0"/>
                </a:lnTo>
                <a:close/>
              </a:path>
              <a:path w="245744" h="422275">
                <a:moveTo>
                  <a:pt x="232719" y="97656"/>
                </a:moveTo>
                <a:lnTo>
                  <a:pt x="203038" y="97656"/>
                </a:lnTo>
                <a:lnTo>
                  <a:pt x="232714" y="97694"/>
                </a:lnTo>
                <a:close/>
              </a:path>
            </a:pathLst>
          </a:custGeom>
          <a:solidFill>
            <a:srgbClr val="383431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TextBox 23"/>
          <p:cNvSpPr txBox="1"/>
          <p:nvPr/>
        </p:nvSpPr>
        <p:spPr>
          <a:xfrm>
            <a:off x="2738751" y="2467630"/>
            <a:ext cx="6501832" cy="2482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83" b="1" dirty="0"/>
              <a:t>Big Data Programming</a:t>
            </a:r>
          </a:p>
          <a:p>
            <a:pPr algn="ctr"/>
            <a:r>
              <a:rPr lang="en-US" sz="3883" b="1" dirty="0"/>
              <a:t>Module 2- Lecture 3</a:t>
            </a:r>
          </a:p>
          <a:p>
            <a:pPr algn="ctr"/>
            <a:endParaRPr lang="en-US" sz="3883" b="1" dirty="0"/>
          </a:p>
          <a:p>
            <a:pPr algn="ctr"/>
            <a:r>
              <a:rPr lang="en-US" sz="3883" b="1" dirty="0"/>
              <a:t>Data frames &amp; SQL</a:t>
            </a:r>
          </a:p>
        </p:txBody>
      </p:sp>
    </p:spTree>
    <p:extLst>
      <p:ext uri="{BB962C8B-B14F-4D97-AF65-F5344CB8AC3E}">
        <p14:creationId xmlns:p14="http://schemas.microsoft.com/office/powerpoint/2010/main" val="1202920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078" y="596902"/>
            <a:ext cx="3345275" cy="519147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300" spc="2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sz="3300" spc="-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00" spc="-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43014" y="6278454"/>
            <a:ext cx="182096" cy="355308"/>
          </a:xfrm>
          <a:prstGeom prst="rect">
            <a:avLst/>
          </a:prstGeom>
        </p:spPr>
        <p:txBody>
          <a:bodyPr vert="horz" wrap="square" lIns="0" tIns="2241" rIns="0" bIns="0" rtlCol="0">
            <a:spAutoFit/>
          </a:bodyPr>
          <a:lstStyle/>
          <a:p>
            <a:pPr marL="22413">
              <a:spcBef>
                <a:spcPts val="18"/>
              </a:spcBef>
            </a:pPr>
            <a:fld id="{81D60167-4931-47E6-BA6A-407CBD079E47}" type="slidenum">
              <a:rPr sz="1147" spc="-53" dirty="0">
                <a:solidFill>
                  <a:srgbClr val="595959"/>
                </a:solidFill>
                <a:latin typeface="Trebuchet MS"/>
                <a:cs typeface="Trebuchet MS"/>
              </a:rPr>
              <a:pPr marL="22413">
                <a:spcBef>
                  <a:spcPts val="18"/>
                </a:spcBef>
              </a:pPr>
              <a:t>10</a:t>
            </a:fld>
            <a:endParaRPr sz="1147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078" y="1425735"/>
            <a:ext cx="11305934" cy="366103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68097" indent="-156891">
              <a:spcBef>
                <a:spcPts val="88"/>
              </a:spcBef>
              <a:buSzPct val="90000"/>
              <a:buFont typeface="Arial"/>
              <a:buChar char="•"/>
              <a:tabLst>
                <a:tab pos="168097" algn="l"/>
              </a:tabLst>
            </a:pPr>
            <a:r>
              <a:rPr sz="2800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8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r>
              <a:rPr sz="2800" spc="-2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sz="2800" spc="-3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  <a:r>
              <a:rPr sz="2800" spc="-2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sz="2800" spc="-3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2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6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SQLContext</a:t>
            </a:r>
            <a:r>
              <a:rPr sz="2800" spc="93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8097"/>
            <a:r>
              <a:rPr sz="2800" spc="57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HiveContext</a:t>
            </a:r>
            <a:r>
              <a:rPr sz="2800" spc="57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spc="-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2800" spc="-57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15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8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sql()</a:t>
            </a:r>
            <a:r>
              <a:rPr sz="2800" spc="-269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sz="2800" spc="-15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8097" indent="-156891">
              <a:spcBef>
                <a:spcPts val="618"/>
              </a:spcBef>
              <a:buSzPct val="90000"/>
              <a:buFont typeface="Arial"/>
              <a:buChar char="•"/>
              <a:tabLst>
                <a:tab pos="168097" algn="l"/>
              </a:tabLst>
            </a:pP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3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8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sql()</a:t>
            </a:r>
            <a:r>
              <a:rPr sz="2800" spc="-7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sz="2800" spc="-2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sz="2800" spc="-2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7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sz="2800" spc="-97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8097" marR="4483" indent="-156891">
              <a:spcBef>
                <a:spcPts val="706"/>
              </a:spcBef>
              <a:buSzPct val="90000"/>
              <a:buFont typeface="Arial"/>
              <a:buChar char="•"/>
              <a:tabLst>
                <a:tab pos="168097" algn="l"/>
              </a:tabLst>
            </a:pPr>
            <a:r>
              <a:rPr sz="2800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8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8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</a:t>
            </a:r>
            <a:r>
              <a:rPr sz="2800" spc="-2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sz="28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sz="2800" spc="-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sz="2800" spc="-2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 </a:t>
            </a:r>
            <a:r>
              <a:rPr sz="28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800" spc="-1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</a:t>
            </a:r>
            <a:r>
              <a:rPr lang="en-US" sz="2800" spc="-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sz="2800" spc="-1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8097" indent="-156891">
              <a:spcBef>
                <a:spcPts val="618"/>
              </a:spcBef>
              <a:buSzPct val="90000"/>
              <a:buFont typeface="Arial"/>
              <a:buChar char="•"/>
              <a:tabLst>
                <a:tab pos="168097" algn="l"/>
              </a:tabLst>
            </a:pPr>
            <a:r>
              <a:rPr sz="2800" spc="-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27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2800" spc="-3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SQL,</a:t>
            </a:r>
            <a:r>
              <a:rPr sz="2800" spc="-3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800" spc="-2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1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sz="2800" i="1" spc="-3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2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2227" lvl="1" indent="-168097">
              <a:spcBef>
                <a:spcPts val="529"/>
              </a:spcBef>
              <a:buSzPct val="88461"/>
              <a:buFont typeface="Arial"/>
              <a:buChar char="•"/>
              <a:tabLst>
                <a:tab pos="392227" algn="l"/>
              </a:tabLst>
            </a:pPr>
            <a:r>
              <a:rPr sz="2800" spc="-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sz="2800" spc="-3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2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persisted</a:t>
            </a:r>
            <a:r>
              <a:rPr sz="2800" spc="-4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</a:t>
            </a:r>
            <a:r>
              <a:rPr sz="2800" spc="-3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table,</a:t>
            </a:r>
            <a:r>
              <a:rPr sz="2800" spc="-3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2227" lvl="1" indent="-168097">
              <a:lnSpc>
                <a:spcPts val="2700"/>
              </a:lnSpc>
              <a:spcBef>
                <a:spcPts val="512"/>
              </a:spcBef>
              <a:buSzPct val="88461"/>
              <a:buFont typeface="Arial"/>
              <a:buChar char="•"/>
              <a:tabLst>
                <a:tab pos="392227" algn="l"/>
              </a:tabLst>
            </a:pPr>
            <a:r>
              <a:rPr sz="28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sz="2800" spc="-3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tablealias</a:t>
            </a:r>
            <a:r>
              <a:rPr sz="2800" i="1" spc="-3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800" spc="-27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2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DataFrame,</a:t>
            </a:r>
            <a:r>
              <a:rPr sz="2800" spc="-4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2227">
              <a:lnSpc>
                <a:spcPts val="2700"/>
              </a:lnSpc>
            </a:pPr>
            <a:r>
              <a:rPr sz="2800" spc="137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registerTempTable()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314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208" y="635874"/>
            <a:ext cx="4784110" cy="519147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300" spc="212" dirty="0"/>
              <a:t>D</a:t>
            </a:r>
            <a:r>
              <a:rPr sz="3300" spc="154" dirty="0"/>
              <a:t>a</a:t>
            </a:r>
            <a:r>
              <a:rPr sz="3300" spc="168" dirty="0"/>
              <a:t>t</a:t>
            </a:r>
            <a:r>
              <a:rPr lang="en-US" sz="3300" spc="366" dirty="0"/>
              <a:t>a</a:t>
            </a:r>
            <a:r>
              <a:rPr sz="3300" spc="154" dirty="0"/>
              <a:t>F</a:t>
            </a:r>
            <a:r>
              <a:rPr sz="3300" spc="119" dirty="0"/>
              <a:t>r</a:t>
            </a:r>
            <a:r>
              <a:rPr sz="3300" spc="366" dirty="0"/>
              <a:t>a</a:t>
            </a:r>
            <a:r>
              <a:rPr sz="3300" spc="569" dirty="0"/>
              <a:t>m</a:t>
            </a:r>
            <a:r>
              <a:rPr sz="3300" spc="366" dirty="0"/>
              <a:t>e</a:t>
            </a:r>
            <a:r>
              <a:rPr sz="3300" spc="335"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43014" y="6278454"/>
            <a:ext cx="182096" cy="355308"/>
          </a:xfrm>
          <a:prstGeom prst="rect">
            <a:avLst/>
          </a:prstGeom>
        </p:spPr>
        <p:txBody>
          <a:bodyPr vert="horz" wrap="square" lIns="0" tIns="2241" rIns="0" bIns="0" rtlCol="0">
            <a:spAutoFit/>
          </a:bodyPr>
          <a:lstStyle/>
          <a:p>
            <a:pPr marL="22413">
              <a:spcBef>
                <a:spcPts val="18"/>
              </a:spcBef>
            </a:pPr>
            <a:fld id="{81D60167-4931-47E6-BA6A-407CBD079E47}" type="slidenum">
              <a:rPr sz="1147" spc="-53" dirty="0">
                <a:solidFill>
                  <a:srgbClr val="595959"/>
                </a:solidFill>
                <a:latin typeface="Trebuchet MS"/>
                <a:cs typeface="Trebuchet MS"/>
              </a:rPr>
              <a:pPr marL="22413">
                <a:spcBef>
                  <a:spcPts val="18"/>
                </a:spcBef>
              </a:pPr>
              <a:t>11</a:t>
            </a:fld>
            <a:endParaRPr sz="1147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208" y="1369706"/>
            <a:ext cx="10189827" cy="345841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291929">
              <a:spcBef>
                <a:spcPts val="88"/>
              </a:spcBef>
            </a:pPr>
            <a:r>
              <a:rPr sz="2800" spc="-1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z="2800" spc="-3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sz="2800" spc="-2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SQL,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2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sz="2800" spc="-1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sz="2800" spc="-2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assumes</a:t>
            </a:r>
            <a:r>
              <a:rPr sz="2800" spc="-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800" spc="-1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800" spc="-2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2800" spc="-2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2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table-like</a:t>
            </a:r>
            <a:r>
              <a:rPr sz="2800" spc="-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9"/>
              </a:spcBef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206" marR="4483"/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Formally,</a:t>
            </a:r>
            <a:r>
              <a:rPr sz="2800" spc="-2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2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sz="28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-2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2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size-mutable,</a:t>
            </a:r>
            <a:r>
              <a:rPr sz="2800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potentially</a:t>
            </a:r>
            <a:r>
              <a:rPr lang="en-US" sz="2800" spc="-1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</a:t>
            </a:r>
            <a:r>
              <a:rPr sz="2800" spc="-1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tabular </a:t>
            </a:r>
            <a:r>
              <a:rPr sz="2800" spc="-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800" spc="-1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with </a:t>
            </a:r>
            <a:r>
              <a:rPr sz="2800" spc="-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labeled </a:t>
            </a:r>
            <a:r>
              <a:rPr sz="2800" spc="-1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axes</a:t>
            </a:r>
            <a:r>
              <a:rPr sz="2800" spc="-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(i.e.,</a:t>
            </a:r>
            <a:r>
              <a:rPr sz="2800" spc="-3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sz="280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columns)</a:t>
            </a:r>
            <a:r>
              <a:rPr lang="en-US" sz="2800" spc="-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206" marR="567048"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206" marR="567048" algn="just"/>
            <a:r>
              <a:rPr sz="2800" spc="-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sz="28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</a:t>
            </a:r>
            <a:r>
              <a:rPr sz="2800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8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800" spc="-2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sz="2800" spc="-2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</a:t>
            </a:r>
            <a:r>
              <a:rPr sz="2800" spc="-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sz="2800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</a:t>
            </a:r>
            <a:r>
              <a:rPr sz="2800" spc="-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sz="2800" spc="-4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sz="2800" spc="-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8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</a:t>
            </a:r>
            <a:r>
              <a:rPr sz="2800" spc="-3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2800" spc="-27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named,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typed</a:t>
            </a:r>
            <a:r>
              <a:rPr sz="2800" spc="-2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022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72" y="488617"/>
            <a:ext cx="7556126" cy="519147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3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Transformations, </a:t>
            </a:r>
            <a:r>
              <a:rPr sz="3300" spc="1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Actions,</a:t>
            </a:r>
            <a:r>
              <a:rPr sz="33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00" spc="202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Laziness</a:t>
            </a:r>
            <a:endParaRPr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43014" y="6278454"/>
            <a:ext cx="182096" cy="355308"/>
          </a:xfrm>
          <a:prstGeom prst="rect">
            <a:avLst/>
          </a:prstGeom>
        </p:spPr>
        <p:txBody>
          <a:bodyPr vert="horz" wrap="square" lIns="0" tIns="2241" rIns="0" bIns="0" rtlCol="0">
            <a:spAutoFit/>
          </a:bodyPr>
          <a:lstStyle/>
          <a:p>
            <a:pPr marL="22413">
              <a:spcBef>
                <a:spcPts val="18"/>
              </a:spcBef>
            </a:pPr>
            <a:fld id="{81D60167-4931-47E6-BA6A-407CBD079E47}" type="slidenum">
              <a:rPr sz="1147" spc="-53" dirty="0">
                <a:solidFill>
                  <a:srgbClr val="595959"/>
                </a:solidFill>
                <a:latin typeface="Trebuchet MS"/>
                <a:cs typeface="Trebuchet MS"/>
              </a:rPr>
              <a:pPr marL="22413">
                <a:spcBef>
                  <a:spcPts val="18"/>
                </a:spcBef>
              </a:pPr>
              <a:t>12</a:t>
            </a:fld>
            <a:endParaRPr sz="1147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135" y="3090817"/>
            <a:ext cx="2112869" cy="261690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294" b="1" spc="-79" dirty="0">
                <a:latin typeface="Trebuchet MS"/>
                <a:cs typeface="Trebuchet MS"/>
              </a:rPr>
              <a:t>Action</a:t>
            </a:r>
            <a:r>
              <a:rPr sz="2294" b="1" spc="-274" dirty="0">
                <a:latin typeface="Trebuchet MS"/>
                <a:cs typeface="Trebuchet MS"/>
              </a:rPr>
              <a:t> </a:t>
            </a:r>
            <a:r>
              <a:rPr sz="2294" b="1" spc="-71" dirty="0">
                <a:latin typeface="Trebuchet MS"/>
                <a:cs typeface="Trebuchet MS"/>
              </a:rPr>
              <a:t>examples</a:t>
            </a:r>
            <a:endParaRPr sz="2294" dirty="0">
              <a:latin typeface="Trebuchet MS"/>
              <a:cs typeface="Trebuchet MS"/>
            </a:endParaRPr>
          </a:p>
          <a:p>
            <a:pPr marL="177623" indent="-156891">
              <a:spcBef>
                <a:spcPts val="1796"/>
              </a:spcBef>
              <a:buSzPct val="88461"/>
              <a:buFont typeface="Arial"/>
              <a:buChar char="•"/>
              <a:tabLst>
                <a:tab pos="178183" algn="l"/>
              </a:tabLst>
            </a:pPr>
            <a:r>
              <a:rPr sz="2294" spc="-66" dirty="0">
                <a:latin typeface="Trebuchet MS"/>
                <a:cs typeface="Trebuchet MS"/>
              </a:rPr>
              <a:t>count</a:t>
            </a:r>
            <a:endParaRPr sz="2294" dirty="0">
              <a:latin typeface="Trebuchet MS"/>
              <a:cs typeface="Trebuchet MS"/>
            </a:endParaRPr>
          </a:p>
          <a:p>
            <a:pPr marL="177623" indent="-156891">
              <a:spcBef>
                <a:spcPts val="512"/>
              </a:spcBef>
              <a:buSzPct val="88461"/>
              <a:buFont typeface="Arial"/>
              <a:buChar char="•"/>
              <a:tabLst>
                <a:tab pos="178183" algn="l"/>
              </a:tabLst>
            </a:pPr>
            <a:r>
              <a:rPr sz="2294" spc="-106" dirty="0">
                <a:latin typeface="Trebuchet MS"/>
                <a:cs typeface="Trebuchet MS"/>
              </a:rPr>
              <a:t>collect</a:t>
            </a:r>
            <a:endParaRPr sz="2294" dirty="0">
              <a:latin typeface="Trebuchet MS"/>
              <a:cs typeface="Trebuchet MS"/>
            </a:endParaRPr>
          </a:p>
          <a:p>
            <a:pPr marL="177623" indent="-156891">
              <a:spcBef>
                <a:spcPts val="512"/>
              </a:spcBef>
              <a:buSzPct val="88461"/>
              <a:buFont typeface="Arial"/>
              <a:buChar char="•"/>
              <a:tabLst>
                <a:tab pos="178183" algn="l"/>
              </a:tabLst>
            </a:pPr>
            <a:r>
              <a:rPr sz="2294" spc="-31" dirty="0">
                <a:latin typeface="Trebuchet MS"/>
                <a:cs typeface="Trebuchet MS"/>
              </a:rPr>
              <a:t>show</a:t>
            </a:r>
            <a:endParaRPr sz="2294" dirty="0">
              <a:latin typeface="Trebuchet MS"/>
              <a:cs typeface="Trebuchet MS"/>
            </a:endParaRPr>
          </a:p>
          <a:p>
            <a:pPr marL="177623" indent="-156891">
              <a:spcBef>
                <a:spcPts val="512"/>
              </a:spcBef>
              <a:buSzPct val="88461"/>
              <a:buFont typeface="Arial"/>
              <a:buChar char="•"/>
              <a:tabLst>
                <a:tab pos="178183" algn="l"/>
              </a:tabLst>
            </a:pPr>
            <a:r>
              <a:rPr sz="2294" spc="-57" dirty="0">
                <a:latin typeface="Trebuchet MS"/>
                <a:cs typeface="Trebuchet MS"/>
              </a:rPr>
              <a:t>head</a:t>
            </a:r>
            <a:endParaRPr sz="2294" dirty="0">
              <a:latin typeface="Trebuchet MS"/>
              <a:cs typeface="Trebuchet MS"/>
            </a:endParaRPr>
          </a:p>
          <a:p>
            <a:pPr marL="177623" indent="-156891">
              <a:spcBef>
                <a:spcPts val="512"/>
              </a:spcBef>
              <a:buSzPct val="88461"/>
              <a:buFont typeface="Arial"/>
              <a:buChar char="•"/>
              <a:tabLst>
                <a:tab pos="178183" algn="l"/>
              </a:tabLst>
            </a:pPr>
            <a:r>
              <a:rPr sz="2294" spc="-132" dirty="0">
                <a:latin typeface="Trebuchet MS"/>
                <a:cs typeface="Trebuchet MS"/>
              </a:rPr>
              <a:t>take</a:t>
            </a:r>
            <a:endParaRPr sz="2294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4431" y="3090816"/>
            <a:ext cx="3311899" cy="261690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294" b="1" spc="-49" dirty="0">
                <a:latin typeface="Trebuchet MS"/>
                <a:cs typeface="Trebuchet MS"/>
              </a:rPr>
              <a:t>Transformation</a:t>
            </a:r>
            <a:r>
              <a:rPr sz="2294" b="1" spc="-291" dirty="0">
                <a:latin typeface="Trebuchet MS"/>
                <a:cs typeface="Trebuchet MS"/>
              </a:rPr>
              <a:t> </a:t>
            </a:r>
            <a:r>
              <a:rPr sz="2294" b="1" spc="-71" dirty="0">
                <a:latin typeface="Trebuchet MS"/>
                <a:cs typeface="Trebuchet MS"/>
              </a:rPr>
              <a:t>examples</a:t>
            </a:r>
            <a:endParaRPr sz="2294" dirty="0">
              <a:latin typeface="Trebuchet MS"/>
              <a:cs typeface="Trebuchet MS"/>
            </a:endParaRPr>
          </a:p>
          <a:p>
            <a:pPr marL="177623" indent="-156891">
              <a:spcBef>
                <a:spcPts val="1835"/>
              </a:spcBef>
              <a:buSzPct val="88461"/>
              <a:buFont typeface="Arial"/>
              <a:buChar char="•"/>
              <a:tabLst>
                <a:tab pos="178183" algn="l"/>
              </a:tabLst>
            </a:pPr>
            <a:r>
              <a:rPr sz="2294" spc="-168" dirty="0">
                <a:latin typeface="Trebuchet MS"/>
                <a:cs typeface="Trebuchet MS"/>
              </a:rPr>
              <a:t>filter</a:t>
            </a:r>
            <a:endParaRPr sz="2294" dirty="0">
              <a:latin typeface="Trebuchet MS"/>
              <a:cs typeface="Trebuchet MS"/>
            </a:endParaRPr>
          </a:p>
          <a:p>
            <a:pPr marL="177623" indent="-156891">
              <a:spcBef>
                <a:spcPts val="512"/>
              </a:spcBef>
              <a:buSzPct val="88461"/>
              <a:buFont typeface="Arial"/>
              <a:buChar char="•"/>
              <a:tabLst>
                <a:tab pos="178183" algn="l"/>
              </a:tabLst>
            </a:pPr>
            <a:r>
              <a:rPr sz="2294" spc="-101" dirty="0">
                <a:latin typeface="Trebuchet MS"/>
                <a:cs typeface="Trebuchet MS"/>
              </a:rPr>
              <a:t>select</a:t>
            </a:r>
            <a:endParaRPr sz="2294" dirty="0">
              <a:latin typeface="Trebuchet MS"/>
              <a:cs typeface="Trebuchet MS"/>
            </a:endParaRPr>
          </a:p>
          <a:p>
            <a:pPr marL="177623" indent="-156891">
              <a:spcBef>
                <a:spcPts val="512"/>
              </a:spcBef>
              <a:buSzPct val="88461"/>
              <a:buFont typeface="Arial"/>
              <a:buChar char="•"/>
              <a:tabLst>
                <a:tab pos="178183" algn="l"/>
              </a:tabLst>
            </a:pPr>
            <a:r>
              <a:rPr sz="2294" spc="-66" dirty="0">
                <a:latin typeface="Trebuchet MS"/>
                <a:cs typeface="Trebuchet MS"/>
              </a:rPr>
              <a:t>drop</a:t>
            </a:r>
            <a:endParaRPr sz="2294" dirty="0">
              <a:latin typeface="Trebuchet MS"/>
              <a:cs typeface="Trebuchet MS"/>
            </a:endParaRPr>
          </a:p>
          <a:p>
            <a:pPr marL="177623" indent="-156891">
              <a:spcBef>
                <a:spcPts val="512"/>
              </a:spcBef>
              <a:buSzPct val="88461"/>
              <a:buFont typeface="Arial"/>
              <a:buChar char="•"/>
              <a:tabLst>
                <a:tab pos="178183" algn="l"/>
              </a:tabLst>
            </a:pPr>
            <a:r>
              <a:rPr sz="2294" spc="-110" dirty="0">
                <a:latin typeface="Trebuchet MS"/>
                <a:cs typeface="Trebuchet MS"/>
              </a:rPr>
              <a:t>intersect</a:t>
            </a:r>
            <a:endParaRPr sz="2294" dirty="0">
              <a:latin typeface="Trebuchet MS"/>
              <a:cs typeface="Trebuchet MS"/>
            </a:endParaRPr>
          </a:p>
          <a:p>
            <a:pPr marL="177623" indent="-156891">
              <a:spcBef>
                <a:spcPts val="512"/>
              </a:spcBef>
              <a:buSzPct val="88461"/>
              <a:buFont typeface="Arial"/>
              <a:buChar char="•"/>
              <a:tabLst>
                <a:tab pos="178183" algn="l"/>
              </a:tabLst>
            </a:pPr>
            <a:r>
              <a:rPr sz="2294" spc="-124" dirty="0">
                <a:latin typeface="Trebuchet MS"/>
                <a:cs typeface="Trebuchet MS"/>
              </a:rPr>
              <a:t>join</a:t>
            </a:r>
            <a:endParaRPr sz="2294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532" y="1323371"/>
            <a:ext cx="10693892" cy="156045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>
              <a:spcBef>
                <a:spcPts val="88"/>
              </a:spcBef>
            </a:pP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sz="2800" spc="-20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800" spc="-3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1" spc="-1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lazy</a:t>
            </a:r>
            <a:r>
              <a:rPr sz="2800" spc="-1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800" spc="-3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1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Transformations</a:t>
            </a:r>
            <a:r>
              <a:rPr sz="2800" i="1" spc="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</a:t>
            </a:r>
            <a:r>
              <a:rPr sz="2800" spc="-3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1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sz="2800" spc="-3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plan,</a:t>
            </a:r>
            <a:r>
              <a:rPr sz="2800" spc="-2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z="2800" spc="-2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2800" spc="-27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don't</a:t>
            </a:r>
            <a:r>
              <a:rPr sz="2800" spc="-2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sz="2800" spc="-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anything.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93">
              <a:spcBef>
                <a:spcPts val="1981"/>
              </a:spcBef>
            </a:pPr>
            <a:r>
              <a:rPr sz="2800" i="1" spc="-16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sz="2800" i="1" spc="-3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</a:t>
            </a:r>
            <a:r>
              <a:rPr sz="2800" spc="-3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2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sz="2800" spc="-17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2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473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224" y="751167"/>
            <a:ext cx="11228294" cy="580717"/>
          </a:xfrm>
          <a:prstGeom prst="rect">
            <a:avLst/>
          </a:prstGeom>
        </p:spPr>
        <p:txBody>
          <a:bodyPr vert="horz" wrap="square" lIns="0" tIns="35859" rIns="0" bIns="0" rtlCol="0" anchor="ctr">
            <a:spAutoFit/>
          </a:bodyPr>
          <a:lstStyle/>
          <a:p>
            <a:pPr marL="11206" marR="4483">
              <a:lnSpc>
                <a:spcPts val="4500"/>
              </a:lnSpc>
              <a:spcBef>
                <a:spcPts val="282"/>
              </a:spcBef>
            </a:pPr>
            <a:r>
              <a:rPr sz="3300" spc="256" dirty="0"/>
              <a:t>Data</a:t>
            </a:r>
            <a:r>
              <a:rPr lang="en-US" sz="3300" spc="256" dirty="0"/>
              <a:t> f</a:t>
            </a:r>
            <a:r>
              <a:rPr sz="3300" spc="256" dirty="0"/>
              <a:t>rames </a:t>
            </a:r>
            <a:r>
              <a:rPr sz="3300" spc="62" dirty="0"/>
              <a:t>&amp;</a:t>
            </a:r>
            <a:r>
              <a:rPr lang="en-US" sz="3300" spc="62" dirty="0"/>
              <a:t> </a:t>
            </a:r>
            <a:r>
              <a:rPr sz="3300" spc="62" dirty="0"/>
              <a:t>Resilient</a:t>
            </a:r>
            <a:r>
              <a:rPr sz="3300" spc="-587" dirty="0"/>
              <a:t> </a:t>
            </a:r>
            <a:r>
              <a:rPr sz="3300" spc="159" dirty="0"/>
              <a:t>Distributed  </a:t>
            </a:r>
            <a:r>
              <a:rPr sz="3300" spc="243" dirty="0"/>
              <a:t>Datasets</a:t>
            </a:r>
            <a:r>
              <a:rPr sz="3300" spc="-185" dirty="0"/>
              <a:t> </a:t>
            </a:r>
            <a:r>
              <a:rPr sz="3300" spc="4" dirty="0"/>
              <a:t>(RDDs)</a:t>
            </a:r>
            <a:endParaRPr sz="3300" dirty="0"/>
          </a:p>
        </p:txBody>
      </p:sp>
      <p:sp>
        <p:nvSpPr>
          <p:cNvPr id="4" name="object 4"/>
          <p:cNvSpPr txBox="1"/>
          <p:nvPr/>
        </p:nvSpPr>
        <p:spPr>
          <a:xfrm>
            <a:off x="10043014" y="6278454"/>
            <a:ext cx="182096" cy="355308"/>
          </a:xfrm>
          <a:prstGeom prst="rect">
            <a:avLst/>
          </a:prstGeom>
        </p:spPr>
        <p:txBody>
          <a:bodyPr vert="horz" wrap="square" lIns="0" tIns="2241" rIns="0" bIns="0" rtlCol="0">
            <a:spAutoFit/>
          </a:bodyPr>
          <a:lstStyle/>
          <a:p>
            <a:pPr marL="22413">
              <a:spcBef>
                <a:spcPts val="18"/>
              </a:spcBef>
            </a:pPr>
            <a:fld id="{81D60167-4931-47E6-BA6A-407CBD079E47}" type="slidenum">
              <a:rPr sz="1147" spc="-53" dirty="0">
                <a:solidFill>
                  <a:srgbClr val="595959"/>
                </a:solidFill>
                <a:latin typeface="Trebuchet MS"/>
                <a:cs typeface="Trebuchet MS"/>
              </a:rPr>
              <a:pPr marL="22413">
                <a:spcBef>
                  <a:spcPts val="18"/>
                </a:spcBef>
              </a:pPr>
              <a:t>13</a:t>
            </a:fld>
            <a:endParaRPr sz="1147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9181" y="1736876"/>
            <a:ext cx="11319383" cy="2618288"/>
          </a:xfrm>
          <a:prstGeom prst="rect">
            <a:avLst/>
          </a:prstGeom>
        </p:spPr>
        <p:txBody>
          <a:bodyPr vert="horz" wrap="square" lIns="0" tIns="88526" rIns="0" bIns="0" rtlCol="0">
            <a:spAutoFit/>
          </a:bodyPr>
          <a:lstStyle/>
          <a:p>
            <a:pPr marL="414640" indent="-403433">
              <a:spcBef>
                <a:spcPts val="697"/>
              </a:spcBef>
              <a:buSzPct val="90000"/>
              <a:buFont typeface="Arial" panose="020B0604020202020204" pitchFamily="34" charset="0"/>
              <a:buChar char="•"/>
              <a:tabLst>
                <a:tab pos="168097" algn="l"/>
              </a:tabLst>
            </a:pP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rames</a:t>
            </a:r>
            <a:r>
              <a:rPr sz="2800" spc="-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800" spc="-3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</a:t>
            </a:r>
            <a:r>
              <a:rPr sz="28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800" spc="-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sz="2800" spc="-2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sz="2800" spc="-3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RDD*</a:t>
            </a:r>
            <a:r>
              <a:rPr sz="2800" spc="-3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563" marR="1073020" lvl="1" indent="-403433">
              <a:lnSpc>
                <a:spcPts val="2735"/>
              </a:lnSpc>
              <a:spcBef>
                <a:spcPts val="635"/>
              </a:spcBef>
              <a:buSzPct val="88461"/>
              <a:buFont typeface="Arial" panose="020B0604020202020204" pitchFamily="34" charset="0"/>
              <a:buChar char="•"/>
              <a:tabLst>
                <a:tab pos="392227" algn="l"/>
              </a:tabLst>
            </a:pPr>
            <a:r>
              <a:rPr sz="2800" spc="-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800" spc="-3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sz="28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800" spc="-3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800" spc="-3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28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r>
              <a:rPr sz="2800" spc="-3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r>
              <a:rPr sz="2800" spc="-3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sz="2800" spc="-38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rames.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640" marR="616356" indent="-403433">
              <a:spcBef>
                <a:spcPts val="512"/>
              </a:spcBef>
              <a:buSzPct val="90000"/>
              <a:buFont typeface="Arial" panose="020B0604020202020204" pitchFamily="34" charset="0"/>
              <a:buChar char="•"/>
              <a:tabLst>
                <a:tab pos="168097" algn="l"/>
              </a:tabLst>
            </a:pPr>
            <a:r>
              <a:rPr sz="2800" spc="-168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</a:t>
            </a:r>
            <a:r>
              <a:rPr sz="28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stick</a:t>
            </a:r>
            <a:r>
              <a:rPr sz="2800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800" spc="-2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3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800" spc="-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sz="2800" spc="-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rame</a:t>
            </a:r>
            <a:r>
              <a:rPr sz="2800" spc="-2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API,</a:t>
            </a:r>
            <a:r>
              <a:rPr sz="2800" spc="-3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wherever  </a:t>
            </a:r>
            <a:r>
              <a:rPr sz="2800" spc="-1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563" marR="693121" lvl="1" indent="-403433">
              <a:lnSpc>
                <a:spcPts val="2735"/>
              </a:lnSpc>
              <a:spcBef>
                <a:spcPts val="635"/>
              </a:spcBef>
              <a:buSzPct val="88461"/>
              <a:buFont typeface="Arial" panose="020B0604020202020204" pitchFamily="34" charset="0"/>
              <a:buChar char="•"/>
              <a:tabLst>
                <a:tab pos="392227" algn="l"/>
              </a:tabLst>
            </a:pPr>
            <a:r>
              <a:rPr sz="2800" spc="-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2800" spc="-3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r>
              <a:rPr sz="2800" spc="-4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sz="2800" spc="-3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800" spc="-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  <a:r>
              <a:rPr sz="2800" spc="-3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</a:t>
            </a:r>
            <a:r>
              <a:rPr sz="28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800" spc="-2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sz="2800" spc="-3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800" spc="-3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RDD, 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z="2800" spc="-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5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800" spc="-1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sz="2800" spc="-1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563" marR="414079" lvl="1" indent="-403433">
              <a:lnSpc>
                <a:spcPts val="2735"/>
              </a:lnSpc>
              <a:spcBef>
                <a:spcPts val="529"/>
              </a:spcBef>
              <a:buSzPct val="88461"/>
              <a:buFont typeface="Arial" panose="020B0604020202020204" pitchFamily="34" charset="0"/>
              <a:buChar char="•"/>
              <a:tabLst>
                <a:tab pos="392227" algn="l"/>
              </a:tabLst>
            </a:pPr>
            <a:r>
              <a:rPr sz="2800" spc="-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800" spc="-1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sz="2800" spc="-1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rame</a:t>
            </a:r>
            <a:r>
              <a:rPr sz="2800" spc="-3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sz="2800" spc="-3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-2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likely</a:t>
            </a:r>
            <a:r>
              <a:rPr sz="2800" spc="-2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800" spc="-2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28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efficient,</a:t>
            </a:r>
            <a:r>
              <a:rPr sz="2800" spc="-4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sz="2800" spc="-1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8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800" spc="-3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</a:t>
            </a:r>
            <a:r>
              <a:rPr sz="2800" spc="-38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29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underlying</a:t>
            </a:r>
            <a:r>
              <a:rPr sz="2800" spc="-3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sz="2800" spc="-3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800" spc="-3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Catalyst.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811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886" y="430894"/>
            <a:ext cx="10276632" cy="1024715"/>
          </a:xfrm>
          <a:prstGeom prst="rect">
            <a:avLst/>
          </a:prstGeom>
        </p:spPr>
        <p:txBody>
          <a:bodyPr vert="horz" wrap="square" lIns="0" tIns="8965" rIns="0" bIns="0" rtlCol="0" anchor="ctr">
            <a:spAutoFit/>
          </a:bodyPr>
          <a:lstStyle/>
          <a:p>
            <a:pPr marL="11206" marR="4483">
              <a:lnSpc>
                <a:spcPct val="100499"/>
              </a:lnSpc>
              <a:spcBef>
                <a:spcPts val="71"/>
              </a:spcBef>
            </a:pPr>
            <a:r>
              <a:rPr sz="33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DataFrames </a:t>
            </a:r>
            <a:r>
              <a:rPr sz="33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3300" spc="-1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3300" i="1" spc="-1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 </a:t>
            </a:r>
            <a:r>
              <a:rPr sz="3300" spc="-176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</a:t>
            </a:r>
            <a:r>
              <a:rPr sz="3300" spc="-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sz="33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RDDs.  </a:t>
            </a:r>
            <a:r>
              <a:rPr sz="33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300" spc="-2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00" spc="-1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3300" spc="-2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00" spc="-1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sz="3300" spc="-2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00" spc="-1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300" spc="-2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00" spc="-1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same,</a:t>
            </a:r>
            <a:r>
              <a:rPr sz="3300" spc="-3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00" spc="-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regardless</a:t>
            </a:r>
            <a:r>
              <a:rPr sz="33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00" spc="-1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300" spc="-2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00" spc="-1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language.</a:t>
            </a:r>
            <a:endParaRPr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25165" y="1893569"/>
            <a:ext cx="0" cy="106456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649"/>
                </a:lnTo>
              </a:path>
            </a:pathLst>
          </a:custGeom>
          <a:ln w="12700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4325165" y="2224143"/>
            <a:ext cx="0" cy="224118"/>
          </a:xfrm>
          <a:custGeom>
            <a:avLst/>
            <a:gdLst/>
            <a:ahLst/>
            <a:cxnLst/>
            <a:rect l="l" t="t" r="r" b="b"/>
            <a:pathLst>
              <a:path h="254000">
                <a:moveTo>
                  <a:pt x="0" y="0"/>
                </a:moveTo>
                <a:lnTo>
                  <a:pt x="0" y="254000"/>
                </a:lnTo>
              </a:path>
            </a:pathLst>
          </a:custGeom>
          <a:ln w="12700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4325165" y="2672378"/>
            <a:ext cx="0" cy="224118"/>
          </a:xfrm>
          <a:custGeom>
            <a:avLst/>
            <a:gdLst/>
            <a:ahLst/>
            <a:cxnLst/>
            <a:rect l="l" t="t" r="r" b="b"/>
            <a:pathLst>
              <a:path h="254000">
                <a:moveTo>
                  <a:pt x="0" y="0"/>
                </a:moveTo>
                <a:lnTo>
                  <a:pt x="0" y="254000"/>
                </a:lnTo>
              </a:path>
            </a:pathLst>
          </a:custGeom>
          <a:ln w="12700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4325165" y="3120613"/>
            <a:ext cx="0" cy="224118"/>
          </a:xfrm>
          <a:custGeom>
            <a:avLst/>
            <a:gdLst/>
            <a:ahLst/>
            <a:cxnLst/>
            <a:rect l="l" t="t" r="r" b="b"/>
            <a:pathLst>
              <a:path h="254000">
                <a:moveTo>
                  <a:pt x="0" y="0"/>
                </a:moveTo>
                <a:lnTo>
                  <a:pt x="0" y="254000"/>
                </a:lnTo>
              </a:path>
            </a:pathLst>
          </a:custGeom>
          <a:ln w="12700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4325165" y="3568849"/>
            <a:ext cx="0" cy="224118"/>
          </a:xfrm>
          <a:custGeom>
            <a:avLst/>
            <a:gdLst/>
            <a:ahLst/>
            <a:cxnLst/>
            <a:rect l="l" t="t" r="r" b="b"/>
            <a:pathLst>
              <a:path h="254000">
                <a:moveTo>
                  <a:pt x="0" y="0"/>
                </a:moveTo>
                <a:lnTo>
                  <a:pt x="0" y="253911"/>
                </a:lnTo>
              </a:path>
            </a:pathLst>
          </a:custGeom>
          <a:ln w="12700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4325165" y="4017005"/>
            <a:ext cx="0" cy="224118"/>
          </a:xfrm>
          <a:custGeom>
            <a:avLst/>
            <a:gdLst/>
            <a:ahLst/>
            <a:cxnLst/>
            <a:rect l="l" t="t" r="r" b="b"/>
            <a:pathLst>
              <a:path h="254000">
                <a:moveTo>
                  <a:pt x="0" y="0"/>
                </a:moveTo>
                <a:lnTo>
                  <a:pt x="0" y="253987"/>
                </a:lnTo>
              </a:path>
            </a:pathLst>
          </a:custGeom>
          <a:ln w="12700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4325165" y="4465230"/>
            <a:ext cx="0" cy="118222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451"/>
                </a:lnTo>
              </a:path>
            </a:pathLst>
          </a:custGeom>
          <a:ln w="12700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5356083" y="1893569"/>
            <a:ext cx="0" cy="1899397"/>
          </a:xfrm>
          <a:custGeom>
            <a:avLst/>
            <a:gdLst/>
            <a:ahLst/>
            <a:cxnLst/>
            <a:rect l="l" t="t" r="r" b="b"/>
            <a:pathLst>
              <a:path h="2152650">
                <a:moveTo>
                  <a:pt x="0" y="0"/>
                </a:moveTo>
                <a:lnTo>
                  <a:pt x="0" y="2152560"/>
                </a:lnTo>
              </a:path>
            </a:pathLst>
          </a:custGeom>
          <a:ln w="12700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5356083" y="4017005"/>
            <a:ext cx="0" cy="224118"/>
          </a:xfrm>
          <a:custGeom>
            <a:avLst/>
            <a:gdLst/>
            <a:ahLst/>
            <a:cxnLst/>
            <a:rect l="l" t="t" r="r" b="b"/>
            <a:pathLst>
              <a:path h="254000">
                <a:moveTo>
                  <a:pt x="0" y="0"/>
                </a:moveTo>
                <a:lnTo>
                  <a:pt x="0" y="253987"/>
                </a:lnTo>
              </a:path>
            </a:pathLst>
          </a:custGeom>
          <a:ln w="12700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5356083" y="4465230"/>
            <a:ext cx="0" cy="118222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451"/>
                </a:lnTo>
              </a:path>
            </a:pathLst>
          </a:custGeom>
          <a:ln w="12700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6387000" y="1893569"/>
            <a:ext cx="0" cy="1899397"/>
          </a:xfrm>
          <a:custGeom>
            <a:avLst/>
            <a:gdLst/>
            <a:ahLst/>
            <a:cxnLst/>
            <a:rect l="l" t="t" r="r" b="b"/>
            <a:pathLst>
              <a:path h="2152650">
                <a:moveTo>
                  <a:pt x="0" y="0"/>
                </a:moveTo>
                <a:lnTo>
                  <a:pt x="0" y="2152560"/>
                </a:lnTo>
              </a:path>
            </a:pathLst>
          </a:custGeom>
          <a:ln w="12700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6387000" y="4017005"/>
            <a:ext cx="0" cy="566457"/>
          </a:xfrm>
          <a:custGeom>
            <a:avLst/>
            <a:gdLst/>
            <a:ahLst/>
            <a:cxnLst/>
            <a:rect l="l" t="t" r="r" b="b"/>
            <a:pathLst>
              <a:path h="641985">
                <a:moveTo>
                  <a:pt x="0" y="0"/>
                </a:moveTo>
                <a:lnTo>
                  <a:pt x="0" y="641438"/>
                </a:lnTo>
              </a:path>
            </a:pathLst>
          </a:custGeom>
          <a:ln w="12700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7417918" y="1893569"/>
            <a:ext cx="0" cy="1899397"/>
          </a:xfrm>
          <a:custGeom>
            <a:avLst/>
            <a:gdLst/>
            <a:ahLst/>
            <a:cxnLst/>
            <a:rect l="l" t="t" r="r" b="b"/>
            <a:pathLst>
              <a:path h="2152650">
                <a:moveTo>
                  <a:pt x="0" y="0"/>
                </a:moveTo>
                <a:lnTo>
                  <a:pt x="0" y="2152560"/>
                </a:lnTo>
              </a:path>
            </a:pathLst>
          </a:custGeom>
          <a:ln w="12700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7417918" y="4017005"/>
            <a:ext cx="0" cy="566457"/>
          </a:xfrm>
          <a:custGeom>
            <a:avLst/>
            <a:gdLst/>
            <a:ahLst/>
            <a:cxnLst/>
            <a:rect l="l" t="t" r="r" b="b"/>
            <a:pathLst>
              <a:path h="641985">
                <a:moveTo>
                  <a:pt x="0" y="0"/>
                </a:moveTo>
                <a:lnTo>
                  <a:pt x="0" y="641438"/>
                </a:lnTo>
              </a:path>
            </a:pathLst>
          </a:custGeom>
          <a:ln w="12700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8449005" y="1893569"/>
            <a:ext cx="0" cy="2689412"/>
          </a:xfrm>
          <a:custGeom>
            <a:avLst/>
            <a:gdLst/>
            <a:ahLst/>
            <a:cxnLst/>
            <a:rect l="l" t="t" r="r" b="b"/>
            <a:pathLst>
              <a:path h="3048000">
                <a:moveTo>
                  <a:pt x="0" y="0"/>
                </a:moveTo>
                <a:lnTo>
                  <a:pt x="0" y="3047999"/>
                </a:lnTo>
              </a:path>
            </a:pathLst>
          </a:custGeom>
          <a:ln w="12700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3288701" y="3344731"/>
            <a:ext cx="1086971" cy="224118"/>
          </a:xfrm>
          <a:custGeom>
            <a:avLst/>
            <a:gdLst/>
            <a:ahLst/>
            <a:cxnLst/>
            <a:rect l="l" t="t" r="r" b="b"/>
            <a:pathLst>
              <a:path w="1231900" h="254000">
                <a:moveTo>
                  <a:pt x="1231900" y="254000"/>
                </a:moveTo>
                <a:lnTo>
                  <a:pt x="0" y="254000"/>
                </a:lnTo>
                <a:lnTo>
                  <a:pt x="0" y="0"/>
                </a:lnTo>
                <a:lnTo>
                  <a:pt x="1231900" y="0"/>
                </a:lnTo>
                <a:lnTo>
                  <a:pt x="1231900" y="254000"/>
                </a:lnTo>
                <a:close/>
              </a:path>
            </a:pathLst>
          </a:custGeom>
          <a:solidFill>
            <a:srgbClr val="1AA756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3288702" y="2896496"/>
            <a:ext cx="1075765" cy="224118"/>
          </a:xfrm>
          <a:custGeom>
            <a:avLst/>
            <a:gdLst/>
            <a:ahLst/>
            <a:cxnLst/>
            <a:rect l="l" t="t" r="r" b="b"/>
            <a:pathLst>
              <a:path w="1219200" h="254000">
                <a:moveTo>
                  <a:pt x="1219200" y="254000"/>
                </a:moveTo>
                <a:lnTo>
                  <a:pt x="0" y="254000"/>
                </a:lnTo>
                <a:lnTo>
                  <a:pt x="0" y="0"/>
                </a:lnTo>
                <a:lnTo>
                  <a:pt x="1219200" y="0"/>
                </a:lnTo>
                <a:lnTo>
                  <a:pt x="1219200" y="254000"/>
                </a:lnTo>
                <a:close/>
              </a:path>
            </a:pathLst>
          </a:custGeom>
          <a:solidFill>
            <a:srgbClr val="1AA756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3288701" y="2448260"/>
            <a:ext cx="1086971" cy="224118"/>
          </a:xfrm>
          <a:custGeom>
            <a:avLst/>
            <a:gdLst/>
            <a:ahLst/>
            <a:cxnLst/>
            <a:rect l="l" t="t" r="r" b="b"/>
            <a:pathLst>
              <a:path w="1231900" h="254000">
                <a:moveTo>
                  <a:pt x="1231900" y="254000"/>
                </a:moveTo>
                <a:lnTo>
                  <a:pt x="0" y="254000"/>
                </a:lnTo>
                <a:lnTo>
                  <a:pt x="0" y="0"/>
                </a:lnTo>
                <a:lnTo>
                  <a:pt x="1231900" y="0"/>
                </a:lnTo>
                <a:lnTo>
                  <a:pt x="1231900" y="254000"/>
                </a:lnTo>
                <a:close/>
              </a:path>
            </a:pathLst>
          </a:custGeom>
          <a:solidFill>
            <a:srgbClr val="1AA756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3288702" y="2000025"/>
            <a:ext cx="1075765" cy="224118"/>
          </a:xfrm>
          <a:custGeom>
            <a:avLst/>
            <a:gdLst/>
            <a:ahLst/>
            <a:cxnLst/>
            <a:rect l="l" t="t" r="r" b="b"/>
            <a:pathLst>
              <a:path w="1219200" h="254000">
                <a:moveTo>
                  <a:pt x="1219200" y="254000"/>
                </a:moveTo>
                <a:lnTo>
                  <a:pt x="0" y="254000"/>
                </a:lnTo>
                <a:lnTo>
                  <a:pt x="0" y="0"/>
                </a:lnTo>
                <a:lnTo>
                  <a:pt x="1219200" y="0"/>
                </a:lnTo>
                <a:lnTo>
                  <a:pt x="1219200" y="254000"/>
                </a:lnTo>
                <a:close/>
              </a:path>
            </a:pathLst>
          </a:custGeom>
          <a:solidFill>
            <a:srgbClr val="1AA756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3288702" y="4241112"/>
            <a:ext cx="2173941" cy="224118"/>
          </a:xfrm>
          <a:custGeom>
            <a:avLst/>
            <a:gdLst/>
            <a:ahLst/>
            <a:cxnLst/>
            <a:rect l="l" t="t" r="r" b="b"/>
            <a:pathLst>
              <a:path w="2463800" h="254000">
                <a:moveTo>
                  <a:pt x="2463673" y="0"/>
                </a:moveTo>
                <a:lnTo>
                  <a:pt x="0" y="0"/>
                </a:lnTo>
                <a:lnTo>
                  <a:pt x="0" y="254000"/>
                </a:lnTo>
                <a:lnTo>
                  <a:pt x="2463673" y="254000"/>
                </a:lnTo>
                <a:lnTo>
                  <a:pt x="2463673" y="0"/>
                </a:lnTo>
                <a:close/>
              </a:path>
            </a:pathLst>
          </a:custGeom>
          <a:solidFill>
            <a:srgbClr val="1EA3B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3288701" y="3792887"/>
            <a:ext cx="4896971" cy="224118"/>
          </a:xfrm>
          <a:custGeom>
            <a:avLst/>
            <a:gdLst/>
            <a:ahLst/>
            <a:cxnLst/>
            <a:rect l="l" t="t" r="r" b="b"/>
            <a:pathLst>
              <a:path w="5549900" h="254000">
                <a:moveTo>
                  <a:pt x="5549709" y="0"/>
                </a:moveTo>
                <a:lnTo>
                  <a:pt x="0" y="0"/>
                </a:lnTo>
                <a:lnTo>
                  <a:pt x="0" y="254000"/>
                </a:lnTo>
                <a:lnTo>
                  <a:pt x="5549709" y="254000"/>
                </a:lnTo>
                <a:lnTo>
                  <a:pt x="5549709" y="0"/>
                </a:lnTo>
                <a:close/>
              </a:path>
            </a:pathLst>
          </a:custGeom>
          <a:solidFill>
            <a:srgbClr val="1EA3B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3294305" y="4582981"/>
            <a:ext cx="5154706" cy="0"/>
          </a:xfrm>
          <a:custGeom>
            <a:avLst/>
            <a:gdLst/>
            <a:ahLst/>
            <a:cxnLst/>
            <a:rect l="l" t="t" r="r" b="b"/>
            <a:pathLst>
              <a:path w="5842000">
                <a:moveTo>
                  <a:pt x="0" y="0"/>
                </a:moveTo>
                <a:lnTo>
                  <a:pt x="5841994" y="1"/>
                </a:lnTo>
              </a:path>
            </a:pathLst>
          </a:custGeom>
          <a:ln w="12700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3294305" y="4582981"/>
            <a:ext cx="0" cy="67235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12700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4325165" y="4582981"/>
            <a:ext cx="0" cy="67235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12700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5356083" y="4582981"/>
            <a:ext cx="0" cy="67235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12700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6387000" y="4582981"/>
            <a:ext cx="0" cy="67235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12700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7417918" y="4582981"/>
            <a:ext cx="0" cy="67235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12700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8449005" y="4582981"/>
            <a:ext cx="0" cy="67235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12700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3294305" y="1893569"/>
            <a:ext cx="0" cy="2689412"/>
          </a:xfrm>
          <a:custGeom>
            <a:avLst/>
            <a:gdLst/>
            <a:ahLst/>
            <a:cxnLst/>
            <a:rect l="l" t="t" r="r" b="b"/>
            <a:pathLst>
              <a:path h="3048000">
                <a:moveTo>
                  <a:pt x="0" y="3047999"/>
                </a:moveTo>
                <a:lnTo>
                  <a:pt x="1" y="0"/>
                </a:lnTo>
              </a:path>
            </a:pathLst>
          </a:custGeom>
          <a:ln w="12700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3227069" y="4582981"/>
            <a:ext cx="67235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2700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3227069" y="4134660"/>
            <a:ext cx="67235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2700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3227069" y="3686435"/>
            <a:ext cx="67235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2700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/>
          <p:nvPr/>
        </p:nvSpPr>
        <p:spPr>
          <a:xfrm>
            <a:off x="3227069" y="3238209"/>
            <a:ext cx="67235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2700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/>
          <p:nvPr/>
        </p:nvSpPr>
        <p:spPr>
          <a:xfrm>
            <a:off x="3227069" y="2789984"/>
            <a:ext cx="67235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2700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8" name="object 38"/>
          <p:cNvSpPr/>
          <p:nvPr/>
        </p:nvSpPr>
        <p:spPr>
          <a:xfrm>
            <a:off x="3227069" y="2341757"/>
            <a:ext cx="67235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2700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3227069" y="1893569"/>
            <a:ext cx="67235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2700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40"/>
          <p:cNvSpPr txBox="1"/>
          <p:nvPr/>
        </p:nvSpPr>
        <p:spPr>
          <a:xfrm>
            <a:off x="8349469" y="4710436"/>
            <a:ext cx="224678" cy="26939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677" spc="-93" dirty="0">
                <a:latin typeface="Trebuchet MS"/>
                <a:cs typeface="Trebuchet MS"/>
              </a:rPr>
              <a:t>10</a:t>
            </a:r>
            <a:endParaRPr sz="1677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43040" y="1983329"/>
            <a:ext cx="1479737" cy="25135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52146">
              <a:spcBef>
                <a:spcPts val="88"/>
              </a:spcBef>
            </a:pPr>
            <a:r>
              <a:rPr sz="1500" spc="-88" dirty="0">
                <a:latin typeface="Trebuchet MS"/>
                <a:cs typeface="Trebuchet MS"/>
              </a:rPr>
              <a:t>DataFrame</a:t>
            </a:r>
            <a:r>
              <a:rPr sz="1500" spc="-18" dirty="0">
                <a:latin typeface="Trebuchet MS"/>
                <a:cs typeface="Trebuchet MS"/>
              </a:rPr>
              <a:t> </a:t>
            </a:r>
            <a:r>
              <a:rPr sz="1500" spc="-13" dirty="0">
                <a:latin typeface="Trebuchet MS"/>
                <a:cs typeface="Trebuchet MS"/>
              </a:rPr>
              <a:t>SQL</a:t>
            </a:r>
            <a:endParaRPr sz="1500" dirty="0">
              <a:latin typeface="Trebuchet MS"/>
              <a:cs typeface="Trebuchet MS"/>
            </a:endParaRPr>
          </a:p>
          <a:p>
            <a:pPr marL="11206" marR="7845" indent="447699" algn="r">
              <a:lnSpc>
                <a:spcPct val="196100"/>
              </a:lnSpc>
            </a:pPr>
            <a:r>
              <a:rPr sz="1500" spc="-88" dirty="0">
                <a:latin typeface="Trebuchet MS"/>
                <a:cs typeface="Trebuchet MS"/>
              </a:rPr>
              <a:t>DataFrame</a:t>
            </a:r>
            <a:r>
              <a:rPr sz="1500" spc="-22" dirty="0">
                <a:latin typeface="Trebuchet MS"/>
                <a:cs typeface="Trebuchet MS"/>
              </a:rPr>
              <a:t> </a:t>
            </a:r>
            <a:r>
              <a:rPr sz="1500" spc="-35" dirty="0">
                <a:latin typeface="Trebuchet MS"/>
                <a:cs typeface="Trebuchet MS"/>
              </a:rPr>
              <a:t>R </a:t>
            </a:r>
            <a:r>
              <a:rPr sz="1500" spc="-18" dirty="0">
                <a:latin typeface="Trebuchet MS"/>
                <a:cs typeface="Trebuchet MS"/>
              </a:rPr>
              <a:t> </a:t>
            </a:r>
            <a:r>
              <a:rPr sz="1500" spc="-88" dirty="0">
                <a:latin typeface="Trebuchet MS"/>
                <a:cs typeface="Trebuchet MS"/>
              </a:rPr>
              <a:t>DataFrame</a:t>
            </a:r>
            <a:r>
              <a:rPr sz="1500" spc="-9" dirty="0">
                <a:latin typeface="Trebuchet MS"/>
                <a:cs typeface="Trebuchet MS"/>
              </a:rPr>
              <a:t> </a:t>
            </a:r>
            <a:r>
              <a:rPr sz="1500" spc="-53" dirty="0">
                <a:latin typeface="Trebuchet MS"/>
                <a:cs typeface="Trebuchet MS"/>
              </a:rPr>
              <a:t>Python </a:t>
            </a:r>
            <a:r>
              <a:rPr sz="1500" spc="-13" dirty="0">
                <a:latin typeface="Trebuchet MS"/>
                <a:cs typeface="Trebuchet MS"/>
              </a:rPr>
              <a:t> </a:t>
            </a:r>
            <a:r>
              <a:rPr sz="1500" spc="-88" dirty="0">
                <a:latin typeface="Trebuchet MS"/>
                <a:cs typeface="Trebuchet MS"/>
              </a:rPr>
              <a:t>DataFrame</a:t>
            </a:r>
            <a:r>
              <a:rPr sz="1500" spc="-9" dirty="0">
                <a:latin typeface="Trebuchet MS"/>
                <a:cs typeface="Trebuchet MS"/>
              </a:rPr>
              <a:t> </a:t>
            </a:r>
            <a:r>
              <a:rPr sz="1500" spc="-40" dirty="0">
                <a:latin typeface="Trebuchet MS"/>
                <a:cs typeface="Trebuchet MS"/>
              </a:rPr>
              <a:t>Scala </a:t>
            </a:r>
            <a:r>
              <a:rPr sz="1500" spc="-26" dirty="0">
                <a:latin typeface="Trebuchet MS"/>
                <a:cs typeface="Trebuchet MS"/>
              </a:rPr>
              <a:t> </a:t>
            </a:r>
            <a:r>
              <a:rPr sz="1500" spc="-18" dirty="0">
                <a:latin typeface="Trebuchet MS"/>
                <a:cs typeface="Trebuchet MS"/>
              </a:rPr>
              <a:t>RDD</a:t>
            </a:r>
            <a:r>
              <a:rPr sz="1500" spc="-194" dirty="0">
                <a:latin typeface="Trebuchet MS"/>
                <a:cs typeface="Trebuchet MS"/>
              </a:rPr>
              <a:t> </a:t>
            </a:r>
            <a:r>
              <a:rPr sz="1500" spc="-53" dirty="0">
                <a:latin typeface="Trebuchet MS"/>
                <a:cs typeface="Trebuchet MS"/>
              </a:rPr>
              <a:t>Python</a:t>
            </a:r>
            <a:endParaRPr sz="1500" dirty="0">
              <a:latin typeface="Trebuchet MS"/>
              <a:cs typeface="Trebuchet MS"/>
            </a:endParaRPr>
          </a:p>
          <a:p>
            <a:pPr>
              <a:spcBef>
                <a:spcPts val="4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R="4483" algn="r"/>
            <a:r>
              <a:rPr sz="1500" spc="-18" dirty="0">
                <a:latin typeface="Trebuchet MS"/>
                <a:cs typeface="Trebuchet MS"/>
              </a:rPr>
              <a:t>RDD</a:t>
            </a:r>
            <a:r>
              <a:rPr sz="1500" spc="-194" dirty="0">
                <a:latin typeface="Trebuchet MS"/>
                <a:cs typeface="Trebuchet MS"/>
              </a:rPr>
              <a:t> </a:t>
            </a:r>
            <a:r>
              <a:rPr sz="1500" spc="-40" dirty="0">
                <a:latin typeface="Trebuchet MS"/>
                <a:cs typeface="Trebuchet MS"/>
              </a:rPr>
              <a:t>Scala</a:t>
            </a:r>
            <a:endParaRPr sz="1500" dirty="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130822" y="4710436"/>
            <a:ext cx="4721599" cy="87373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7668">
              <a:spcBef>
                <a:spcPts val="88"/>
              </a:spcBef>
              <a:tabLst>
                <a:tab pos="1149225" algn="l"/>
                <a:tab pos="2180781" algn="l"/>
                <a:tab pos="3211777" algn="l"/>
                <a:tab pos="4243334" algn="l"/>
              </a:tabLst>
            </a:pPr>
            <a:r>
              <a:rPr sz="1677" spc="-79" dirty="0">
                <a:latin typeface="Trebuchet MS"/>
                <a:cs typeface="Trebuchet MS"/>
              </a:rPr>
              <a:t>0	2	4	6	8</a:t>
            </a:r>
            <a:endParaRPr sz="1677">
              <a:latin typeface="Trebuchet MS"/>
              <a:cs typeface="Trebuchet MS"/>
            </a:endParaRPr>
          </a:p>
          <a:p>
            <a:pPr>
              <a:spcBef>
                <a:spcPts val="40"/>
              </a:spcBef>
            </a:pPr>
            <a:endParaRPr sz="2250">
              <a:latin typeface="Times New Roman"/>
              <a:cs typeface="Times New Roman"/>
            </a:endParaRPr>
          </a:p>
          <a:p>
            <a:pPr marL="11206">
              <a:spcBef>
                <a:spcPts val="4"/>
              </a:spcBef>
            </a:pPr>
            <a:r>
              <a:rPr sz="1677" spc="-101" dirty="0">
                <a:latin typeface="Trebuchet MS"/>
                <a:cs typeface="Trebuchet MS"/>
              </a:rPr>
              <a:t>Time </a:t>
            </a:r>
            <a:r>
              <a:rPr sz="1677" spc="-71" dirty="0">
                <a:latin typeface="Trebuchet MS"/>
                <a:cs typeface="Trebuchet MS"/>
              </a:rPr>
              <a:t>to </a:t>
            </a:r>
            <a:r>
              <a:rPr sz="1677" spc="-93" dirty="0">
                <a:latin typeface="Trebuchet MS"/>
                <a:cs typeface="Trebuchet MS"/>
              </a:rPr>
              <a:t>aggregate </a:t>
            </a:r>
            <a:r>
              <a:rPr sz="1677" spc="-84" dirty="0">
                <a:latin typeface="Trebuchet MS"/>
                <a:cs typeface="Trebuchet MS"/>
              </a:rPr>
              <a:t>10 </a:t>
            </a:r>
            <a:r>
              <a:rPr sz="1677" spc="-71" dirty="0">
                <a:latin typeface="Trebuchet MS"/>
                <a:cs typeface="Trebuchet MS"/>
              </a:rPr>
              <a:t>million </a:t>
            </a:r>
            <a:r>
              <a:rPr sz="1677" spc="-106" dirty="0">
                <a:latin typeface="Trebuchet MS"/>
                <a:cs typeface="Trebuchet MS"/>
              </a:rPr>
              <a:t>integer </a:t>
            </a:r>
            <a:r>
              <a:rPr sz="1677" spc="-79" dirty="0">
                <a:latin typeface="Trebuchet MS"/>
                <a:cs typeface="Trebuchet MS"/>
              </a:rPr>
              <a:t>pairs </a:t>
            </a:r>
            <a:r>
              <a:rPr sz="1677" spc="-110" dirty="0">
                <a:latin typeface="Trebuchet MS"/>
                <a:cs typeface="Trebuchet MS"/>
              </a:rPr>
              <a:t>(in</a:t>
            </a:r>
            <a:r>
              <a:rPr sz="1677" spc="-296" dirty="0">
                <a:latin typeface="Trebuchet MS"/>
                <a:cs typeface="Trebuchet MS"/>
              </a:rPr>
              <a:t> </a:t>
            </a:r>
            <a:r>
              <a:rPr sz="1677" spc="-49" dirty="0">
                <a:latin typeface="Trebuchet MS"/>
                <a:cs typeface="Trebuchet MS"/>
              </a:rPr>
              <a:t>seconds)</a:t>
            </a:r>
            <a:endParaRPr sz="1677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17693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2972" y="502773"/>
            <a:ext cx="7919817" cy="519147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300" spc="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</a:t>
            </a:r>
            <a:r>
              <a:rPr sz="3300" spc="3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300" spc="-20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00" spc="2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9975778" y="6278454"/>
            <a:ext cx="246529" cy="833260"/>
          </a:xfrm>
          <a:prstGeom prst="rect">
            <a:avLst/>
          </a:prstGeom>
        </p:spPr>
        <p:txBody>
          <a:bodyPr vert="horz" wrap="square" lIns="0" tIns="2241" rIns="0" bIns="0" rtlCol="0">
            <a:spAutoFit/>
          </a:bodyPr>
          <a:lstStyle/>
          <a:p>
            <a:pPr marL="89652">
              <a:spcBef>
                <a:spcPts val="18"/>
              </a:spcBef>
            </a:pPr>
            <a:fld id="{81D60167-4931-47E6-BA6A-407CBD079E47}" type="slidenum">
              <a:rPr spc="-53" dirty="0"/>
              <a:pPr marL="89652">
                <a:spcBef>
                  <a:spcPts val="18"/>
                </a:spcBef>
              </a:pPr>
              <a:t>15</a:t>
            </a:fld>
            <a:endParaRPr spc="-53" dirty="0"/>
          </a:p>
        </p:txBody>
      </p:sp>
      <p:sp>
        <p:nvSpPr>
          <p:cNvPr id="3" name="object 3"/>
          <p:cNvSpPr txBox="1"/>
          <p:nvPr/>
        </p:nvSpPr>
        <p:spPr>
          <a:xfrm>
            <a:off x="782972" y="1553482"/>
            <a:ext cx="11279040" cy="290287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68097" indent="-156891">
              <a:lnSpc>
                <a:spcPts val="3044"/>
              </a:lnSpc>
              <a:spcBef>
                <a:spcPts val="88"/>
              </a:spcBef>
              <a:buSzPct val="90000"/>
              <a:buFont typeface="Arial"/>
              <a:buChar char="•"/>
              <a:tabLst>
                <a:tab pos="168097" algn="l"/>
              </a:tabLst>
            </a:pPr>
            <a:r>
              <a:rPr sz="2800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8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sz="28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2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800" spc="-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sz="2800" spc="-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rame</a:t>
            </a:r>
            <a:r>
              <a:rPr sz="28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800" spc="-2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SQLContext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8097">
              <a:lnSpc>
                <a:spcPts val="3044"/>
              </a:lnSpc>
            </a:pPr>
            <a:r>
              <a:rPr sz="2800" spc="-176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sz="2800" spc="-1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2800" spc="-5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sz="2800" spc="-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descendants)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8097" marR="4483" indent="-156891">
              <a:lnSpc>
                <a:spcPct val="90300"/>
              </a:lnSpc>
              <a:spcBef>
                <a:spcPts val="574"/>
              </a:spcBef>
              <a:buSzPct val="90000"/>
              <a:buFont typeface="Arial"/>
              <a:buChar char="•"/>
              <a:tabLst>
                <a:tab pos="168097" algn="l"/>
              </a:tabLst>
            </a:pPr>
            <a:r>
              <a:rPr sz="2800" spc="-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800" spc="-1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</a:t>
            </a:r>
            <a:r>
              <a:rPr sz="2800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 </a:t>
            </a:r>
            <a:r>
              <a:rPr sz="2800" spc="-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</a:t>
            </a:r>
            <a:r>
              <a:rPr sz="2800" spc="-1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i="1" spc="-1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spark-shell</a:t>
            </a:r>
            <a:r>
              <a:rPr sz="2800" spc="-1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800" spc="-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800" i="1" spc="-1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sz="2800" spc="-1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8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800" spc="-3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27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6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SQLContext</a:t>
            </a:r>
            <a:r>
              <a:rPr sz="2800" spc="1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sz="2800" spc="-3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automatically,  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800" spc="-2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sqlContext</a:t>
            </a:r>
            <a:r>
              <a:rPr sz="28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8097" marR="821435" indent="-156891">
              <a:lnSpc>
                <a:spcPts val="2824"/>
              </a:lnSpc>
              <a:spcBef>
                <a:spcPts val="741"/>
              </a:spcBef>
              <a:buSzPct val="90000"/>
              <a:buFont typeface="Arial"/>
              <a:buChar char="•"/>
              <a:tabLst>
                <a:tab pos="168097" algn="l"/>
              </a:tabLst>
            </a:pPr>
            <a:r>
              <a:rPr sz="2800" spc="-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spc="-2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800" spc="-2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application,</a:t>
            </a:r>
            <a:r>
              <a:rPr sz="2800" spc="-1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8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800" spc="-2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</a:t>
            </a:r>
            <a:r>
              <a:rPr sz="2800" spc="-1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sz="28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sz="2800" spc="-1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yourself, </a:t>
            </a:r>
            <a:r>
              <a:rPr sz="2800" spc="-1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800" spc="44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SparkContext</a:t>
            </a:r>
            <a:r>
              <a:rPr sz="2800" spc="4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8097" marR="641571" indent="-156891">
              <a:lnSpc>
                <a:spcPts val="2912"/>
              </a:lnSpc>
              <a:spcBef>
                <a:spcPts val="547"/>
              </a:spcBef>
              <a:buSzPct val="90000"/>
              <a:buFont typeface="Arial"/>
              <a:buChar char="•"/>
              <a:tabLst>
                <a:tab pos="168097" algn="l"/>
              </a:tabLst>
            </a:pP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3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800" spc="-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sz="2800" spc="-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rame</a:t>
            </a:r>
            <a:r>
              <a:rPr sz="2800" spc="-2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1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800" i="1" spc="-3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1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sz="2800" i="1" spc="-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1" spc="-1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sz="2800" i="1" spc="-3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-2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consistent,  </a:t>
            </a:r>
            <a:r>
              <a:rPr sz="2800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 </a:t>
            </a:r>
            <a:r>
              <a:rPr sz="2800" spc="-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800" spc="-3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2227" marR="248784" lvl="1" indent="-168097">
              <a:lnSpc>
                <a:spcPts val="2471"/>
              </a:lnSpc>
              <a:spcBef>
                <a:spcPts val="529"/>
              </a:spcBef>
              <a:buSzPct val="88461"/>
              <a:buFont typeface="Arial"/>
              <a:buChar char="•"/>
              <a:tabLst>
                <a:tab pos="392227" algn="l"/>
              </a:tabLst>
            </a:pPr>
            <a:r>
              <a:rPr sz="2800" spc="-1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“Opening”</a:t>
            </a:r>
            <a:r>
              <a:rPr sz="28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2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8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sz="2800" spc="-3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  <a:r>
              <a:rPr sz="2800" spc="-29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pretty</a:t>
            </a:r>
            <a:r>
              <a:rPr sz="2800" spc="-2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</a:t>
            </a:r>
            <a:r>
              <a:rPr sz="2800" spc="-4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 </a:t>
            </a:r>
            <a:r>
              <a:rPr sz="2800" spc="-1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way,</a:t>
            </a:r>
            <a:r>
              <a:rPr sz="2800" spc="-3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z="2800" spc="-2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matter</a:t>
            </a:r>
            <a:r>
              <a:rPr sz="2800" spc="-3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310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4008" y="2060538"/>
            <a:ext cx="8583706" cy="4594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/>
          <p:nvPr/>
        </p:nvSpPr>
        <p:spPr>
          <a:xfrm>
            <a:off x="1893552" y="1603774"/>
            <a:ext cx="8348382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9091" y="521548"/>
            <a:ext cx="9705735" cy="519147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300" spc="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</a:t>
            </a:r>
            <a:r>
              <a:rPr sz="3300" spc="3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3300" spc="27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sz="3300" spc="2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68097" y="1844701"/>
            <a:ext cx="7855324" cy="3765176"/>
          </a:xfrm>
          <a:custGeom>
            <a:avLst/>
            <a:gdLst/>
            <a:ahLst/>
            <a:cxnLst/>
            <a:rect l="l" t="t" r="r" b="b"/>
            <a:pathLst>
              <a:path w="8902700" h="4267200">
                <a:moveTo>
                  <a:pt x="0" y="0"/>
                </a:moveTo>
                <a:lnTo>
                  <a:pt x="8902700" y="0"/>
                </a:lnTo>
                <a:lnTo>
                  <a:pt x="8902700" y="4267200"/>
                </a:lnTo>
                <a:lnTo>
                  <a:pt x="0" y="4267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2168097" y="1844700"/>
            <a:ext cx="7855324" cy="3765176"/>
          </a:xfrm>
          <a:custGeom>
            <a:avLst/>
            <a:gdLst/>
            <a:ahLst/>
            <a:cxnLst/>
            <a:rect l="l" t="t" r="r" b="b"/>
            <a:pathLst>
              <a:path w="8902700" h="4267200">
                <a:moveTo>
                  <a:pt x="0" y="0"/>
                </a:moveTo>
                <a:lnTo>
                  <a:pt x="8902698" y="0"/>
                </a:lnTo>
                <a:lnTo>
                  <a:pt x="8902698" y="4267200"/>
                </a:lnTo>
                <a:lnTo>
                  <a:pt x="0" y="4267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C4C0A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 txBox="1"/>
          <p:nvPr/>
        </p:nvSpPr>
        <p:spPr>
          <a:xfrm>
            <a:off x="2397722" y="2276127"/>
            <a:ext cx="6594101" cy="1574546"/>
          </a:xfrm>
          <a:prstGeom prst="rect">
            <a:avLst/>
          </a:prstGeom>
        </p:spPr>
        <p:txBody>
          <a:bodyPr vert="horz" wrap="square" lIns="0" tIns="8965" rIns="0" bIns="0" rtlCol="0">
            <a:spAutoFit/>
          </a:bodyPr>
          <a:lstStyle/>
          <a:p>
            <a:pPr marL="11206" marR="4483">
              <a:lnSpc>
                <a:spcPct val="100899"/>
              </a:lnSpc>
              <a:spcBef>
                <a:spcPts val="71"/>
              </a:spcBef>
              <a:tabLst>
                <a:tab pos="369254" algn="l"/>
                <a:tab pos="604590" algn="l"/>
                <a:tab pos="839926" algn="l"/>
              </a:tabLst>
            </a:pPr>
            <a:r>
              <a:rPr sz="1677" spc="97" dirty="0">
                <a:latin typeface="Arial"/>
                <a:cs typeface="Arial"/>
              </a:rPr>
              <a:t>conf	</a:t>
            </a:r>
            <a:r>
              <a:rPr sz="1677" spc="-57" dirty="0">
                <a:latin typeface="Arial"/>
                <a:cs typeface="Arial"/>
              </a:rPr>
              <a:t>=	</a:t>
            </a:r>
            <a:r>
              <a:rPr sz="1677" spc="71" dirty="0">
                <a:latin typeface="Arial"/>
                <a:cs typeface="Arial"/>
              </a:rPr>
              <a:t>SparkConf().setAppName(appName).setMaster(master)  </a:t>
            </a:r>
            <a:r>
              <a:rPr sz="1677" spc="62" dirty="0">
                <a:latin typeface="Arial"/>
                <a:cs typeface="Arial"/>
              </a:rPr>
              <a:t>sc	</a:t>
            </a:r>
            <a:r>
              <a:rPr sz="1677" spc="-57" dirty="0">
                <a:latin typeface="Arial"/>
                <a:cs typeface="Arial"/>
              </a:rPr>
              <a:t>=	</a:t>
            </a:r>
            <a:r>
              <a:rPr sz="1677" spc="101" dirty="0">
                <a:latin typeface="Arial"/>
                <a:cs typeface="Arial"/>
              </a:rPr>
              <a:t>SparkContext(conf=conf)</a:t>
            </a:r>
            <a:endParaRPr sz="1677" dirty="0">
              <a:latin typeface="Arial"/>
              <a:cs typeface="Arial"/>
            </a:endParaRPr>
          </a:p>
          <a:p>
            <a:pPr marL="11206">
              <a:spcBef>
                <a:spcPts val="18"/>
              </a:spcBef>
              <a:tabLst>
                <a:tab pos="1310598" algn="l"/>
                <a:tab pos="1545933" algn="l"/>
              </a:tabLst>
            </a:pPr>
            <a:r>
              <a:rPr sz="1677" spc="101" dirty="0">
                <a:latin typeface="Arial"/>
                <a:cs typeface="Arial"/>
              </a:rPr>
              <a:t>sqlContext	</a:t>
            </a:r>
            <a:r>
              <a:rPr sz="1677" spc="-57" dirty="0">
                <a:latin typeface="Arial"/>
                <a:cs typeface="Arial"/>
              </a:rPr>
              <a:t>=	</a:t>
            </a:r>
            <a:r>
              <a:rPr sz="1677" spc="49" dirty="0">
                <a:latin typeface="Arial"/>
                <a:cs typeface="Arial"/>
              </a:rPr>
              <a:t>SQLContext(sc)</a:t>
            </a:r>
            <a:endParaRPr sz="1677" dirty="0"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1721" dirty="0">
              <a:latin typeface="Times New Roman"/>
              <a:cs typeface="Times New Roman"/>
            </a:endParaRPr>
          </a:p>
          <a:p>
            <a:pPr marL="11206" marR="345160">
              <a:lnSpc>
                <a:spcPct val="100899"/>
              </a:lnSpc>
              <a:tabLst>
                <a:tab pos="369254" algn="l"/>
                <a:tab pos="481879" algn="l"/>
                <a:tab pos="604590" algn="l"/>
                <a:tab pos="716654" algn="l"/>
              </a:tabLst>
            </a:pPr>
            <a:r>
              <a:rPr sz="1677" spc="199" dirty="0">
                <a:latin typeface="Arial"/>
                <a:cs typeface="Arial"/>
              </a:rPr>
              <a:t>df	</a:t>
            </a:r>
            <a:r>
              <a:rPr sz="1677" spc="-57" dirty="0">
                <a:latin typeface="Arial"/>
                <a:cs typeface="Arial"/>
              </a:rPr>
              <a:t>=	</a:t>
            </a:r>
            <a:r>
              <a:rPr sz="1677" spc="176" dirty="0">
                <a:latin typeface="Arial"/>
                <a:cs typeface="Arial"/>
              </a:rPr>
              <a:t>sqlContext.read.parquet(</a:t>
            </a:r>
            <a:r>
              <a:rPr sz="1677" spc="176" dirty="0">
                <a:solidFill>
                  <a:srgbClr val="0000BB"/>
                </a:solidFill>
                <a:latin typeface="Arial"/>
                <a:cs typeface="Arial"/>
              </a:rPr>
              <a:t>"/path/to/data.parquet")  </a:t>
            </a:r>
            <a:r>
              <a:rPr sz="1677" spc="115" dirty="0">
                <a:latin typeface="Arial"/>
                <a:cs typeface="Arial"/>
              </a:rPr>
              <a:t>df2		</a:t>
            </a:r>
            <a:r>
              <a:rPr sz="1677" spc="-57" dirty="0">
                <a:latin typeface="Arial"/>
                <a:cs typeface="Arial"/>
              </a:rPr>
              <a:t>=		</a:t>
            </a:r>
            <a:r>
              <a:rPr sz="1677" spc="194" dirty="0">
                <a:latin typeface="Arial"/>
                <a:cs typeface="Arial"/>
              </a:rPr>
              <a:t>sqlContext.read.json(</a:t>
            </a:r>
            <a:r>
              <a:rPr sz="1677" spc="194" dirty="0">
                <a:solidFill>
                  <a:srgbClr val="0000BB"/>
                </a:solidFill>
                <a:latin typeface="Arial"/>
                <a:cs typeface="Arial"/>
              </a:rPr>
              <a:t>"/path/to/data.json")</a:t>
            </a:r>
            <a:endParaRPr sz="1677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513553" y="1850303"/>
            <a:ext cx="414618" cy="4258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9975778" y="6278454"/>
            <a:ext cx="246529" cy="833260"/>
          </a:xfrm>
          <a:prstGeom prst="rect">
            <a:avLst/>
          </a:prstGeom>
        </p:spPr>
        <p:txBody>
          <a:bodyPr vert="horz" wrap="square" lIns="0" tIns="2241" rIns="0" bIns="0" rtlCol="0">
            <a:spAutoFit/>
          </a:bodyPr>
          <a:lstStyle/>
          <a:p>
            <a:pPr marL="89652">
              <a:spcBef>
                <a:spcPts val="18"/>
              </a:spcBef>
            </a:pPr>
            <a:fld id="{81D60167-4931-47E6-BA6A-407CBD079E47}" type="slidenum">
              <a:rPr spc="-53" dirty="0"/>
              <a:pPr marL="89652">
                <a:spcBef>
                  <a:spcPts val="18"/>
                </a:spcBef>
              </a:pPr>
              <a:t>16</a:t>
            </a:fld>
            <a:endParaRPr spc="-53" dirty="0"/>
          </a:p>
        </p:txBody>
      </p:sp>
    </p:spTree>
    <p:extLst>
      <p:ext uri="{BB962C8B-B14F-4D97-AF65-F5344CB8AC3E}">
        <p14:creationId xmlns:p14="http://schemas.microsoft.com/office/powerpoint/2010/main" val="2235454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377" y="439684"/>
            <a:ext cx="5140699" cy="519147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300" spc="1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SQLContext </a:t>
            </a:r>
            <a:r>
              <a:rPr sz="3300" spc="3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300" spc="-16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00" spc="202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9975778" y="6278454"/>
            <a:ext cx="246529" cy="833260"/>
          </a:xfrm>
          <a:prstGeom prst="rect">
            <a:avLst/>
          </a:prstGeom>
        </p:spPr>
        <p:txBody>
          <a:bodyPr vert="horz" wrap="square" lIns="0" tIns="2241" rIns="0" bIns="0" rtlCol="0">
            <a:spAutoFit/>
          </a:bodyPr>
          <a:lstStyle/>
          <a:p>
            <a:pPr marL="89652">
              <a:spcBef>
                <a:spcPts val="18"/>
              </a:spcBef>
            </a:pPr>
            <a:fld id="{81D60167-4931-47E6-BA6A-407CBD079E47}" type="slidenum">
              <a:rPr spc="-53" dirty="0"/>
              <a:pPr marL="89652">
                <a:spcBef>
                  <a:spcPts val="18"/>
                </a:spcBef>
              </a:pPr>
              <a:t>17</a:t>
            </a:fld>
            <a:endParaRPr spc="-53" dirty="0"/>
          </a:p>
        </p:txBody>
      </p:sp>
      <p:sp>
        <p:nvSpPr>
          <p:cNvPr id="3" name="object 3"/>
          <p:cNvSpPr txBox="1"/>
          <p:nvPr/>
        </p:nvSpPr>
        <p:spPr>
          <a:xfrm>
            <a:off x="793377" y="1357256"/>
            <a:ext cx="11013140" cy="391898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lnSpc>
                <a:spcPts val="2893"/>
              </a:lnSpc>
              <a:spcBef>
                <a:spcPts val="88"/>
              </a:spcBef>
            </a:pPr>
            <a:r>
              <a:rPr sz="28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2800" spc="-29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sz="2800" spc="-4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sz="2800" spc="-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3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sz="2800" spc="-3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206">
              <a:lnSpc>
                <a:spcPts val="2893"/>
              </a:lnSpc>
            </a:pPr>
            <a:r>
              <a:rPr sz="2800" spc="-22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SQLContext </a:t>
            </a:r>
            <a:r>
              <a:rPr sz="2800" spc="-1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9"/>
              </a:spcBef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206" marR="4483" algn="just">
              <a:lnSpc>
                <a:spcPct val="98200"/>
              </a:lnSpc>
            </a:pPr>
            <a:r>
              <a:rPr sz="2800" spc="-1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800" spc="-2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you're</a:t>
            </a:r>
            <a:r>
              <a:rPr sz="2800" spc="-3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2800" spc="-2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2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sz="2800" spc="-29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3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sz="28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800" spc="-3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28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</a:t>
            </a:r>
            <a:r>
              <a:rPr sz="2800" spc="-2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support,</a:t>
            </a:r>
            <a:r>
              <a:rPr sz="2800" spc="-3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2800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800" spc="-29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sz="28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sz="2800" spc="-3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3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7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HiveContext</a:t>
            </a:r>
            <a:r>
              <a:rPr sz="2800" spc="57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800" spc="-53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800" spc="-2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sz="2800" spc="-3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</a:t>
            </a:r>
            <a:r>
              <a:rPr sz="2800" spc="-1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features,</a:t>
            </a:r>
            <a:r>
              <a:rPr sz="2800" spc="-4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5069" marR="790617" indent="-453862">
              <a:lnSpc>
                <a:spcPct val="101200"/>
              </a:lnSpc>
              <a:buSzPct val="89285"/>
              <a:buFont typeface="+mj-lt"/>
              <a:buAutoNum type="arabicPeriod"/>
              <a:tabLst>
                <a:tab pos="168097" algn="l"/>
              </a:tabLst>
            </a:pPr>
            <a:r>
              <a:rPr lang="en-US" sz="2800" spc="-1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1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sz="2800" spc="-3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</a:t>
            </a:r>
            <a:r>
              <a:rPr sz="2800" spc="-2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3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sz="28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  <a:r>
              <a:rPr sz="2800" spc="-4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2800" spc="-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2800" spc="-3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HiveQL</a:t>
            </a:r>
            <a:r>
              <a:rPr sz="2800" spc="-3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parser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5069" indent="-453862">
              <a:spcBef>
                <a:spcPts val="565"/>
              </a:spcBef>
              <a:buSzPct val="89285"/>
              <a:buFont typeface="+mj-lt"/>
              <a:buAutoNum type="arabicPeriod"/>
              <a:tabLst>
                <a:tab pos="168097" algn="l"/>
              </a:tabLst>
            </a:pPr>
            <a:r>
              <a:rPr lang="en-US" sz="2800" spc="-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ccess</a:t>
            </a:r>
            <a:r>
              <a:rPr sz="2800" spc="-4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3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</a:t>
            </a:r>
            <a:r>
              <a:rPr sz="2800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user-defined</a:t>
            </a:r>
            <a:r>
              <a:rPr sz="2800" spc="-3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5069" indent="-453862">
              <a:spcBef>
                <a:spcPts val="565"/>
              </a:spcBef>
              <a:buSzPct val="89285"/>
              <a:buFont typeface="+mj-lt"/>
              <a:buAutoNum type="arabicPeriod"/>
              <a:tabLst>
                <a:tab pos="168097" algn="l"/>
              </a:tabLst>
            </a:pPr>
            <a:r>
              <a:rPr lang="en-US" sz="2800" spc="-1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1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sz="2800" spc="-3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</a:t>
            </a:r>
            <a:r>
              <a:rPr sz="2800" spc="-2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sz="2800" spc="-3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8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800" spc="-2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</a:t>
            </a:r>
            <a:r>
              <a:rPr sz="28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953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2490" y="734881"/>
            <a:ext cx="9100616" cy="613290"/>
          </a:xfrm>
          <a:prstGeom prst="rect">
            <a:avLst/>
          </a:prstGeom>
        </p:spPr>
        <p:txBody>
          <a:bodyPr vert="horz" wrap="square" lIns="0" tIns="35859" rIns="0" bIns="0" rtlCol="0" anchor="ctr">
            <a:spAutoFit/>
          </a:bodyPr>
          <a:lstStyle/>
          <a:p>
            <a:pPr marL="11206" marR="4483">
              <a:lnSpc>
                <a:spcPts val="4500"/>
              </a:lnSpc>
              <a:spcBef>
                <a:spcPts val="282"/>
              </a:spcBef>
            </a:pPr>
            <a:r>
              <a:rPr sz="3794" spc="207" dirty="0"/>
              <a:t>Data</a:t>
            </a:r>
            <a:r>
              <a:rPr sz="3794" spc="-62" dirty="0"/>
              <a:t> </a:t>
            </a:r>
            <a:r>
              <a:rPr sz="3794" spc="224" dirty="0"/>
              <a:t>Sources</a:t>
            </a:r>
            <a:r>
              <a:rPr sz="3794" spc="-110" dirty="0"/>
              <a:t> </a:t>
            </a:r>
            <a:r>
              <a:rPr sz="3794" spc="256" dirty="0"/>
              <a:t>supported</a:t>
            </a:r>
            <a:r>
              <a:rPr sz="3794" spc="-172" dirty="0"/>
              <a:t> </a:t>
            </a:r>
            <a:r>
              <a:rPr sz="3794" spc="202" dirty="0"/>
              <a:t>by</a:t>
            </a:r>
            <a:r>
              <a:rPr lang="en-US" sz="3794" spc="202" dirty="0"/>
              <a:t> </a:t>
            </a:r>
            <a:r>
              <a:rPr sz="3794" spc="256" dirty="0" err="1"/>
              <a:t>DataFrames</a:t>
            </a:r>
            <a:endParaRPr sz="3794" dirty="0"/>
          </a:p>
        </p:txBody>
      </p:sp>
      <p:sp>
        <p:nvSpPr>
          <p:cNvPr id="3" name="object 3"/>
          <p:cNvSpPr txBox="1"/>
          <p:nvPr/>
        </p:nvSpPr>
        <p:spPr>
          <a:xfrm>
            <a:off x="10053503" y="5531706"/>
            <a:ext cx="156882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spc="-75" dirty="0">
                <a:solidFill>
                  <a:srgbClr val="595959"/>
                </a:solidFill>
                <a:latin typeface="Trebuchet MS"/>
                <a:cs typeface="Trebuchet MS"/>
              </a:rPr>
              <a:t>50</a:t>
            </a:r>
            <a:endParaRPr sz="1147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52442" y="3399517"/>
            <a:ext cx="802901" cy="24214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00" b="1" dirty="0">
                <a:latin typeface="Arial"/>
                <a:cs typeface="Arial"/>
              </a:rPr>
              <a:t>{ </a:t>
            </a:r>
            <a:r>
              <a:rPr sz="1500" b="1" spc="-26" dirty="0">
                <a:latin typeface="Arial"/>
                <a:cs typeface="Arial"/>
              </a:rPr>
              <a:t>JSON</a:t>
            </a:r>
            <a:r>
              <a:rPr sz="1500" b="1" spc="71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}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54582" y="2122170"/>
            <a:ext cx="0" cy="3095065"/>
          </a:xfrm>
          <a:custGeom>
            <a:avLst/>
            <a:gdLst/>
            <a:ahLst/>
            <a:cxnLst/>
            <a:rect l="l" t="t" r="r" b="b"/>
            <a:pathLst>
              <a:path h="3507740">
                <a:moveTo>
                  <a:pt x="0" y="0"/>
                </a:moveTo>
                <a:lnTo>
                  <a:pt x="1" y="35077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/>
          <p:nvPr/>
        </p:nvSpPr>
        <p:spPr>
          <a:xfrm>
            <a:off x="3494319" y="2133667"/>
            <a:ext cx="730063" cy="26939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677" spc="-4" dirty="0">
                <a:latin typeface="Georgia"/>
                <a:cs typeface="Georgia"/>
              </a:rPr>
              <a:t>built-in</a:t>
            </a:r>
            <a:endParaRPr sz="1677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15661" y="2133667"/>
            <a:ext cx="796737" cy="26939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677" dirty="0">
                <a:latin typeface="Georgia"/>
                <a:cs typeface="Georgia"/>
              </a:rPr>
              <a:t>external</a:t>
            </a:r>
            <a:endParaRPr sz="1677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76860" y="2844949"/>
            <a:ext cx="1120588" cy="302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4509696" y="2766508"/>
            <a:ext cx="281043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 txBox="1"/>
          <p:nvPr/>
        </p:nvSpPr>
        <p:spPr>
          <a:xfrm>
            <a:off x="4883086" y="2838741"/>
            <a:ext cx="530038" cy="24214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00" b="1" spc="-44" dirty="0">
                <a:latin typeface="Arial"/>
                <a:cs typeface="Arial"/>
              </a:rPr>
              <a:t>J</a:t>
            </a:r>
            <a:r>
              <a:rPr sz="1500" b="1" spc="-26" dirty="0">
                <a:latin typeface="Arial"/>
                <a:cs typeface="Arial"/>
              </a:rPr>
              <a:t>DB</a:t>
            </a:r>
            <a:r>
              <a:rPr sz="1500" b="1" dirty="0">
                <a:latin typeface="Arial"/>
                <a:cs typeface="Arial"/>
              </a:rPr>
              <a:t>C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05979" y="3338008"/>
            <a:ext cx="728382" cy="8068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3850841" y="4074965"/>
            <a:ext cx="711244" cy="4801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4959437" y="4749692"/>
            <a:ext cx="645583" cy="3526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2483522" y="3968898"/>
            <a:ext cx="608703" cy="5362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2438510" y="4817660"/>
            <a:ext cx="798644" cy="4282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3606949" y="4929243"/>
            <a:ext cx="952500" cy="2353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6542891" y="2800126"/>
            <a:ext cx="1064559" cy="3249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8100508" y="2766508"/>
            <a:ext cx="448235" cy="45944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6617367" y="4652949"/>
            <a:ext cx="926812" cy="39500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7868637" y="3907530"/>
            <a:ext cx="1136096" cy="16611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9236635" y="3751356"/>
            <a:ext cx="567167" cy="3777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6542890" y="3842273"/>
            <a:ext cx="974912" cy="24652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8784067" y="2833744"/>
            <a:ext cx="874059" cy="29135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 txBox="1"/>
          <p:nvPr/>
        </p:nvSpPr>
        <p:spPr>
          <a:xfrm>
            <a:off x="8412290" y="4760763"/>
            <a:ext cx="1114425" cy="26939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677" spc="-97" dirty="0">
                <a:latin typeface="Verdana"/>
                <a:cs typeface="Verdana"/>
              </a:rPr>
              <a:t>and </a:t>
            </a:r>
            <a:r>
              <a:rPr sz="1677" spc="-128" dirty="0">
                <a:latin typeface="Verdana"/>
                <a:cs typeface="Verdana"/>
              </a:rPr>
              <a:t>more</a:t>
            </a:r>
            <a:r>
              <a:rPr sz="1677" spc="-79" dirty="0">
                <a:latin typeface="Verdana"/>
                <a:cs typeface="Verdana"/>
              </a:rPr>
              <a:t> </a:t>
            </a:r>
            <a:r>
              <a:rPr sz="1677" spc="-547" dirty="0">
                <a:latin typeface="Verdana"/>
                <a:cs typeface="Verdana"/>
              </a:rPr>
              <a:t>…</a:t>
            </a:r>
            <a:endParaRPr sz="1677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74861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348" y="435616"/>
            <a:ext cx="7212106" cy="595193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794" spc="251" dirty="0"/>
              <a:t>What</a:t>
            </a:r>
            <a:r>
              <a:rPr sz="3794" spc="-40" dirty="0"/>
              <a:t> </a:t>
            </a:r>
            <a:r>
              <a:rPr sz="3794" spc="309" dirty="0"/>
              <a:t>can</a:t>
            </a:r>
            <a:r>
              <a:rPr sz="3794" spc="-101" dirty="0"/>
              <a:t> </a:t>
            </a:r>
            <a:r>
              <a:rPr sz="3794" spc="-44" dirty="0"/>
              <a:t>I</a:t>
            </a:r>
            <a:r>
              <a:rPr sz="3794" spc="26" dirty="0"/>
              <a:t> </a:t>
            </a:r>
            <a:r>
              <a:rPr sz="3794" spc="247" dirty="0"/>
              <a:t>do</a:t>
            </a:r>
            <a:r>
              <a:rPr sz="3794" spc="-141" dirty="0"/>
              <a:t> </a:t>
            </a:r>
            <a:r>
              <a:rPr sz="3794" spc="119" dirty="0"/>
              <a:t>with</a:t>
            </a:r>
            <a:r>
              <a:rPr sz="3794" spc="13" dirty="0"/>
              <a:t> </a:t>
            </a:r>
            <a:r>
              <a:rPr sz="3794" spc="318" dirty="0"/>
              <a:t>a</a:t>
            </a:r>
            <a:r>
              <a:rPr sz="3794" spc="-49" dirty="0"/>
              <a:t> </a:t>
            </a:r>
            <a:r>
              <a:rPr sz="3794" spc="238" dirty="0"/>
              <a:t>DataFrame?</a:t>
            </a:r>
            <a:endParaRPr sz="3794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9975778" y="6278454"/>
            <a:ext cx="246529" cy="556261"/>
          </a:xfrm>
          <a:prstGeom prst="rect">
            <a:avLst/>
          </a:prstGeom>
        </p:spPr>
        <p:txBody>
          <a:bodyPr vert="horz" wrap="square" lIns="0" tIns="2241" rIns="0" bIns="0" rtlCol="0">
            <a:spAutoFit/>
          </a:bodyPr>
          <a:lstStyle/>
          <a:p>
            <a:pPr marL="22413">
              <a:spcBef>
                <a:spcPts val="18"/>
              </a:spcBef>
            </a:pPr>
            <a:fld id="{81D60167-4931-47E6-BA6A-407CBD079E47}" type="slidenum">
              <a:rPr spc="-53" dirty="0"/>
              <a:pPr marL="22413">
                <a:spcBef>
                  <a:spcPts val="18"/>
                </a:spcBef>
              </a:pPr>
              <a:t>19</a:t>
            </a:fld>
            <a:endParaRPr spc="-53" dirty="0"/>
          </a:p>
        </p:txBody>
      </p:sp>
      <p:sp>
        <p:nvSpPr>
          <p:cNvPr id="3" name="object 3"/>
          <p:cNvSpPr txBox="1"/>
          <p:nvPr/>
        </p:nvSpPr>
        <p:spPr>
          <a:xfrm>
            <a:off x="582666" y="1693432"/>
            <a:ext cx="11022146" cy="241479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>
              <a:spcBef>
                <a:spcPts val="88"/>
              </a:spcBef>
            </a:pPr>
            <a:r>
              <a:rPr sz="2647" spc="-97" dirty="0">
                <a:latin typeface="Trebuchet MS"/>
                <a:cs typeface="Trebuchet MS"/>
              </a:rPr>
              <a:t>Once</a:t>
            </a:r>
            <a:r>
              <a:rPr sz="2647" spc="-322" dirty="0">
                <a:latin typeface="Trebuchet MS"/>
                <a:cs typeface="Trebuchet MS"/>
              </a:rPr>
              <a:t> </a:t>
            </a:r>
            <a:r>
              <a:rPr sz="2647" spc="-75" dirty="0">
                <a:latin typeface="Trebuchet MS"/>
                <a:cs typeface="Trebuchet MS"/>
              </a:rPr>
              <a:t>you</a:t>
            </a:r>
            <a:r>
              <a:rPr sz="2647" spc="-265" dirty="0">
                <a:latin typeface="Trebuchet MS"/>
                <a:cs typeface="Trebuchet MS"/>
              </a:rPr>
              <a:t> </a:t>
            </a:r>
            <a:r>
              <a:rPr sz="2647" spc="-106" dirty="0">
                <a:latin typeface="Trebuchet MS"/>
                <a:cs typeface="Trebuchet MS"/>
              </a:rPr>
              <a:t>have</a:t>
            </a:r>
            <a:r>
              <a:rPr sz="2647" spc="-318" dirty="0">
                <a:latin typeface="Trebuchet MS"/>
                <a:cs typeface="Trebuchet MS"/>
              </a:rPr>
              <a:t> </a:t>
            </a:r>
            <a:r>
              <a:rPr sz="2647" spc="-71" dirty="0">
                <a:latin typeface="Trebuchet MS"/>
                <a:cs typeface="Trebuchet MS"/>
              </a:rPr>
              <a:t>a</a:t>
            </a:r>
            <a:r>
              <a:rPr sz="2647" spc="-274" dirty="0">
                <a:latin typeface="Trebuchet MS"/>
                <a:cs typeface="Trebuchet MS"/>
              </a:rPr>
              <a:t> </a:t>
            </a:r>
            <a:r>
              <a:rPr sz="2647" spc="-150" dirty="0">
                <a:latin typeface="Trebuchet MS"/>
                <a:cs typeface="Trebuchet MS"/>
              </a:rPr>
              <a:t>DataFrame,</a:t>
            </a:r>
            <a:r>
              <a:rPr sz="2647" spc="-146" dirty="0">
                <a:latin typeface="Trebuchet MS"/>
                <a:cs typeface="Trebuchet MS"/>
              </a:rPr>
              <a:t> </a:t>
            </a:r>
            <a:r>
              <a:rPr sz="2647" spc="-163" dirty="0">
                <a:latin typeface="Trebuchet MS"/>
                <a:cs typeface="Trebuchet MS"/>
              </a:rPr>
              <a:t>there</a:t>
            </a:r>
            <a:r>
              <a:rPr sz="2647" spc="-318" dirty="0">
                <a:latin typeface="Trebuchet MS"/>
                <a:cs typeface="Trebuchet MS"/>
              </a:rPr>
              <a:t> </a:t>
            </a:r>
            <a:r>
              <a:rPr sz="2647" spc="-128" dirty="0">
                <a:latin typeface="Trebuchet MS"/>
                <a:cs typeface="Trebuchet MS"/>
              </a:rPr>
              <a:t>are</a:t>
            </a:r>
            <a:r>
              <a:rPr sz="2647" spc="-318" dirty="0">
                <a:latin typeface="Trebuchet MS"/>
                <a:cs typeface="Trebuchet MS"/>
              </a:rPr>
              <a:t> </a:t>
            </a:r>
            <a:r>
              <a:rPr sz="2647" spc="-71" dirty="0">
                <a:latin typeface="Trebuchet MS"/>
                <a:cs typeface="Trebuchet MS"/>
              </a:rPr>
              <a:t>a</a:t>
            </a:r>
            <a:r>
              <a:rPr sz="2647" spc="-278" dirty="0">
                <a:latin typeface="Trebuchet MS"/>
                <a:cs typeface="Trebuchet MS"/>
              </a:rPr>
              <a:t> </a:t>
            </a:r>
            <a:r>
              <a:rPr sz="2647" spc="-106" dirty="0">
                <a:latin typeface="Trebuchet MS"/>
                <a:cs typeface="Trebuchet MS"/>
              </a:rPr>
              <a:t>number</a:t>
            </a:r>
            <a:r>
              <a:rPr sz="2647" spc="-141" dirty="0">
                <a:latin typeface="Trebuchet MS"/>
                <a:cs typeface="Trebuchet MS"/>
              </a:rPr>
              <a:t> </a:t>
            </a:r>
            <a:r>
              <a:rPr sz="2647" spc="-146" dirty="0">
                <a:latin typeface="Trebuchet MS"/>
                <a:cs typeface="Trebuchet MS"/>
              </a:rPr>
              <a:t>of  </a:t>
            </a:r>
            <a:r>
              <a:rPr sz="2647" spc="-97" dirty="0">
                <a:latin typeface="Trebuchet MS"/>
                <a:cs typeface="Trebuchet MS"/>
              </a:rPr>
              <a:t>operations </a:t>
            </a:r>
            <a:r>
              <a:rPr sz="2647" spc="-75" dirty="0">
                <a:latin typeface="Trebuchet MS"/>
                <a:cs typeface="Trebuchet MS"/>
              </a:rPr>
              <a:t>you </a:t>
            </a:r>
            <a:r>
              <a:rPr sz="2647" spc="-93" dirty="0">
                <a:latin typeface="Trebuchet MS"/>
                <a:cs typeface="Trebuchet MS"/>
              </a:rPr>
              <a:t>can</a:t>
            </a:r>
            <a:r>
              <a:rPr sz="2647" spc="-552" dirty="0">
                <a:latin typeface="Trebuchet MS"/>
                <a:cs typeface="Trebuchet MS"/>
              </a:rPr>
              <a:t> </a:t>
            </a:r>
            <a:r>
              <a:rPr sz="2647" spc="-172" dirty="0">
                <a:latin typeface="Trebuchet MS"/>
                <a:cs typeface="Trebuchet MS"/>
              </a:rPr>
              <a:t>perform.</a:t>
            </a:r>
            <a:endParaRPr sz="2647" dirty="0">
              <a:latin typeface="Trebuchet MS"/>
              <a:cs typeface="Trebuchet MS"/>
            </a:endParaRPr>
          </a:p>
          <a:p>
            <a:pPr>
              <a:spcBef>
                <a:spcPts val="49"/>
              </a:spcBef>
            </a:pPr>
            <a:endParaRPr sz="3794" dirty="0">
              <a:latin typeface="Times New Roman"/>
              <a:cs typeface="Times New Roman"/>
            </a:endParaRPr>
          </a:p>
          <a:p>
            <a:pPr marL="11206"/>
            <a:r>
              <a:rPr sz="2647" spc="-190" dirty="0">
                <a:latin typeface="Trebuchet MS"/>
                <a:cs typeface="Trebuchet MS"/>
              </a:rPr>
              <a:t>Let’s</a:t>
            </a:r>
            <a:r>
              <a:rPr sz="2647" spc="-199" dirty="0">
                <a:latin typeface="Trebuchet MS"/>
                <a:cs typeface="Trebuchet MS"/>
              </a:rPr>
              <a:t> </a:t>
            </a:r>
            <a:r>
              <a:rPr sz="2647" spc="-75" dirty="0">
                <a:latin typeface="Trebuchet MS"/>
                <a:cs typeface="Trebuchet MS"/>
              </a:rPr>
              <a:t>look</a:t>
            </a:r>
            <a:r>
              <a:rPr sz="2647" spc="-265" dirty="0">
                <a:latin typeface="Trebuchet MS"/>
                <a:cs typeface="Trebuchet MS"/>
              </a:rPr>
              <a:t> </a:t>
            </a:r>
            <a:r>
              <a:rPr sz="2647" spc="-150" dirty="0">
                <a:latin typeface="Trebuchet MS"/>
                <a:cs typeface="Trebuchet MS"/>
              </a:rPr>
              <a:t>at</a:t>
            </a:r>
            <a:r>
              <a:rPr sz="2647" spc="-304" dirty="0">
                <a:latin typeface="Trebuchet MS"/>
                <a:cs typeface="Trebuchet MS"/>
              </a:rPr>
              <a:t> </a:t>
            </a:r>
            <a:r>
              <a:rPr sz="2647" spc="-71" dirty="0">
                <a:latin typeface="Trebuchet MS"/>
                <a:cs typeface="Trebuchet MS"/>
              </a:rPr>
              <a:t>a</a:t>
            </a:r>
            <a:r>
              <a:rPr sz="2647" spc="-269" dirty="0">
                <a:latin typeface="Trebuchet MS"/>
                <a:cs typeface="Trebuchet MS"/>
              </a:rPr>
              <a:t> </a:t>
            </a:r>
            <a:r>
              <a:rPr sz="2647" spc="-216" dirty="0">
                <a:latin typeface="Trebuchet MS"/>
                <a:cs typeface="Trebuchet MS"/>
              </a:rPr>
              <a:t>few</a:t>
            </a:r>
            <a:r>
              <a:rPr sz="2647" spc="-234" dirty="0">
                <a:latin typeface="Trebuchet MS"/>
                <a:cs typeface="Trebuchet MS"/>
              </a:rPr>
              <a:t> </a:t>
            </a:r>
            <a:r>
              <a:rPr sz="2647" spc="-146" dirty="0">
                <a:latin typeface="Trebuchet MS"/>
                <a:cs typeface="Trebuchet MS"/>
              </a:rPr>
              <a:t>of</a:t>
            </a:r>
            <a:r>
              <a:rPr sz="2647" spc="-260" dirty="0">
                <a:latin typeface="Trebuchet MS"/>
                <a:cs typeface="Trebuchet MS"/>
              </a:rPr>
              <a:t> </a:t>
            </a:r>
            <a:r>
              <a:rPr sz="2647" spc="-199" dirty="0">
                <a:latin typeface="Trebuchet MS"/>
                <a:cs typeface="Trebuchet MS"/>
              </a:rPr>
              <a:t>them.</a:t>
            </a:r>
            <a:endParaRPr sz="2647" dirty="0">
              <a:latin typeface="Trebuchet MS"/>
              <a:cs typeface="Trebuchet MS"/>
            </a:endParaRPr>
          </a:p>
          <a:p>
            <a:pPr>
              <a:spcBef>
                <a:spcPts val="35"/>
              </a:spcBef>
            </a:pPr>
            <a:endParaRPr sz="3883" dirty="0">
              <a:latin typeface="Times New Roman"/>
              <a:cs typeface="Times New Roman"/>
            </a:endParaRPr>
          </a:p>
          <a:p>
            <a:pPr marL="11206"/>
            <a:r>
              <a:rPr sz="2647" spc="-172" dirty="0">
                <a:latin typeface="Trebuchet MS"/>
                <a:cs typeface="Trebuchet MS"/>
              </a:rPr>
              <a:t>But, </a:t>
            </a:r>
            <a:r>
              <a:rPr sz="2647" spc="-207" dirty="0">
                <a:latin typeface="Trebuchet MS"/>
                <a:cs typeface="Trebuchet MS"/>
              </a:rPr>
              <a:t>first, </a:t>
            </a:r>
            <a:r>
              <a:rPr sz="2647" spc="-199" dirty="0">
                <a:latin typeface="Trebuchet MS"/>
                <a:cs typeface="Trebuchet MS"/>
              </a:rPr>
              <a:t>let’s </a:t>
            </a:r>
            <a:r>
              <a:rPr sz="2647" spc="-150" dirty="0">
                <a:latin typeface="Trebuchet MS"/>
                <a:cs typeface="Trebuchet MS"/>
              </a:rPr>
              <a:t>talk </a:t>
            </a:r>
            <a:r>
              <a:rPr sz="2647" spc="-84" dirty="0">
                <a:latin typeface="Trebuchet MS"/>
                <a:cs typeface="Trebuchet MS"/>
              </a:rPr>
              <a:t>about</a:t>
            </a:r>
            <a:r>
              <a:rPr sz="2647" spc="-499" dirty="0">
                <a:latin typeface="Trebuchet MS"/>
                <a:cs typeface="Trebuchet MS"/>
              </a:rPr>
              <a:t> </a:t>
            </a:r>
            <a:r>
              <a:rPr sz="2647" spc="-115" dirty="0">
                <a:latin typeface="Trebuchet MS"/>
                <a:cs typeface="Trebuchet MS"/>
              </a:rPr>
              <a:t>columns.</a:t>
            </a:r>
            <a:endParaRPr sz="2647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746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510" y="568178"/>
            <a:ext cx="7775762" cy="527291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300" spc="1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sz="33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</a:t>
            </a:r>
            <a:r>
              <a:rPr sz="3300" spc="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 </a:t>
            </a:r>
            <a:r>
              <a:rPr sz="3300" spc="168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High-Level</a:t>
            </a:r>
            <a:r>
              <a:rPr sz="3300" spc="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00" spc="1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endParaRPr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43014" y="6278454"/>
            <a:ext cx="182096" cy="355308"/>
          </a:xfrm>
          <a:prstGeom prst="rect">
            <a:avLst/>
          </a:prstGeom>
        </p:spPr>
        <p:txBody>
          <a:bodyPr vert="horz" wrap="square" lIns="0" tIns="2241" rIns="0" bIns="0" rtlCol="0">
            <a:spAutoFit/>
          </a:bodyPr>
          <a:lstStyle/>
          <a:p>
            <a:pPr marL="22413">
              <a:spcBef>
                <a:spcPts val="18"/>
              </a:spcBef>
            </a:pPr>
            <a:fld id="{81D60167-4931-47E6-BA6A-407CBD079E47}" type="slidenum">
              <a:rPr sz="1147" spc="-53" dirty="0">
                <a:solidFill>
                  <a:srgbClr val="595959"/>
                </a:solidFill>
                <a:latin typeface="Trebuchet MS"/>
                <a:cs typeface="Trebuchet MS"/>
              </a:rPr>
              <a:pPr marL="22413">
                <a:spcBef>
                  <a:spcPts val="18"/>
                </a:spcBef>
              </a:pPr>
              <a:t>2</a:t>
            </a:fld>
            <a:endParaRPr sz="1147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9259" y="1704190"/>
            <a:ext cx="11049000" cy="28626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>
              <a:spcBef>
                <a:spcPts val="88"/>
              </a:spcBef>
            </a:pP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</a:t>
            </a:r>
            <a:r>
              <a:rPr sz="2800" spc="-3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sz="28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concisely</a:t>
            </a:r>
            <a:r>
              <a:rPr sz="28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2800" spc="-3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800" spc="-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</a:t>
            </a:r>
            <a:r>
              <a:rPr sz="2800" spc="-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9"/>
              </a:spcBef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5069" indent="-453862">
              <a:buSzPct val="90000"/>
              <a:buFont typeface="+mj-lt"/>
              <a:buAutoNum type="arabicPeriod"/>
              <a:tabLst>
                <a:tab pos="168097" algn="l"/>
              </a:tabLst>
            </a:pPr>
            <a:r>
              <a:rPr lang="en-US" sz="2800" spc="-1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-1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electing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</a:t>
            </a:r>
            <a:r>
              <a:rPr sz="2800" spc="-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4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5069" indent="-453862">
              <a:spcBef>
                <a:spcPts val="618"/>
              </a:spcBef>
              <a:buSzPct val="90000"/>
              <a:buFont typeface="+mj-lt"/>
              <a:buAutoNum type="arabicPeriod"/>
              <a:tabLst>
                <a:tab pos="168097" algn="l"/>
              </a:tabLst>
            </a:pPr>
            <a:r>
              <a:rPr lang="en-US"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oining </a:t>
            </a:r>
            <a:r>
              <a:rPr sz="28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sz="2800" spc="-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800" spc="-5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5069" indent="-453862">
              <a:spcBef>
                <a:spcPts val="706"/>
              </a:spcBef>
              <a:buSzPct val="90000"/>
              <a:buFont typeface="+mj-lt"/>
              <a:buAutoNum type="arabicPeriod"/>
              <a:tabLst>
                <a:tab pos="168097" algn="l"/>
              </a:tabLst>
            </a:pPr>
            <a:r>
              <a:rPr lang="en-US" sz="28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ggregation</a:t>
            </a:r>
            <a:r>
              <a:rPr sz="2800" spc="-3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(count,</a:t>
            </a:r>
            <a:r>
              <a:rPr sz="2800" spc="-2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sum,</a:t>
            </a:r>
            <a:r>
              <a:rPr sz="2800" spc="-2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average,</a:t>
            </a:r>
            <a:r>
              <a:rPr sz="2800" spc="-3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etc.)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5069" indent="-453862">
              <a:spcBef>
                <a:spcPts val="618"/>
              </a:spcBef>
              <a:buSzPct val="90000"/>
              <a:buFont typeface="+mj-lt"/>
              <a:buAutoNum type="arabicPeriod"/>
              <a:tabLst>
                <a:tab pos="168097" algn="l"/>
              </a:tabLst>
            </a:pPr>
            <a:r>
              <a:rPr lang="en-US" sz="2800" spc="-1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spc="-1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lotting results </a:t>
            </a:r>
            <a:r>
              <a:rPr sz="2800" spc="-2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</a:t>
            </a:r>
            <a:r>
              <a:rPr sz="2800" spc="-1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800" spc="-5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Pandas)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689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280" y="354855"/>
            <a:ext cx="3990735" cy="519147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300" spc="2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9975778" y="6278454"/>
            <a:ext cx="246529" cy="556261"/>
          </a:xfrm>
          <a:prstGeom prst="rect">
            <a:avLst/>
          </a:prstGeom>
        </p:spPr>
        <p:txBody>
          <a:bodyPr vert="horz" wrap="square" lIns="0" tIns="2241" rIns="0" bIns="0" rtlCol="0">
            <a:spAutoFit/>
          </a:bodyPr>
          <a:lstStyle/>
          <a:p>
            <a:pPr marL="22413">
              <a:spcBef>
                <a:spcPts val="18"/>
              </a:spcBef>
            </a:pPr>
            <a:fld id="{81D60167-4931-47E6-BA6A-407CBD079E47}" type="slidenum">
              <a:rPr spc="-53" dirty="0"/>
              <a:pPr marL="22413">
                <a:spcBef>
                  <a:spcPts val="18"/>
                </a:spcBef>
              </a:pPr>
              <a:t>20</a:t>
            </a:fld>
            <a:endParaRPr spc="-53" dirty="0"/>
          </a:p>
        </p:txBody>
      </p:sp>
      <p:sp>
        <p:nvSpPr>
          <p:cNvPr id="3" name="object 3"/>
          <p:cNvSpPr txBox="1"/>
          <p:nvPr/>
        </p:nvSpPr>
        <p:spPr>
          <a:xfrm>
            <a:off x="507280" y="1751704"/>
            <a:ext cx="11137873" cy="173486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800" spc="-1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z="2800" spc="-2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800" spc="-3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</a:t>
            </a:r>
            <a:r>
              <a:rPr sz="2800" spc="-27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“column”</a:t>
            </a:r>
            <a:r>
              <a:rPr sz="2800" spc="-16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</a:t>
            </a:r>
            <a:r>
              <a:rPr sz="2800" spc="-3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2800" spc="-3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z="2800" spc="-27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800" spc="-3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mean?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9"/>
              </a:spcBef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206" marR="4483"/>
            <a:r>
              <a:rPr sz="2800" spc="-1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800" spc="-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sz="2800" spc="-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rame </a:t>
            </a:r>
            <a:r>
              <a:rPr sz="2800" i="1" spc="-1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</a:t>
            </a:r>
            <a:r>
              <a:rPr sz="2800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spc="-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800" spc="-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abstraction. </a:t>
            </a:r>
            <a:r>
              <a:rPr sz="2800" spc="-17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800" spc="-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sz="2800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sz="2800" spc="-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sz="28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column-oriented</a:t>
            </a:r>
            <a:r>
              <a:rPr sz="2800" spc="-1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8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sz="2800" spc="-3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underlying</a:t>
            </a:r>
            <a:r>
              <a:rPr sz="2800" spc="-3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data,  </a:t>
            </a:r>
            <a:r>
              <a:rPr sz="2800" i="1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regardless</a:t>
            </a:r>
            <a:r>
              <a:rPr sz="2800" i="1" spc="-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2800" spc="-3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2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800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-2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really</a:t>
            </a:r>
            <a:r>
              <a:rPr sz="2800" spc="-27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454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8254" y="297111"/>
            <a:ext cx="3170464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238" dirty="0"/>
              <a:t>Columns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9975778" y="6278454"/>
            <a:ext cx="246529" cy="556261"/>
          </a:xfrm>
          <a:prstGeom prst="rect">
            <a:avLst/>
          </a:prstGeom>
        </p:spPr>
        <p:txBody>
          <a:bodyPr vert="horz" wrap="square" lIns="0" tIns="2241" rIns="0" bIns="0" rtlCol="0">
            <a:spAutoFit/>
          </a:bodyPr>
          <a:lstStyle/>
          <a:p>
            <a:pPr marL="22413">
              <a:spcBef>
                <a:spcPts val="18"/>
              </a:spcBef>
            </a:pPr>
            <a:fld id="{81D60167-4931-47E6-BA6A-407CBD079E47}" type="slidenum">
              <a:rPr spc="-53" dirty="0"/>
              <a:pPr marL="22413">
                <a:spcBef>
                  <a:spcPts val="18"/>
                </a:spcBef>
              </a:pPr>
              <a:t>21</a:t>
            </a:fld>
            <a:endParaRPr spc="-53" dirty="0"/>
          </a:p>
        </p:txBody>
      </p:sp>
      <p:sp>
        <p:nvSpPr>
          <p:cNvPr id="3" name="object 3"/>
          <p:cNvSpPr txBox="1"/>
          <p:nvPr/>
        </p:nvSpPr>
        <p:spPr>
          <a:xfrm>
            <a:off x="7975652" y="1142104"/>
            <a:ext cx="3171960" cy="164073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>
              <a:spcBef>
                <a:spcPts val="88"/>
              </a:spcBef>
            </a:pPr>
            <a:r>
              <a:rPr sz="2647" spc="-119" dirty="0">
                <a:latin typeface="Trebuchet MS"/>
                <a:cs typeface="Trebuchet MS"/>
              </a:rPr>
              <a:t>Data</a:t>
            </a:r>
            <a:r>
              <a:rPr lang="en-US" sz="2647" spc="-119" dirty="0">
                <a:latin typeface="Trebuchet MS"/>
                <a:cs typeface="Trebuchet MS"/>
              </a:rPr>
              <a:t> </a:t>
            </a:r>
            <a:r>
              <a:rPr sz="2647" spc="-119" dirty="0">
                <a:latin typeface="Trebuchet MS"/>
                <a:cs typeface="Trebuchet MS"/>
              </a:rPr>
              <a:t>Frame </a:t>
            </a:r>
            <a:r>
              <a:rPr sz="2647" spc="-75" dirty="0">
                <a:latin typeface="Trebuchet MS"/>
                <a:cs typeface="Trebuchet MS"/>
              </a:rPr>
              <a:t>columns </a:t>
            </a:r>
            <a:r>
              <a:rPr sz="2647" spc="-66" dirty="0">
                <a:latin typeface="Trebuchet MS"/>
                <a:cs typeface="Trebuchet MS"/>
              </a:rPr>
              <a:t>map </a:t>
            </a:r>
            <a:r>
              <a:rPr sz="2647" spc="-79" dirty="0">
                <a:latin typeface="Trebuchet MS"/>
                <a:cs typeface="Trebuchet MS"/>
              </a:rPr>
              <a:t>onto </a:t>
            </a:r>
            <a:r>
              <a:rPr sz="2647" spc="-71" dirty="0">
                <a:latin typeface="Trebuchet MS"/>
                <a:cs typeface="Trebuchet MS"/>
              </a:rPr>
              <a:t>some  </a:t>
            </a:r>
            <a:r>
              <a:rPr sz="2647" spc="-66" dirty="0">
                <a:latin typeface="Trebuchet MS"/>
                <a:cs typeface="Trebuchet MS"/>
              </a:rPr>
              <a:t>common</a:t>
            </a:r>
            <a:r>
              <a:rPr sz="2647" spc="-251" dirty="0">
                <a:latin typeface="Trebuchet MS"/>
                <a:cs typeface="Trebuchet MS"/>
              </a:rPr>
              <a:t> </a:t>
            </a:r>
            <a:r>
              <a:rPr sz="2647" spc="-119" dirty="0">
                <a:latin typeface="Trebuchet MS"/>
                <a:cs typeface="Trebuchet MS"/>
              </a:rPr>
              <a:t>data  </a:t>
            </a:r>
            <a:r>
              <a:rPr sz="2647" spc="-128" dirty="0">
                <a:latin typeface="Trebuchet MS"/>
                <a:cs typeface="Trebuchet MS"/>
              </a:rPr>
              <a:t>sources.</a:t>
            </a:r>
            <a:endParaRPr sz="2647" dirty="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221377"/>
              </p:ext>
            </p:extLst>
          </p:nvPr>
        </p:nvGraphicFramePr>
        <p:xfrm>
          <a:off x="1961178" y="1167415"/>
          <a:ext cx="5673535" cy="4733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3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4424">
                <a:tc>
                  <a:txBody>
                    <a:bodyPr/>
                    <a:lstStyle/>
                    <a:p>
                      <a:pPr marL="104139" marR="554990">
                        <a:lnSpc>
                          <a:spcPct val="100899"/>
                        </a:lnSpc>
                        <a:spcBef>
                          <a:spcPts val="260"/>
                        </a:spcBef>
                      </a:pPr>
                      <a:r>
                        <a:rPr sz="1700" spc="-70" dirty="0">
                          <a:latin typeface="Trebuchet MS"/>
                          <a:cs typeface="Trebuchet MS"/>
                        </a:rPr>
                        <a:t>Input</a:t>
                      </a:r>
                      <a:r>
                        <a:rPr sz="1700" spc="-2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spc="-50" dirty="0">
                          <a:latin typeface="Trebuchet MS"/>
                          <a:cs typeface="Trebuchet MS"/>
                        </a:rPr>
                        <a:t>Source  </a:t>
                      </a:r>
                      <a:r>
                        <a:rPr sz="1700" spc="-105" dirty="0">
                          <a:latin typeface="Trebuchet MS"/>
                          <a:cs typeface="Trebuchet MS"/>
                        </a:rPr>
                        <a:t>Format</a:t>
                      </a:r>
                      <a:endParaRPr sz="1700" dirty="0">
                        <a:latin typeface="Trebuchet MS"/>
                        <a:cs typeface="Trebuchet MS"/>
                      </a:endParaRPr>
                    </a:p>
                  </a:txBody>
                  <a:tcPr marL="0" marR="0" marT="291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04139" marR="376555">
                        <a:lnSpc>
                          <a:spcPct val="100899"/>
                        </a:lnSpc>
                        <a:spcBef>
                          <a:spcPts val="260"/>
                        </a:spcBef>
                      </a:pPr>
                      <a:r>
                        <a:rPr sz="1700" spc="-95" dirty="0">
                          <a:latin typeface="Trebuchet MS"/>
                          <a:cs typeface="Trebuchet MS"/>
                        </a:rPr>
                        <a:t>Data </a:t>
                      </a:r>
                      <a:r>
                        <a:rPr sz="1700" spc="-110" dirty="0">
                          <a:latin typeface="Trebuchet MS"/>
                          <a:cs typeface="Trebuchet MS"/>
                        </a:rPr>
                        <a:t>Frame  </a:t>
                      </a:r>
                      <a:r>
                        <a:rPr sz="1700" spc="-120" dirty="0">
                          <a:latin typeface="Trebuchet MS"/>
                          <a:cs typeface="Trebuchet MS"/>
                        </a:rPr>
                        <a:t>Variable</a:t>
                      </a:r>
                      <a:r>
                        <a:rPr sz="17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spc="-80" dirty="0">
                          <a:latin typeface="Trebuchet MS"/>
                          <a:cs typeface="Trebuchet MS"/>
                        </a:rPr>
                        <a:t>Name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291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700" spc="-95" dirty="0">
                          <a:latin typeface="Trebuchet MS"/>
                          <a:cs typeface="Trebuchet MS"/>
                        </a:rPr>
                        <a:t>Data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31376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554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700" spc="-5" dirty="0">
                          <a:latin typeface="Trebuchet MS"/>
                          <a:cs typeface="Trebuchet MS"/>
                        </a:rPr>
                        <a:t>JSON</a:t>
                      </a:r>
                      <a:endParaRPr sz="1700" dirty="0">
                        <a:latin typeface="Trebuchet MS"/>
                        <a:cs typeface="Trebuchet MS"/>
                      </a:endParaRPr>
                    </a:p>
                  </a:txBody>
                  <a:tcPr marL="0" marR="0" marT="31376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700" spc="-15" dirty="0">
                          <a:latin typeface="Arial"/>
                          <a:cs typeface="Arial"/>
                        </a:rPr>
                        <a:t>dataFrame1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017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1530"/>
                        </a:lnSpc>
                        <a:spcBef>
                          <a:spcPts val="280"/>
                        </a:spcBef>
                      </a:pPr>
                      <a:r>
                        <a:rPr sz="1100" spc="350" dirty="0">
                          <a:latin typeface="Arial"/>
                          <a:cs typeface="Arial"/>
                        </a:rPr>
                        <a:t>[ </a:t>
                      </a:r>
                      <a:r>
                        <a:rPr sz="1100" spc="275" dirty="0">
                          <a:latin typeface="Arial"/>
                          <a:cs typeface="Arial"/>
                        </a:rPr>
                        <a:t>{"first":</a:t>
                      </a:r>
                      <a:r>
                        <a:rPr sz="1100" spc="3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50" dirty="0">
                          <a:latin typeface="Arial"/>
                          <a:cs typeface="Arial"/>
                        </a:rPr>
                        <a:t>"Amy",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370205">
                        <a:lnSpc>
                          <a:spcPts val="1500"/>
                        </a:lnSpc>
                        <a:tabLst>
                          <a:tab pos="1183640" algn="l"/>
                        </a:tabLst>
                      </a:pPr>
                      <a:r>
                        <a:rPr sz="1100" spc="225" dirty="0">
                          <a:latin typeface="Arial"/>
                          <a:cs typeface="Arial"/>
                        </a:rPr>
                        <a:t>"last":	</a:t>
                      </a:r>
                      <a:r>
                        <a:rPr sz="1100" spc="175" dirty="0">
                          <a:latin typeface="Arial"/>
                          <a:cs typeface="Arial"/>
                        </a:rPr>
                        <a:t>"Bello",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370205">
                        <a:lnSpc>
                          <a:spcPts val="1530"/>
                        </a:lnSpc>
                        <a:tabLst>
                          <a:tab pos="1183640" algn="l"/>
                        </a:tabLst>
                      </a:pPr>
                      <a:r>
                        <a:rPr sz="1100" spc="125" dirty="0">
                          <a:latin typeface="Arial"/>
                          <a:cs typeface="Arial"/>
                        </a:rPr>
                        <a:t>"age":	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29</a:t>
                      </a:r>
                      <a:r>
                        <a:rPr sz="1100" spc="3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300" dirty="0">
                          <a:latin typeface="Arial"/>
                          <a:cs typeface="Arial"/>
                        </a:rPr>
                        <a:t>},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R="480695" algn="ctr">
                        <a:lnSpc>
                          <a:spcPts val="1530"/>
                        </a:lnSpc>
                        <a:spcBef>
                          <a:spcPts val="40"/>
                        </a:spcBef>
                      </a:pPr>
                      <a:r>
                        <a:rPr sz="1100" spc="275" dirty="0">
                          <a:latin typeface="Arial"/>
                          <a:cs typeface="Arial"/>
                        </a:rPr>
                        <a:t>{"first":</a:t>
                      </a:r>
                      <a:r>
                        <a:rPr sz="1100" spc="40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140" dirty="0">
                          <a:latin typeface="Arial"/>
                          <a:cs typeface="Arial"/>
                        </a:rPr>
                        <a:t>"Ravi",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370205">
                        <a:lnSpc>
                          <a:spcPts val="1500"/>
                        </a:lnSpc>
                        <a:tabLst>
                          <a:tab pos="1183640" algn="l"/>
                        </a:tabLst>
                      </a:pPr>
                      <a:r>
                        <a:rPr sz="1100" spc="225" dirty="0">
                          <a:latin typeface="Arial"/>
                          <a:cs typeface="Arial"/>
                        </a:rPr>
                        <a:t>"last":	</a:t>
                      </a:r>
                      <a:r>
                        <a:rPr sz="1100" spc="100" dirty="0">
                          <a:latin typeface="Arial"/>
                          <a:cs typeface="Arial"/>
                        </a:rPr>
                        <a:t>"Agarwal",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370205">
                        <a:lnSpc>
                          <a:spcPts val="1530"/>
                        </a:lnSpc>
                        <a:tabLst>
                          <a:tab pos="1183640" algn="l"/>
                        </a:tabLst>
                      </a:pPr>
                      <a:r>
                        <a:rPr sz="1100" spc="125" dirty="0">
                          <a:latin typeface="Arial"/>
                          <a:cs typeface="Arial"/>
                        </a:rPr>
                        <a:t>"age":	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33</a:t>
                      </a:r>
                      <a:r>
                        <a:rPr sz="1100" spc="3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300" dirty="0">
                          <a:latin typeface="Arial"/>
                          <a:cs typeface="Arial"/>
                        </a:rPr>
                        <a:t>},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281305">
                        <a:lnSpc>
                          <a:spcPts val="1530"/>
                        </a:lnSpc>
                        <a:spcBef>
                          <a:spcPts val="4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…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103505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]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376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4012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700" spc="-50" dirty="0">
                          <a:latin typeface="Trebuchet MS"/>
                          <a:cs typeface="Trebuchet MS"/>
                        </a:rPr>
                        <a:t>CSV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31376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700" spc="-15" dirty="0">
                          <a:latin typeface="Arial"/>
                          <a:cs typeface="Arial"/>
                        </a:rPr>
                        <a:t>dataFrame2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017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 marR="686435">
                        <a:lnSpc>
                          <a:spcPct val="99400"/>
                        </a:lnSpc>
                        <a:spcBef>
                          <a:spcPts val="190"/>
                        </a:spcBef>
                      </a:pPr>
                      <a:r>
                        <a:rPr sz="1100" spc="195" dirty="0">
                          <a:latin typeface="Arial"/>
                          <a:cs typeface="Arial"/>
                        </a:rPr>
                        <a:t>first,last,age  </a:t>
                      </a:r>
                      <a:r>
                        <a:rPr sz="1100" spc="50" dirty="0">
                          <a:latin typeface="Arial"/>
                          <a:cs typeface="Arial"/>
                        </a:rPr>
                        <a:t>Fred,Hoover,91  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Joaquin,Hernandez,24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1035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…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129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1539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700" spc="-25" dirty="0">
                          <a:latin typeface="Trebuchet MS"/>
                          <a:cs typeface="Trebuchet MS"/>
                        </a:rPr>
                        <a:t>SQL</a:t>
                      </a:r>
                      <a:r>
                        <a:rPr sz="1700" spc="-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spc="-90" dirty="0">
                          <a:latin typeface="Trebuchet MS"/>
                          <a:cs typeface="Trebuchet MS"/>
                        </a:rPr>
                        <a:t>Table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31936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700" spc="-15" dirty="0">
                          <a:latin typeface="Arial"/>
                          <a:cs typeface="Arial"/>
                        </a:rPr>
                        <a:t>dataFrame3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073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423713" y="4920839"/>
          <a:ext cx="2113429" cy="979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0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985"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700" b="1" spc="-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first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626262"/>
                      </a:solidFill>
                      <a:prstDash val="solid"/>
                    </a:lnL>
                    <a:solidFill>
                      <a:srgbClr val="646464"/>
                    </a:solidFill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700" b="1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last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35859" marB="0">
                    <a:solidFill>
                      <a:srgbClr val="646464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700" b="1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age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35859" marB="0">
                    <a:lnR w="12700">
                      <a:solidFill>
                        <a:srgbClr val="626262"/>
                      </a:solidFill>
                      <a:prstDash val="solid"/>
                    </a:lnR>
                    <a:solidFill>
                      <a:srgbClr val="6464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963"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140" dirty="0">
                          <a:latin typeface="Trebuchet MS"/>
                          <a:cs typeface="Trebuchet MS"/>
                        </a:rPr>
                        <a:t>Joe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26894" marB="0">
                    <a:lnL w="12700">
                      <a:solidFill>
                        <a:srgbClr val="626262"/>
                      </a:solidFill>
                      <a:prstDash val="solid"/>
                    </a:lnL>
                    <a:lnB w="12700">
                      <a:solidFill>
                        <a:srgbClr val="62626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50" dirty="0">
                          <a:latin typeface="Trebuchet MS"/>
                          <a:cs typeface="Trebuchet MS"/>
                        </a:rPr>
                        <a:t>Smith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26894" marB="0">
                    <a:lnB w="12700">
                      <a:solidFill>
                        <a:srgbClr val="62626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5" dirty="0">
                          <a:latin typeface="Trebuchet MS"/>
                          <a:cs typeface="Trebuchet MS"/>
                        </a:rPr>
                        <a:t>42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26894" marB="0">
                    <a:lnR w="12700">
                      <a:solidFill>
                        <a:srgbClr val="626262"/>
                      </a:solidFill>
                      <a:prstDash val="solid"/>
                    </a:lnR>
                    <a:lnB w="12700">
                      <a:solidFill>
                        <a:srgbClr val="62626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500" spc="-155" dirty="0">
                          <a:latin typeface="Trebuchet MS"/>
                          <a:cs typeface="Trebuchet MS"/>
                        </a:rPr>
                        <a:t>Jill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31376" marB="0">
                    <a:lnL w="12700">
                      <a:solidFill>
                        <a:srgbClr val="626262"/>
                      </a:solidFill>
                      <a:prstDash val="solid"/>
                    </a:lnL>
                    <a:lnT w="12700">
                      <a:solidFill>
                        <a:srgbClr val="626262"/>
                      </a:solidFill>
                      <a:prstDash val="solid"/>
                    </a:lnT>
                    <a:lnB w="12700">
                      <a:solidFill>
                        <a:srgbClr val="62626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500" spc="-105" dirty="0">
                          <a:latin typeface="Trebuchet MS"/>
                          <a:cs typeface="Trebuchet MS"/>
                        </a:rPr>
                        <a:t>Jones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31376" marB="0">
                    <a:lnT w="12700">
                      <a:solidFill>
                        <a:srgbClr val="626262"/>
                      </a:solidFill>
                      <a:prstDash val="solid"/>
                    </a:lnT>
                    <a:lnB w="12700">
                      <a:solidFill>
                        <a:srgbClr val="62626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500" spc="5" dirty="0">
                          <a:latin typeface="Trebuchet MS"/>
                          <a:cs typeface="Trebuchet MS"/>
                        </a:rPr>
                        <a:t>33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31376" marB="0">
                    <a:lnR w="12700">
                      <a:solidFill>
                        <a:srgbClr val="626262"/>
                      </a:solidFill>
                      <a:prstDash val="solid"/>
                    </a:lnR>
                    <a:lnT w="12700">
                      <a:solidFill>
                        <a:srgbClr val="626262"/>
                      </a:solidFill>
                      <a:prstDash val="solid"/>
                    </a:lnT>
                    <a:lnB w="12700">
                      <a:solidFill>
                        <a:srgbClr val="62626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931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2489" y="79581"/>
            <a:ext cx="2142565" cy="1365532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238" dirty="0"/>
              <a:t>Columns</a:t>
            </a:r>
          </a:p>
        </p:txBody>
      </p:sp>
      <p:sp>
        <p:nvSpPr>
          <p:cNvPr id="3" name="object 3"/>
          <p:cNvSpPr/>
          <p:nvPr/>
        </p:nvSpPr>
        <p:spPr>
          <a:xfrm>
            <a:off x="5366765" y="1173390"/>
            <a:ext cx="2273674" cy="654984"/>
          </a:xfrm>
          <a:custGeom>
            <a:avLst/>
            <a:gdLst/>
            <a:ahLst/>
            <a:cxnLst/>
            <a:rect l="l" t="t" r="r" b="b"/>
            <a:pathLst>
              <a:path w="2576829" h="742314">
                <a:moveTo>
                  <a:pt x="0" y="0"/>
                </a:moveTo>
                <a:lnTo>
                  <a:pt x="2576690" y="0"/>
                </a:lnTo>
                <a:lnTo>
                  <a:pt x="2576690" y="741997"/>
                </a:lnTo>
                <a:lnTo>
                  <a:pt x="0" y="741997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5428197" y="4925321"/>
            <a:ext cx="704290" cy="344581"/>
          </a:xfrm>
          <a:custGeom>
            <a:avLst/>
            <a:gdLst/>
            <a:ahLst/>
            <a:cxnLst/>
            <a:rect l="l" t="t" r="r" b="b"/>
            <a:pathLst>
              <a:path w="798195" h="390525">
                <a:moveTo>
                  <a:pt x="0" y="0"/>
                </a:moveTo>
                <a:lnTo>
                  <a:pt x="798118" y="0"/>
                </a:lnTo>
                <a:lnTo>
                  <a:pt x="798118" y="390144"/>
                </a:lnTo>
                <a:lnTo>
                  <a:pt x="0" y="390144"/>
                </a:lnTo>
                <a:lnTo>
                  <a:pt x="0" y="0"/>
                </a:lnTo>
                <a:close/>
              </a:path>
            </a:pathLst>
          </a:custGeom>
          <a:solidFill>
            <a:srgbClr val="646464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6132419" y="4925321"/>
            <a:ext cx="704290" cy="344581"/>
          </a:xfrm>
          <a:custGeom>
            <a:avLst/>
            <a:gdLst/>
            <a:ahLst/>
            <a:cxnLst/>
            <a:rect l="l" t="t" r="r" b="b"/>
            <a:pathLst>
              <a:path w="798195" h="390525">
                <a:moveTo>
                  <a:pt x="0" y="0"/>
                </a:moveTo>
                <a:lnTo>
                  <a:pt x="798131" y="0"/>
                </a:lnTo>
                <a:lnTo>
                  <a:pt x="798131" y="390144"/>
                </a:lnTo>
                <a:lnTo>
                  <a:pt x="0" y="390144"/>
                </a:lnTo>
                <a:lnTo>
                  <a:pt x="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6836653" y="4925321"/>
            <a:ext cx="704290" cy="344581"/>
          </a:xfrm>
          <a:custGeom>
            <a:avLst/>
            <a:gdLst/>
            <a:ahLst/>
            <a:cxnLst/>
            <a:rect l="l" t="t" r="r" b="b"/>
            <a:pathLst>
              <a:path w="798195" h="390525">
                <a:moveTo>
                  <a:pt x="0" y="0"/>
                </a:moveTo>
                <a:lnTo>
                  <a:pt x="798118" y="0"/>
                </a:lnTo>
                <a:lnTo>
                  <a:pt x="798118" y="390144"/>
                </a:lnTo>
                <a:lnTo>
                  <a:pt x="0" y="390144"/>
                </a:lnTo>
                <a:lnTo>
                  <a:pt x="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5423714" y="5269566"/>
            <a:ext cx="2121834" cy="0"/>
          </a:xfrm>
          <a:custGeom>
            <a:avLst/>
            <a:gdLst/>
            <a:ahLst/>
            <a:cxnLst/>
            <a:rect l="l" t="t" r="r" b="b"/>
            <a:pathLst>
              <a:path w="2404745">
                <a:moveTo>
                  <a:pt x="0" y="0"/>
                </a:moveTo>
                <a:lnTo>
                  <a:pt x="2404535" y="0"/>
                </a:lnTo>
              </a:path>
            </a:pathLst>
          </a:custGeom>
          <a:ln w="10159">
            <a:solidFill>
              <a:srgbClr val="626262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5423714" y="5585124"/>
            <a:ext cx="2121834" cy="0"/>
          </a:xfrm>
          <a:custGeom>
            <a:avLst/>
            <a:gdLst/>
            <a:ahLst/>
            <a:cxnLst/>
            <a:rect l="l" t="t" r="r" b="b"/>
            <a:pathLst>
              <a:path w="2404745">
                <a:moveTo>
                  <a:pt x="0" y="0"/>
                </a:moveTo>
                <a:lnTo>
                  <a:pt x="2404535" y="0"/>
                </a:lnTo>
              </a:path>
            </a:pathLst>
          </a:custGeom>
          <a:ln w="10159">
            <a:solidFill>
              <a:srgbClr val="626262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5428196" y="4920839"/>
            <a:ext cx="0" cy="984437"/>
          </a:xfrm>
          <a:custGeom>
            <a:avLst/>
            <a:gdLst/>
            <a:ahLst/>
            <a:cxnLst/>
            <a:rect l="l" t="t" r="r" b="b"/>
            <a:pathLst>
              <a:path h="1115695">
                <a:moveTo>
                  <a:pt x="0" y="0"/>
                </a:moveTo>
                <a:lnTo>
                  <a:pt x="0" y="1115564"/>
                </a:lnTo>
              </a:path>
            </a:pathLst>
          </a:custGeom>
          <a:ln w="10159">
            <a:solidFill>
              <a:srgbClr val="626262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7540883" y="4920839"/>
            <a:ext cx="0" cy="984437"/>
          </a:xfrm>
          <a:custGeom>
            <a:avLst/>
            <a:gdLst/>
            <a:ahLst/>
            <a:cxnLst/>
            <a:rect l="l" t="t" r="r" b="b"/>
            <a:pathLst>
              <a:path h="1115695">
                <a:moveTo>
                  <a:pt x="0" y="0"/>
                </a:moveTo>
                <a:lnTo>
                  <a:pt x="0" y="1115564"/>
                </a:lnTo>
              </a:path>
            </a:pathLst>
          </a:custGeom>
          <a:ln w="10159">
            <a:solidFill>
              <a:srgbClr val="626262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5423714" y="4925321"/>
            <a:ext cx="2121834" cy="0"/>
          </a:xfrm>
          <a:custGeom>
            <a:avLst/>
            <a:gdLst/>
            <a:ahLst/>
            <a:cxnLst/>
            <a:rect l="l" t="t" r="r" b="b"/>
            <a:pathLst>
              <a:path w="2404745">
                <a:moveTo>
                  <a:pt x="0" y="0"/>
                </a:moveTo>
                <a:lnTo>
                  <a:pt x="2404535" y="0"/>
                </a:lnTo>
              </a:path>
            </a:pathLst>
          </a:custGeom>
          <a:ln w="10159">
            <a:solidFill>
              <a:srgbClr val="626262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5423714" y="5900681"/>
            <a:ext cx="2121834" cy="0"/>
          </a:xfrm>
          <a:custGeom>
            <a:avLst/>
            <a:gdLst/>
            <a:ahLst/>
            <a:cxnLst/>
            <a:rect l="l" t="t" r="r" b="b"/>
            <a:pathLst>
              <a:path w="2404745">
                <a:moveTo>
                  <a:pt x="0" y="0"/>
                </a:moveTo>
                <a:lnTo>
                  <a:pt x="2404535" y="0"/>
                </a:lnTo>
              </a:path>
            </a:pathLst>
          </a:custGeom>
          <a:ln w="10159">
            <a:solidFill>
              <a:srgbClr val="626262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628756"/>
              </p:ext>
            </p:extLst>
          </p:nvPr>
        </p:nvGraphicFramePr>
        <p:xfrm>
          <a:off x="1961178" y="1028024"/>
          <a:ext cx="5673535" cy="48459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3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4424">
                <a:tc>
                  <a:txBody>
                    <a:bodyPr/>
                    <a:lstStyle/>
                    <a:p>
                      <a:pPr marL="104139" marR="554990">
                        <a:lnSpc>
                          <a:spcPct val="100899"/>
                        </a:lnSpc>
                        <a:spcBef>
                          <a:spcPts val="260"/>
                        </a:spcBef>
                      </a:pPr>
                      <a:r>
                        <a:rPr sz="1700" spc="-70" dirty="0">
                          <a:latin typeface="Trebuchet MS"/>
                          <a:cs typeface="Trebuchet MS"/>
                        </a:rPr>
                        <a:t>Input</a:t>
                      </a:r>
                      <a:r>
                        <a:rPr sz="1700" spc="-2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spc="-50" dirty="0">
                          <a:latin typeface="Trebuchet MS"/>
                          <a:cs typeface="Trebuchet MS"/>
                        </a:rPr>
                        <a:t>Source  </a:t>
                      </a:r>
                      <a:r>
                        <a:rPr sz="1700" spc="-105" dirty="0">
                          <a:latin typeface="Trebuchet MS"/>
                          <a:cs typeface="Trebuchet MS"/>
                        </a:rPr>
                        <a:t>Format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291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04139" marR="376555">
                        <a:lnSpc>
                          <a:spcPct val="100899"/>
                        </a:lnSpc>
                        <a:spcBef>
                          <a:spcPts val="260"/>
                        </a:spcBef>
                      </a:pPr>
                      <a:r>
                        <a:rPr sz="1700" spc="-95" dirty="0">
                          <a:latin typeface="Trebuchet MS"/>
                          <a:cs typeface="Trebuchet MS"/>
                        </a:rPr>
                        <a:t>Data </a:t>
                      </a:r>
                      <a:r>
                        <a:rPr sz="1700" spc="-110" dirty="0">
                          <a:latin typeface="Trebuchet MS"/>
                          <a:cs typeface="Trebuchet MS"/>
                        </a:rPr>
                        <a:t>Frame  </a:t>
                      </a:r>
                      <a:r>
                        <a:rPr sz="1700" spc="-120" dirty="0">
                          <a:latin typeface="Trebuchet MS"/>
                          <a:cs typeface="Trebuchet MS"/>
                        </a:rPr>
                        <a:t>Variable</a:t>
                      </a:r>
                      <a:r>
                        <a:rPr sz="17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spc="-80" dirty="0">
                          <a:latin typeface="Trebuchet MS"/>
                          <a:cs typeface="Trebuchet MS"/>
                        </a:rPr>
                        <a:t>Name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291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700" spc="-95" dirty="0">
                          <a:latin typeface="Trebuchet MS"/>
                          <a:cs typeface="Trebuchet MS"/>
                        </a:rPr>
                        <a:t>Data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31376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554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700" spc="-5" dirty="0">
                          <a:latin typeface="Trebuchet MS"/>
                          <a:cs typeface="Trebuchet MS"/>
                        </a:rPr>
                        <a:t>JSON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31376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700" spc="-15" dirty="0">
                          <a:latin typeface="Arial"/>
                          <a:cs typeface="Arial"/>
                        </a:rPr>
                        <a:t>dataFrame1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017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1530"/>
                        </a:lnSpc>
                        <a:spcBef>
                          <a:spcPts val="280"/>
                        </a:spcBef>
                      </a:pPr>
                      <a:r>
                        <a:rPr sz="1100" spc="350" dirty="0">
                          <a:solidFill>
                            <a:srgbClr val="BFBFBF"/>
                          </a:solidFill>
                          <a:latin typeface="Arial"/>
                          <a:cs typeface="Arial"/>
                        </a:rPr>
                        <a:t>[ </a:t>
                      </a:r>
                      <a:r>
                        <a:rPr sz="1100" spc="275" dirty="0">
                          <a:solidFill>
                            <a:srgbClr val="BFBFBF"/>
                          </a:solidFill>
                          <a:latin typeface="Arial"/>
                          <a:cs typeface="Arial"/>
                        </a:rPr>
                        <a:t>{</a:t>
                      </a:r>
                      <a:r>
                        <a:rPr sz="1100" spc="275" dirty="0">
                          <a:latin typeface="Arial"/>
                          <a:cs typeface="Arial"/>
                        </a:rPr>
                        <a:t>"first":</a:t>
                      </a:r>
                      <a:r>
                        <a:rPr sz="1100" spc="3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50" dirty="0">
                          <a:latin typeface="Arial"/>
                          <a:cs typeface="Arial"/>
                        </a:rPr>
                        <a:t>"Amy"</a:t>
                      </a:r>
                      <a:r>
                        <a:rPr sz="1100" spc="50" dirty="0">
                          <a:solidFill>
                            <a:srgbClr val="BFBFBF"/>
                          </a:solidFill>
                          <a:latin typeface="Arial"/>
                          <a:cs typeface="Arial"/>
                        </a:rPr>
                        <a:t>,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370205">
                        <a:lnSpc>
                          <a:spcPts val="1500"/>
                        </a:lnSpc>
                        <a:tabLst>
                          <a:tab pos="1183640" algn="l"/>
                        </a:tabLst>
                      </a:pPr>
                      <a:r>
                        <a:rPr sz="1100" spc="225" dirty="0">
                          <a:solidFill>
                            <a:srgbClr val="BFBFBF"/>
                          </a:solidFill>
                          <a:latin typeface="Arial"/>
                          <a:cs typeface="Arial"/>
                        </a:rPr>
                        <a:t>"last":	</a:t>
                      </a:r>
                      <a:r>
                        <a:rPr sz="1100" spc="175" dirty="0">
                          <a:solidFill>
                            <a:srgbClr val="BFBFBF"/>
                          </a:solidFill>
                          <a:latin typeface="Arial"/>
                          <a:cs typeface="Arial"/>
                        </a:rPr>
                        <a:t>"Bello",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370205">
                        <a:lnSpc>
                          <a:spcPts val="1530"/>
                        </a:lnSpc>
                        <a:tabLst>
                          <a:tab pos="1183640" algn="l"/>
                        </a:tabLst>
                      </a:pPr>
                      <a:r>
                        <a:rPr sz="1100" spc="125" dirty="0">
                          <a:solidFill>
                            <a:srgbClr val="BFBFBF"/>
                          </a:solidFill>
                          <a:latin typeface="Arial"/>
                          <a:cs typeface="Arial"/>
                        </a:rPr>
                        <a:t>"age":	</a:t>
                      </a:r>
                      <a:r>
                        <a:rPr sz="1100" spc="-20" dirty="0">
                          <a:solidFill>
                            <a:srgbClr val="BFBFBF"/>
                          </a:solidFill>
                          <a:latin typeface="Arial"/>
                          <a:cs typeface="Arial"/>
                        </a:rPr>
                        <a:t>29</a:t>
                      </a:r>
                      <a:r>
                        <a:rPr sz="1100" spc="310" dirty="0">
                          <a:solidFill>
                            <a:srgbClr val="BFBFB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300" dirty="0">
                          <a:solidFill>
                            <a:srgbClr val="BFBFBF"/>
                          </a:solidFill>
                          <a:latin typeface="Arial"/>
                          <a:cs typeface="Arial"/>
                        </a:rPr>
                        <a:t>},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R="479425" algn="ctr">
                        <a:lnSpc>
                          <a:spcPts val="1530"/>
                        </a:lnSpc>
                        <a:spcBef>
                          <a:spcPts val="40"/>
                        </a:spcBef>
                      </a:pPr>
                      <a:r>
                        <a:rPr sz="1100" spc="275" dirty="0">
                          <a:solidFill>
                            <a:srgbClr val="BFBFBF"/>
                          </a:solidFill>
                          <a:latin typeface="Arial"/>
                          <a:cs typeface="Arial"/>
                        </a:rPr>
                        <a:t>{</a:t>
                      </a:r>
                      <a:r>
                        <a:rPr sz="1100" spc="275" dirty="0">
                          <a:latin typeface="Arial"/>
                          <a:cs typeface="Arial"/>
                        </a:rPr>
                        <a:t>"first":</a:t>
                      </a:r>
                      <a:r>
                        <a:rPr sz="1100" spc="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145" dirty="0">
                          <a:latin typeface="Arial"/>
                          <a:cs typeface="Arial"/>
                        </a:rPr>
                        <a:t>"Ravi"</a:t>
                      </a:r>
                      <a:r>
                        <a:rPr sz="1100" spc="145" dirty="0">
                          <a:solidFill>
                            <a:srgbClr val="BFBFBF"/>
                          </a:solidFill>
                          <a:latin typeface="Arial"/>
                          <a:cs typeface="Arial"/>
                        </a:rPr>
                        <a:t>,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370205">
                        <a:lnSpc>
                          <a:spcPts val="1500"/>
                        </a:lnSpc>
                        <a:tabLst>
                          <a:tab pos="1183640" algn="l"/>
                        </a:tabLst>
                      </a:pPr>
                      <a:r>
                        <a:rPr sz="1100" spc="225" dirty="0">
                          <a:solidFill>
                            <a:srgbClr val="BFBFBF"/>
                          </a:solidFill>
                          <a:latin typeface="Arial"/>
                          <a:cs typeface="Arial"/>
                        </a:rPr>
                        <a:t>"last":	</a:t>
                      </a:r>
                      <a:r>
                        <a:rPr sz="1100" spc="100" dirty="0">
                          <a:solidFill>
                            <a:srgbClr val="BFBFBF"/>
                          </a:solidFill>
                          <a:latin typeface="Arial"/>
                          <a:cs typeface="Arial"/>
                        </a:rPr>
                        <a:t>"Agarwal",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370205">
                        <a:lnSpc>
                          <a:spcPts val="1530"/>
                        </a:lnSpc>
                        <a:tabLst>
                          <a:tab pos="1183640" algn="l"/>
                        </a:tabLst>
                      </a:pPr>
                      <a:r>
                        <a:rPr sz="1100" spc="125" dirty="0">
                          <a:solidFill>
                            <a:srgbClr val="BFBFBF"/>
                          </a:solidFill>
                          <a:latin typeface="Arial"/>
                          <a:cs typeface="Arial"/>
                        </a:rPr>
                        <a:t>"age":	</a:t>
                      </a:r>
                      <a:r>
                        <a:rPr sz="1100" spc="-20" dirty="0">
                          <a:solidFill>
                            <a:srgbClr val="BFBFBF"/>
                          </a:solidFill>
                          <a:latin typeface="Arial"/>
                          <a:cs typeface="Arial"/>
                        </a:rPr>
                        <a:t>33</a:t>
                      </a:r>
                      <a:r>
                        <a:rPr sz="1100" spc="310" dirty="0">
                          <a:solidFill>
                            <a:srgbClr val="BFBFB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300" dirty="0">
                          <a:solidFill>
                            <a:srgbClr val="BFBFBF"/>
                          </a:solidFill>
                          <a:latin typeface="Arial"/>
                          <a:cs typeface="Arial"/>
                        </a:rPr>
                        <a:t>},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281305">
                        <a:lnSpc>
                          <a:spcPts val="1530"/>
                        </a:lnSpc>
                        <a:spcBef>
                          <a:spcPts val="40"/>
                        </a:spcBef>
                      </a:pPr>
                      <a:r>
                        <a:rPr sz="1100" dirty="0">
                          <a:solidFill>
                            <a:srgbClr val="BFBFB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103505">
                        <a:lnSpc>
                          <a:spcPts val="1530"/>
                        </a:lnSpc>
                      </a:pPr>
                      <a:r>
                        <a:rPr sz="1100" dirty="0">
                          <a:solidFill>
                            <a:srgbClr val="BFBFBF"/>
                          </a:solidFill>
                          <a:latin typeface="Arial"/>
                          <a:cs typeface="Arial"/>
                        </a:rPr>
                        <a:t>]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376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4012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700" spc="-50" dirty="0">
                          <a:latin typeface="Trebuchet MS"/>
                          <a:cs typeface="Trebuchet MS"/>
                        </a:rPr>
                        <a:t>CSV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31376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700" spc="-15" dirty="0">
                          <a:latin typeface="Arial"/>
                          <a:cs typeface="Arial"/>
                        </a:rPr>
                        <a:t>dataFrame2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017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 marR="687070">
                        <a:lnSpc>
                          <a:spcPct val="99400"/>
                        </a:lnSpc>
                        <a:spcBef>
                          <a:spcPts val="190"/>
                        </a:spcBef>
                      </a:pPr>
                      <a:r>
                        <a:rPr sz="1100" spc="195" dirty="0">
                          <a:latin typeface="Arial"/>
                          <a:cs typeface="Arial"/>
                        </a:rPr>
                        <a:t>first</a:t>
                      </a:r>
                      <a:r>
                        <a:rPr sz="1100" spc="195" dirty="0">
                          <a:solidFill>
                            <a:srgbClr val="BFBFBF"/>
                          </a:solidFill>
                          <a:latin typeface="Arial"/>
                          <a:cs typeface="Arial"/>
                        </a:rPr>
                        <a:t>,last,age  </a:t>
                      </a:r>
                      <a:r>
                        <a:rPr sz="1100" spc="50" dirty="0">
                          <a:latin typeface="Arial"/>
                          <a:cs typeface="Arial"/>
                        </a:rPr>
                        <a:t>Fred</a:t>
                      </a:r>
                      <a:r>
                        <a:rPr sz="1100" spc="50" dirty="0">
                          <a:solidFill>
                            <a:srgbClr val="BFBFBF"/>
                          </a:solidFill>
                          <a:latin typeface="Arial"/>
                          <a:cs typeface="Arial"/>
                        </a:rPr>
                        <a:t>,Hoover,91  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Joaquin</a:t>
                      </a:r>
                      <a:r>
                        <a:rPr sz="1100" spc="-15" dirty="0">
                          <a:solidFill>
                            <a:srgbClr val="BFBFBF"/>
                          </a:solidFill>
                          <a:latin typeface="Arial"/>
                          <a:cs typeface="Arial"/>
                        </a:rPr>
                        <a:t>,Hernandez,24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1035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…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129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4645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700" spc="-25" dirty="0">
                          <a:latin typeface="Trebuchet MS"/>
                          <a:cs typeface="Trebuchet MS"/>
                        </a:rPr>
                        <a:t>SQL</a:t>
                      </a:r>
                      <a:r>
                        <a:rPr sz="1700" spc="-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spc="-90" dirty="0">
                          <a:latin typeface="Trebuchet MS"/>
                          <a:cs typeface="Trebuchet MS"/>
                        </a:rPr>
                        <a:t>Table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31936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700" spc="-15" dirty="0">
                          <a:latin typeface="Arial"/>
                          <a:cs typeface="Arial"/>
                        </a:rPr>
                        <a:t>dataFrame3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073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1290"/>
                        </a:spcBef>
                        <a:tabLst>
                          <a:tab pos="971550" algn="l"/>
                          <a:tab pos="1769745" algn="l"/>
                        </a:tabLst>
                      </a:pPr>
                      <a:r>
                        <a:rPr sz="1700" b="1" spc="-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first	</a:t>
                      </a:r>
                      <a:r>
                        <a:rPr sz="1700" b="1" spc="-75" dirty="0">
                          <a:solidFill>
                            <a:srgbClr val="D9D9D9"/>
                          </a:solidFill>
                          <a:latin typeface="Trebuchet MS"/>
                          <a:cs typeface="Trebuchet MS"/>
                        </a:rPr>
                        <a:t>last	</a:t>
                      </a:r>
                      <a:r>
                        <a:rPr sz="1700" b="1" spc="-105" dirty="0">
                          <a:solidFill>
                            <a:srgbClr val="D9D9D9"/>
                          </a:solidFill>
                          <a:latin typeface="Trebuchet MS"/>
                          <a:cs typeface="Trebuchet MS"/>
                        </a:rPr>
                        <a:t>age</a:t>
                      </a:r>
                      <a:endParaRPr sz="1700" dirty="0">
                        <a:latin typeface="Trebuchet MS"/>
                        <a:cs typeface="Trebuchet MS"/>
                      </a:endParaRPr>
                    </a:p>
                    <a:p>
                      <a:pPr marL="173355">
                        <a:lnSpc>
                          <a:spcPct val="100000"/>
                        </a:lnSpc>
                        <a:spcBef>
                          <a:spcPts val="790"/>
                        </a:spcBef>
                        <a:tabLst>
                          <a:tab pos="971550" algn="l"/>
                          <a:tab pos="1769745" algn="l"/>
                        </a:tabLst>
                      </a:pPr>
                      <a:r>
                        <a:rPr sz="1500" spc="-140" dirty="0">
                          <a:latin typeface="Trebuchet MS"/>
                          <a:cs typeface="Trebuchet MS"/>
                        </a:rPr>
                        <a:t>Joe	</a:t>
                      </a:r>
                      <a:r>
                        <a:rPr sz="1500" spc="-50" dirty="0">
                          <a:solidFill>
                            <a:srgbClr val="BFBFBF"/>
                          </a:solidFill>
                          <a:latin typeface="Trebuchet MS"/>
                          <a:cs typeface="Trebuchet MS"/>
                        </a:rPr>
                        <a:t>Smith	</a:t>
                      </a:r>
                      <a:r>
                        <a:rPr sz="1500" spc="5" dirty="0">
                          <a:solidFill>
                            <a:srgbClr val="BFBFBF"/>
                          </a:solidFill>
                          <a:latin typeface="Trebuchet MS"/>
                          <a:cs typeface="Trebuchet MS"/>
                        </a:rPr>
                        <a:t>42</a:t>
                      </a:r>
                      <a:endParaRPr sz="1500" dirty="0">
                        <a:latin typeface="Trebuchet MS"/>
                        <a:cs typeface="Trebuchet MS"/>
                      </a:endParaRPr>
                    </a:p>
                    <a:p>
                      <a:pPr marL="173355">
                        <a:lnSpc>
                          <a:spcPct val="100000"/>
                        </a:lnSpc>
                        <a:spcBef>
                          <a:spcPts val="780"/>
                        </a:spcBef>
                        <a:tabLst>
                          <a:tab pos="971550" algn="l"/>
                          <a:tab pos="1769745" algn="l"/>
                        </a:tabLst>
                      </a:pPr>
                      <a:r>
                        <a:rPr sz="1500" spc="-155" dirty="0">
                          <a:latin typeface="Trebuchet MS"/>
                          <a:cs typeface="Trebuchet MS"/>
                        </a:rPr>
                        <a:t>Jill	</a:t>
                      </a:r>
                      <a:r>
                        <a:rPr sz="1500" spc="-105" dirty="0">
                          <a:solidFill>
                            <a:srgbClr val="BFBFBF"/>
                          </a:solidFill>
                          <a:latin typeface="Trebuchet MS"/>
                          <a:cs typeface="Trebuchet MS"/>
                        </a:rPr>
                        <a:t>Jones	</a:t>
                      </a:r>
                      <a:r>
                        <a:rPr sz="1500" spc="5" dirty="0">
                          <a:solidFill>
                            <a:srgbClr val="BFBFBF"/>
                          </a:solidFill>
                          <a:latin typeface="Trebuchet MS"/>
                          <a:cs typeface="Trebuchet MS"/>
                        </a:rPr>
                        <a:t>33</a:t>
                      </a:r>
                      <a:endParaRPr sz="1500" dirty="0">
                        <a:latin typeface="Trebuchet MS"/>
                        <a:cs typeface="Trebuchet MS"/>
                      </a:endParaRPr>
                    </a:p>
                  </a:txBody>
                  <a:tcPr marL="0" marR="0" marT="144556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6643743" y="928743"/>
            <a:ext cx="1277471" cy="1199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6811832" y="962360"/>
            <a:ext cx="1066049" cy="10177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6733391" y="1354566"/>
            <a:ext cx="2274794" cy="1232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6901479" y="545409"/>
            <a:ext cx="2047314" cy="18976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10018204" y="545409"/>
            <a:ext cx="0" cy="847725"/>
          </a:xfrm>
          <a:custGeom>
            <a:avLst/>
            <a:gdLst/>
            <a:ahLst/>
            <a:cxnLst/>
            <a:rect l="l" t="t" r="r" b="b"/>
            <a:pathLst>
              <a:path h="960755">
                <a:moveTo>
                  <a:pt x="0" y="0"/>
                </a:moveTo>
                <a:lnTo>
                  <a:pt x="0" y="960747"/>
                </a:lnTo>
              </a:path>
            </a:pathLst>
          </a:custGeom>
          <a:ln w="135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7860698" y="551385"/>
            <a:ext cx="2163856" cy="0"/>
          </a:xfrm>
          <a:custGeom>
            <a:avLst/>
            <a:gdLst/>
            <a:ahLst/>
            <a:cxnLst/>
            <a:rect l="l" t="t" r="r" b="b"/>
            <a:pathLst>
              <a:path w="2452370">
                <a:moveTo>
                  <a:pt x="0" y="0"/>
                </a:moveTo>
                <a:lnTo>
                  <a:pt x="2451946" y="0"/>
                </a:lnTo>
              </a:path>
            </a:pathLst>
          </a:custGeom>
          <a:ln w="135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7860698" y="1387151"/>
            <a:ext cx="2163856" cy="0"/>
          </a:xfrm>
          <a:custGeom>
            <a:avLst/>
            <a:gdLst/>
            <a:ahLst/>
            <a:cxnLst/>
            <a:rect l="l" t="t" r="r" b="b"/>
            <a:pathLst>
              <a:path w="2452370">
                <a:moveTo>
                  <a:pt x="0" y="0"/>
                </a:moveTo>
                <a:lnTo>
                  <a:pt x="2451946" y="0"/>
                </a:lnTo>
              </a:path>
            </a:pathLst>
          </a:custGeom>
          <a:ln w="135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 txBox="1"/>
          <p:nvPr/>
        </p:nvSpPr>
        <p:spPr>
          <a:xfrm>
            <a:off x="8311952" y="664026"/>
            <a:ext cx="1264584" cy="553885"/>
          </a:xfrm>
          <a:prstGeom prst="rect">
            <a:avLst/>
          </a:prstGeom>
        </p:spPr>
        <p:txBody>
          <a:bodyPr vert="horz" wrap="square" lIns="0" tIns="24653" rIns="0" bIns="0" rtlCol="0">
            <a:spAutoFit/>
          </a:bodyPr>
          <a:lstStyle/>
          <a:p>
            <a:pPr marL="6724" algn="ctr">
              <a:spcBef>
                <a:spcPts val="194"/>
              </a:spcBef>
            </a:pPr>
            <a:r>
              <a:rPr sz="1677" spc="-13" dirty="0">
                <a:latin typeface="Arial"/>
                <a:cs typeface="Arial"/>
              </a:rPr>
              <a:t>dataFrame1</a:t>
            </a:r>
            <a:endParaRPr sz="1677">
              <a:latin typeface="Arial"/>
              <a:cs typeface="Arial"/>
            </a:endParaRPr>
          </a:p>
          <a:p>
            <a:pPr algn="ctr">
              <a:spcBef>
                <a:spcPts val="106"/>
              </a:spcBef>
            </a:pPr>
            <a:r>
              <a:rPr sz="1677" spc="-75" dirty="0">
                <a:latin typeface="Trebuchet MS"/>
                <a:cs typeface="Trebuchet MS"/>
              </a:rPr>
              <a:t>column:</a:t>
            </a:r>
            <a:r>
              <a:rPr sz="1677" spc="-119" dirty="0">
                <a:latin typeface="Trebuchet MS"/>
                <a:cs typeface="Trebuchet MS"/>
              </a:rPr>
              <a:t> </a:t>
            </a:r>
            <a:r>
              <a:rPr sz="1677" spc="-62" dirty="0">
                <a:latin typeface="Trebuchet MS"/>
                <a:cs typeface="Trebuchet MS"/>
              </a:rPr>
              <a:t>"first"</a:t>
            </a:r>
            <a:endParaRPr sz="1677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866675" y="2361379"/>
            <a:ext cx="0" cy="847725"/>
          </a:xfrm>
          <a:custGeom>
            <a:avLst/>
            <a:gdLst/>
            <a:ahLst/>
            <a:cxnLst/>
            <a:rect l="l" t="t" r="r" b="b"/>
            <a:pathLst>
              <a:path h="960754">
                <a:moveTo>
                  <a:pt x="0" y="0"/>
                </a:moveTo>
                <a:lnTo>
                  <a:pt x="0" y="960747"/>
                </a:lnTo>
              </a:path>
            </a:pathLst>
          </a:custGeom>
          <a:ln w="135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10018204" y="2361379"/>
            <a:ext cx="0" cy="847725"/>
          </a:xfrm>
          <a:custGeom>
            <a:avLst/>
            <a:gdLst/>
            <a:ahLst/>
            <a:cxnLst/>
            <a:rect l="l" t="t" r="r" b="b"/>
            <a:pathLst>
              <a:path h="960754">
                <a:moveTo>
                  <a:pt x="0" y="0"/>
                </a:moveTo>
                <a:lnTo>
                  <a:pt x="0" y="960747"/>
                </a:lnTo>
              </a:path>
            </a:pathLst>
          </a:custGeom>
          <a:ln w="135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7860698" y="2367355"/>
            <a:ext cx="2163856" cy="0"/>
          </a:xfrm>
          <a:custGeom>
            <a:avLst/>
            <a:gdLst/>
            <a:ahLst/>
            <a:cxnLst/>
            <a:rect l="l" t="t" r="r" b="b"/>
            <a:pathLst>
              <a:path w="2452370">
                <a:moveTo>
                  <a:pt x="0" y="0"/>
                </a:moveTo>
                <a:lnTo>
                  <a:pt x="2451946" y="0"/>
                </a:lnTo>
              </a:path>
            </a:pathLst>
          </a:custGeom>
          <a:ln w="135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7860698" y="3203120"/>
            <a:ext cx="2163856" cy="0"/>
          </a:xfrm>
          <a:custGeom>
            <a:avLst/>
            <a:gdLst/>
            <a:ahLst/>
            <a:cxnLst/>
            <a:rect l="l" t="t" r="r" b="b"/>
            <a:pathLst>
              <a:path w="2452370">
                <a:moveTo>
                  <a:pt x="0" y="0"/>
                </a:moveTo>
                <a:lnTo>
                  <a:pt x="2451946" y="0"/>
                </a:lnTo>
              </a:path>
            </a:pathLst>
          </a:custGeom>
          <a:ln w="135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 txBox="1"/>
          <p:nvPr/>
        </p:nvSpPr>
        <p:spPr>
          <a:xfrm>
            <a:off x="8311952" y="2479985"/>
            <a:ext cx="1264584" cy="553884"/>
          </a:xfrm>
          <a:prstGeom prst="rect">
            <a:avLst/>
          </a:prstGeom>
        </p:spPr>
        <p:txBody>
          <a:bodyPr vert="horz" wrap="square" lIns="0" tIns="24652" rIns="0" bIns="0" rtlCol="0">
            <a:spAutoFit/>
          </a:bodyPr>
          <a:lstStyle/>
          <a:p>
            <a:pPr marL="6724" algn="ctr">
              <a:spcBef>
                <a:spcPts val="193"/>
              </a:spcBef>
            </a:pPr>
            <a:r>
              <a:rPr sz="1677" spc="-13" dirty="0">
                <a:latin typeface="Arial"/>
                <a:cs typeface="Arial"/>
              </a:rPr>
              <a:t>dataFrame2</a:t>
            </a:r>
            <a:endParaRPr sz="1677">
              <a:latin typeface="Arial"/>
              <a:cs typeface="Arial"/>
            </a:endParaRPr>
          </a:p>
          <a:p>
            <a:pPr algn="ctr">
              <a:spcBef>
                <a:spcPts val="106"/>
              </a:spcBef>
            </a:pPr>
            <a:r>
              <a:rPr sz="1677" spc="-75" dirty="0">
                <a:latin typeface="Trebuchet MS"/>
                <a:cs typeface="Trebuchet MS"/>
              </a:rPr>
              <a:t>column:</a:t>
            </a:r>
            <a:r>
              <a:rPr sz="1677" spc="-119" dirty="0">
                <a:latin typeface="Trebuchet MS"/>
                <a:cs typeface="Trebuchet MS"/>
              </a:rPr>
              <a:t> </a:t>
            </a:r>
            <a:r>
              <a:rPr sz="1677" spc="-62" dirty="0">
                <a:latin typeface="Trebuchet MS"/>
                <a:cs typeface="Trebuchet MS"/>
              </a:rPr>
              <a:t>"first"</a:t>
            </a:r>
            <a:endParaRPr sz="1677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859332" y="3169920"/>
            <a:ext cx="3160059" cy="9412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6027420" y="3192331"/>
            <a:ext cx="2930708" cy="7735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5635214" y="2744096"/>
            <a:ext cx="2286000" cy="11542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5803303" y="2777714"/>
            <a:ext cx="2070096" cy="9703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7866675" y="4438186"/>
            <a:ext cx="0" cy="847725"/>
          </a:xfrm>
          <a:custGeom>
            <a:avLst/>
            <a:gdLst/>
            <a:ahLst/>
            <a:cxnLst/>
            <a:rect l="l" t="t" r="r" b="b"/>
            <a:pathLst>
              <a:path h="960754">
                <a:moveTo>
                  <a:pt x="0" y="0"/>
                </a:moveTo>
                <a:lnTo>
                  <a:pt x="0" y="960747"/>
                </a:lnTo>
              </a:path>
            </a:pathLst>
          </a:custGeom>
          <a:ln w="135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10018204" y="4438186"/>
            <a:ext cx="0" cy="847725"/>
          </a:xfrm>
          <a:custGeom>
            <a:avLst/>
            <a:gdLst/>
            <a:ahLst/>
            <a:cxnLst/>
            <a:rect l="l" t="t" r="r" b="b"/>
            <a:pathLst>
              <a:path h="960754">
                <a:moveTo>
                  <a:pt x="0" y="0"/>
                </a:moveTo>
                <a:lnTo>
                  <a:pt x="0" y="960747"/>
                </a:lnTo>
              </a:path>
            </a:pathLst>
          </a:custGeom>
          <a:ln w="135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7860698" y="4444163"/>
            <a:ext cx="2163856" cy="0"/>
          </a:xfrm>
          <a:custGeom>
            <a:avLst/>
            <a:gdLst/>
            <a:ahLst/>
            <a:cxnLst/>
            <a:rect l="l" t="t" r="r" b="b"/>
            <a:pathLst>
              <a:path w="2452370">
                <a:moveTo>
                  <a:pt x="0" y="0"/>
                </a:moveTo>
                <a:lnTo>
                  <a:pt x="2451946" y="0"/>
                </a:lnTo>
              </a:path>
            </a:pathLst>
          </a:custGeom>
          <a:ln w="135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7860698" y="5279929"/>
            <a:ext cx="2163856" cy="0"/>
          </a:xfrm>
          <a:custGeom>
            <a:avLst/>
            <a:gdLst/>
            <a:ahLst/>
            <a:cxnLst/>
            <a:rect l="l" t="t" r="r" b="b"/>
            <a:pathLst>
              <a:path w="2452370">
                <a:moveTo>
                  <a:pt x="0" y="0"/>
                </a:moveTo>
                <a:lnTo>
                  <a:pt x="2451946" y="0"/>
                </a:lnTo>
              </a:path>
            </a:pathLst>
          </a:custGeom>
          <a:ln w="135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 txBox="1"/>
          <p:nvPr/>
        </p:nvSpPr>
        <p:spPr>
          <a:xfrm>
            <a:off x="8311952" y="4556804"/>
            <a:ext cx="1264584" cy="553884"/>
          </a:xfrm>
          <a:prstGeom prst="rect">
            <a:avLst/>
          </a:prstGeom>
        </p:spPr>
        <p:txBody>
          <a:bodyPr vert="horz" wrap="square" lIns="0" tIns="24652" rIns="0" bIns="0" rtlCol="0">
            <a:spAutoFit/>
          </a:bodyPr>
          <a:lstStyle/>
          <a:p>
            <a:pPr marL="6724" algn="ctr">
              <a:spcBef>
                <a:spcPts val="193"/>
              </a:spcBef>
            </a:pPr>
            <a:r>
              <a:rPr sz="1677" spc="-13" dirty="0">
                <a:latin typeface="Arial"/>
                <a:cs typeface="Arial"/>
              </a:rPr>
              <a:t>dataFrame3</a:t>
            </a:r>
            <a:endParaRPr sz="1677">
              <a:latin typeface="Arial"/>
              <a:cs typeface="Arial"/>
            </a:endParaRPr>
          </a:p>
          <a:p>
            <a:pPr algn="ctr">
              <a:spcBef>
                <a:spcPts val="106"/>
              </a:spcBef>
            </a:pPr>
            <a:r>
              <a:rPr sz="1677" spc="-75" dirty="0">
                <a:latin typeface="Trebuchet MS"/>
                <a:cs typeface="Trebuchet MS"/>
              </a:rPr>
              <a:t>column:</a:t>
            </a:r>
            <a:r>
              <a:rPr sz="1677" spc="-119" dirty="0">
                <a:latin typeface="Trebuchet MS"/>
                <a:cs typeface="Trebuchet MS"/>
              </a:rPr>
              <a:t> </a:t>
            </a:r>
            <a:r>
              <a:rPr sz="1677" spc="-62" dirty="0">
                <a:latin typeface="Trebuchet MS"/>
                <a:cs typeface="Trebuchet MS"/>
              </a:rPr>
              <a:t>"first"</a:t>
            </a:r>
            <a:endParaRPr sz="1677">
              <a:latin typeface="Trebuchet MS"/>
              <a:cs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635214" y="5243008"/>
            <a:ext cx="3372971" cy="7395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/>
          <p:nvPr/>
        </p:nvSpPr>
        <p:spPr>
          <a:xfrm>
            <a:off x="5803303" y="5265420"/>
            <a:ext cx="3145861" cy="5741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8" name="object 38"/>
          <p:cNvSpPr/>
          <p:nvPr/>
        </p:nvSpPr>
        <p:spPr>
          <a:xfrm>
            <a:off x="5635214" y="4817185"/>
            <a:ext cx="2286000" cy="79561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5803303" y="4850802"/>
            <a:ext cx="2070096" cy="62045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4294967295"/>
          </p:nvPr>
        </p:nvSpPr>
        <p:spPr>
          <a:xfrm>
            <a:off x="9975778" y="6278454"/>
            <a:ext cx="246529" cy="556261"/>
          </a:xfrm>
          <a:prstGeom prst="rect">
            <a:avLst/>
          </a:prstGeom>
        </p:spPr>
        <p:txBody>
          <a:bodyPr vert="horz" wrap="square" lIns="0" tIns="2241" rIns="0" bIns="0" rtlCol="0">
            <a:spAutoFit/>
          </a:bodyPr>
          <a:lstStyle/>
          <a:p>
            <a:pPr marL="22413">
              <a:spcBef>
                <a:spcPts val="18"/>
              </a:spcBef>
            </a:pPr>
            <a:fld id="{81D60167-4931-47E6-BA6A-407CBD079E47}" type="slidenum">
              <a:rPr spc="-53" dirty="0"/>
              <a:pPr marL="22413">
                <a:spcBef>
                  <a:spcPts val="18"/>
                </a:spcBef>
              </a:pPr>
              <a:t>22</a:t>
            </a:fld>
            <a:endParaRPr spc="-53" dirty="0"/>
          </a:p>
        </p:txBody>
      </p:sp>
    </p:spTree>
    <p:extLst>
      <p:ext uri="{BB962C8B-B14F-4D97-AF65-F5344CB8AC3E}">
        <p14:creationId xmlns:p14="http://schemas.microsoft.com/office/powerpoint/2010/main" val="4146540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482" y="298520"/>
            <a:ext cx="8633012" cy="1100075"/>
          </a:xfrm>
          <a:prstGeom prst="rect">
            <a:avLst/>
          </a:prstGeom>
        </p:spPr>
        <p:txBody>
          <a:bodyPr vert="horz" wrap="square" lIns="0" tIns="144556" rIns="0" bIns="0" rtlCol="0" anchor="ctr">
            <a:spAutoFit/>
          </a:bodyPr>
          <a:lstStyle/>
          <a:p>
            <a:pPr marL="34740">
              <a:lnSpc>
                <a:spcPct val="100000"/>
              </a:lnSpc>
              <a:spcBef>
                <a:spcPts val="1138"/>
              </a:spcBef>
            </a:pPr>
            <a:r>
              <a:rPr sz="3300" spc="2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</a:p>
          <a:p>
            <a:pPr marL="11206">
              <a:lnSpc>
                <a:spcPct val="100000"/>
              </a:lnSpc>
              <a:spcBef>
                <a:spcPts val="622"/>
              </a:spcBef>
            </a:pPr>
            <a:r>
              <a:rPr sz="2400" spc="-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z="2400" spc="-38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400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</a:t>
            </a:r>
            <a:r>
              <a:rPr sz="2400" spc="-3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“column”</a:t>
            </a:r>
            <a:r>
              <a:rPr sz="2400" spc="-4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</a:t>
            </a:r>
            <a:r>
              <a:rPr sz="24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2400" spc="-2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z="2400" spc="-3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400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mean?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9975778" y="6278454"/>
            <a:ext cx="246529" cy="556261"/>
          </a:xfrm>
          <a:prstGeom prst="rect">
            <a:avLst/>
          </a:prstGeom>
        </p:spPr>
        <p:txBody>
          <a:bodyPr vert="horz" wrap="square" lIns="0" tIns="2241" rIns="0" bIns="0" rtlCol="0">
            <a:spAutoFit/>
          </a:bodyPr>
          <a:lstStyle/>
          <a:p>
            <a:pPr marL="22413">
              <a:spcBef>
                <a:spcPts val="18"/>
              </a:spcBef>
            </a:pPr>
            <a:fld id="{81D60167-4931-47E6-BA6A-407CBD079E47}" type="slidenum">
              <a:rPr spc="-53" dirty="0"/>
              <a:pPr marL="22413">
                <a:spcBef>
                  <a:spcPts val="18"/>
                </a:spcBef>
              </a:pPr>
              <a:t>23</a:t>
            </a:fld>
            <a:endParaRPr spc="-53" dirty="0"/>
          </a:p>
        </p:txBody>
      </p:sp>
      <p:sp>
        <p:nvSpPr>
          <p:cNvPr id="3" name="object 3"/>
          <p:cNvSpPr txBox="1"/>
          <p:nvPr/>
        </p:nvSpPr>
        <p:spPr>
          <a:xfrm>
            <a:off x="470647" y="1398595"/>
            <a:ext cx="11483788" cy="454768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8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</a:t>
            </a:r>
            <a:r>
              <a:rPr sz="2800" spc="-3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2"/>
              </a:spcBef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8097" marR="241500" indent="-156891">
              <a:lnSpc>
                <a:spcPts val="2382"/>
              </a:lnSpc>
              <a:buSzPct val="89285"/>
              <a:buFont typeface="Arial"/>
              <a:buChar char="•"/>
              <a:tabLst>
                <a:tab pos="168097" algn="l"/>
              </a:tabLst>
            </a:pPr>
            <a:r>
              <a:rPr sz="2800" spc="-1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2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r>
              <a:rPr sz="2800" spc="-3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sz="2800" spc="-29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1" spc="-202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r>
              <a:rPr sz="2800" spc="-202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800" spc="-1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800" spc="-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3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8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sz="2800" spc="-3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reside,</a:t>
            </a:r>
            <a:r>
              <a:rPr sz="2800" spc="-3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sz="2800" spc="-20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sz="2800" spc="-3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sz="2800" spc="-3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8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r>
              <a:rPr sz="2800" spc="-3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800" spc="-38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sz="2800" spc="-3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</a:t>
            </a:r>
            <a:r>
              <a:rPr sz="2800" spc="-3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2227" lvl="1" indent="-168097">
              <a:spcBef>
                <a:spcPts val="53"/>
              </a:spcBef>
              <a:buSzPct val="91304"/>
              <a:buFont typeface="Arial"/>
              <a:buChar char="•"/>
              <a:tabLst>
                <a:tab pos="392227" algn="l"/>
              </a:tabLst>
            </a:pPr>
            <a:r>
              <a:rPr sz="28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 </a:t>
            </a:r>
            <a:r>
              <a:rPr sz="2800" spc="-1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(null)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2227" lvl="1" indent="-168097">
              <a:spcBef>
                <a:spcPts val="53"/>
              </a:spcBef>
              <a:buSzPct val="91304"/>
              <a:buFont typeface="Arial"/>
              <a:buChar char="•"/>
              <a:tabLst>
                <a:tab pos="392227" algn="l"/>
              </a:tabLst>
            </a:pPr>
            <a:r>
              <a:rPr sz="2800" spc="-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</a:t>
            </a:r>
            <a:r>
              <a:rPr sz="2800" spc="-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(not </a:t>
            </a:r>
            <a:r>
              <a:rPr sz="2800" spc="-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at</a:t>
            </a:r>
            <a:r>
              <a:rPr sz="28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all)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2227" lvl="1" indent="-168097">
              <a:lnSpc>
                <a:spcPts val="2409"/>
              </a:lnSpc>
              <a:spcBef>
                <a:spcPts val="35"/>
              </a:spcBef>
              <a:buSzPct val="91304"/>
              <a:buFont typeface="Arial"/>
              <a:buChar char="•"/>
              <a:tabLst>
                <a:tab pos="392227" algn="l"/>
              </a:tabLst>
            </a:pPr>
            <a:r>
              <a:rPr sz="2800" spc="-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</a:t>
            </a:r>
            <a:r>
              <a:rPr sz="2800" spc="-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(typed)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sz="2800" spc="-3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(non-null)</a:t>
            </a:r>
            <a:endParaRPr lang="en-US" sz="2800" spc="-1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4130" lvl="1">
              <a:lnSpc>
                <a:spcPts val="2409"/>
              </a:lnSpc>
              <a:spcBef>
                <a:spcPts val="35"/>
              </a:spcBef>
              <a:buSzPct val="91304"/>
              <a:tabLst>
                <a:tab pos="392227" algn="l"/>
              </a:tabLst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8097" indent="-156891">
              <a:lnSpc>
                <a:spcPts val="2938"/>
              </a:lnSpc>
              <a:buSzPct val="89285"/>
              <a:buFont typeface="Arial"/>
              <a:buChar char="•"/>
              <a:tabLst>
                <a:tab pos="168097" algn="l"/>
              </a:tabLst>
            </a:pPr>
            <a:r>
              <a:rPr sz="2800" spc="-1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2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sz="2800" spc="-38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4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</a:t>
            </a:r>
            <a:r>
              <a:rPr sz="2800" spc="-3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cells,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800" spc="-2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sz="2800" spc="-3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8097" marR="4483" indent="-156891">
              <a:lnSpc>
                <a:spcPct val="77400"/>
              </a:lnSpc>
              <a:spcBef>
                <a:spcPts val="706"/>
              </a:spcBef>
              <a:buSzPct val="89285"/>
              <a:buFont typeface="Arial"/>
              <a:buChar char="•"/>
              <a:tabLst>
                <a:tab pos="168097" algn="l"/>
              </a:tabLst>
            </a:pPr>
            <a:r>
              <a:rPr sz="2800" spc="-1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2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syntactic</a:t>
            </a:r>
            <a:r>
              <a:rPr sz="2800" spc="-3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</a:t>
            </a:r>
            <a:r>
              <a:rPr sz="2800" spc="-3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800" spc="-3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800" spc="-29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2800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3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1" spc="-1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</a:t>
            </a:r>
            <a:r>
              <a:rPr sz="2800" i="1" spc="-3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800" spc="-29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1" spc="-1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sz="2800" i="1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2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 </a:t>
            </a:r>
            <a:r>
              <a:rPr sz="2800" spc="-1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</a:t>
            </a:r>
            <a:r>
              <a:rPr sz="2800" spc="-2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  <a:r>
              <a:rPr sz="2800" spc="-4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4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cells)</a:t>
            </a:r>
            <a:r>
              <a:rPr sz="2800" spc="-3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spc="-29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2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800" spc="-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sz="2800" spc="-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rame</a:t>
            </a:r>
            <a:r>
              <a:rPr sz="2800" spc="-3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3"/>
              </a:spcBef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680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1596" y="1982097"/>
            <a:ext cx="8606118" cy="41797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/>
          <p:nvPr/>
        </p:nvSpPr>
        <p:spPr>
          <a:xfrm>
            <a:off x="1791596" y="2127773"/>
            <a:ext cx="8606118" cy="36867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6186" y="451272"/>
            <a:ext cx="3694898" cy="519147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3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select()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6186" y="1307645"/>
            <a:ext cx="10076778" cy="723425"/>
          </a:xfrm>
          <a:prstGeom prst="rect">
            <a:avLst/>
          </a:prstGeom>
        </p:spPr>
        <p:txBody>
          <a:bodyPr vert="horz" wrap="square" lIns="0" tIns="56029" rIns="0" bIns="0" rtlCol="0">
            <a:spAutoFit/>
          </a:bodyPr>
          <a:lstStyle/>
          <a:p>
            <a:pPr marL="11206" marR="4483">
              <a:lnSpc>
                <a:spcPts val="2647"/>
              </a:lnSpc>
              <a:spcBef>
                <a:spcPts val="441"/>
              </a:spcBef>
            </a:pPr>
            <a:r>
              <a:rPr lang="en-US" sz="2800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800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sz="2800" spc="-2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800" spc="-29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sz="2800" spc="-3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2800" spc="-3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SQL.</a:t>
            </a:r>
            <a:r>
              <a:rPr sz="2800" spc="-2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-2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3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sz="2800" spc="-38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API,  </a:t>
            </a:r>
            <a:r>
              <a:rPr sz="2800" spc="-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z="2800" spc="-2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800" spc="-2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r>
              <a:rPr sz="2800" spc="-17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sz="2800" spc="-3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3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sz="2800" spc="-3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</a:t>
            </a:r>
            <a:r>
              <a:rPr sz="2800" spc="-2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spc="-2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r>
              <a:rPr sz="2800" spc="-3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3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Java.)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10110" y="2357493"/>
            <a:ext cx="8191500" cy="3171265"/>
          </a:xfrm>
          <a:custGeom>
            <a:avLst/>
            <a:gdLst/>
            <a:ahLst/>
            <a:cxnLst/>
            <a:rect l="l" t="t" r="r" b="b"/>
            <a:pathLst>
              <a:path w="9283700" h="3594100">
                <a:moveTo>
                  <a:pt x="0" y="0"/>
                </a:moveTo>
                <a:lnTo>
                  <a:pt x="9283700" y="0"/>
                </a:lnTo>
                <a:lnTo>
                  <a:pt x="9283700" y="3594100"/>
                </a:lnTo>
                <a:lnTo>
                  <a:pt x="0" y="3594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2010111" y="2357493"/>
            <a:ext cx="8191500" cy="3171265"/>
          </a:xfrm>
          <a:custGeom>
            <a:avLst/>
            <a:gdLst/>
            <a:ahLst/>
            <a:cxnLst/>
            <a:rect l="l" t="t" r="r" b="b"/>
            <a:pathLst>
              <a:path w="9283700" h="3594100">
                <a:moveTo>
                  <a:pt x="0" y="0"/>
                </a:moveTo>
                <a:lnTo>
                  <a:pt x="9283701" y="0"/>
                </a:lnTo>
                <a:lnTo>
                  <a:pt x="9283701" y="3594101"/>
                </a:lnTo>
                <a:lnTo>
                  <a:pt x="0" y="35941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C4C0A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/>
          <p:nvPr/>
        </p:nvSpPr>
        <p:spPr>
          <a:xfrm>
            <a:off x="2081603" y="2441750"/>
            <a:ext cx="4057090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795100" algn="l"/>
              </a:tabLst>
            </a:pPr>
            <a:r>
              <a:rPr sz="1588" spc="291" dirty="0">
                <a:solidFill>
                  <a:srgbClr val="0070C0"/>
                </a:solidFill>
                <a:latin typeface="Arial"/>
                <a:cs typeface="Arial"/>
              </a:rPr>
              <a:t>In[1]</a:t>
            </a:r>
            <a:r>
              <a:rPr sz="1588" spc="291" dirty="0">
                <a:latin typeface="Arial"/>
                <a:cs typeface="Arial"/>
              </a:rPr>
              <a:t>:	</a:t>
            </a:r>
            <a:r>
              <a:rPr sz="1588" b="1" spc="62" dirty="0">
                <a:latin typeface="Arial"/>
                <a:cs typeface="Arial"/>
              </a:rPr>
              <a:t>df.registerTempTable("names")</a:t>
            </a:r>
            <a:endParaRPr sz="1588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54575" y="2688280"/>
            <a:ext cx="3385297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1355984" algn="l"/>
                <a:tab pos="1916308" algn="l"/>
                <a:tab pos="2364567" algn="l"/>
                <a:tab pos="2588697" algn="l"/>
                <a:tab pos="2924891" algn="l"/>
              </a:tabLst>
            </a:pPr>
            <a:r>
              <a:rPr sz="1588" b="1" spc="75" dirty="0">
                <a:latin typeface="Arial"/>
                <a:cs typeface="Arial"/>
              </a:rPr>
              <a:t>first_nam</a:t>
            </a:r>
            <a:r>
              <a:rPr sz="1588" b="1" spc="79" dirty="0">
                <a:latin typeface="Arial"/>
                <a:cs typeface="Arial"/>
              </a:rPr>
              <a:t>e</a:t>
            </a:r>
            <a:r>
              <a:rPr sz="1588" b="1" spc="427" dirty="0">
                <a:latin typeface="Arial"/>
                <a:cs typeface="Arial"/>
              </a:rPr>
              <a:t>,</a:t>
            </a:r>
            <a:r>
              <a:rPr sz="1588" b="1" dirty="0">
                <a:latin typeface="Arial"/>
                <a:cs typeface="Arial"/>
              </a:rPr>
              <a:t>	</a:t>
            </a:r>
            <a:r>
              <a:rPr sz="1588" b="1" spc="97" dirty="0">
                <a:latin typeface="Arial"/>
                <a:cs typeface="Arial"/>
              </a:rPr>
              <a:t>age</a:t>
            </a:r>
            <a:r>
              <a:rPr sz="1588" b="1" spc="40" dirty="0">
                <a:latin typeface="Arial"/>
                <a:cs typeface="Arial"/>
              </a:rPr>
              <a:t>,</a:t>
            </a:r>
            <a:r>
              <a:rPr sz="1588" b="1" dirty="0">
                <a:latin typeface="Arial"/>
                <a:cs typeface="Arial"/>
              </a:rPr>
              <a:t>	</a:t>
            </a:r>
            <a:r>
              <a:rPr sz="1588" b="1" spc="-31" dirty="0">
                <a:latin typeface="Arial"/>
                <a:cs typeface="Arial"/>
              </a:rPr>
              <a:t>ag</a:t>
            </a:r>
            <a:r>
              <a:rPr sz="1588" b="1" spc="-40" dirty="0">
                <a:latin typeface="Arial"/>
                <a:cs typeface="Arial"/>
              </a:rPr>
              <a:t>e</a:t>
            </a:r>
            <a:r>
              <a:rPr sz="1588" b="1" dirty="0">
                <a:latin typeface="Arial"/>
                <a:cs typeface="Arial"/>
              </a:rPr>
              <a:t>	</a:t>
            </a:r>
            <a:r>
              <a:rPr sz="1588" b="1" spc="-57" dirty="0">
                <a:latin typeface="Arial"/>
                <a:cs typeface="Arial"/>
              </a:rPr>
              <a:t>&gt;</a:t>
            </a:r>
            <a:r>
              <a:rPr sz="1588" b="1" dirty="0">
                <a:latin typeface="Arial"/>
                <a:cs typeface="Arial"/>
              </a:rPr>
              <a:t>	</a:t>
            </a:r>
            <a:r>
              <a:rPr sz="1588" b="1" spc="-4" dirty="0">
                <a:latin typeface="Arial"/>
                <a:cs typeface="Arial"/>
              </a:rPr>
              <a:t>4</a:t>
            </a:r>
            <a:r>
              <a:rPr sz="1588" b="1" spc="-13" dirty="0">
                <a:latin typeface="Arial"/>
                <a:cs typeface="Arial"/>
              </a:rPr>
              <a:t>9</a:t>
            </a:r>
            <a:r>
              <a:rPr sz="1588" b="1" dirty="0">
                <a:latin typeface="Arial"/>
                <a:cs typeface="Arial"/>
              </a:rPr>
              <a:t>	</a:t>
            </a:r>
            <a:r>
              <a:rPr sz="1588" b="1" spc="-291" dirty="0">
                <a:latin typeface="Arial"/>
                <a:cs typeface="Arial"/>
              </a:rPr>
              <a:t>FROM</a:t>
            </a:r>
            <a:endParaRPr sz="1588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40474" y="2688280"/>
            <a:ext cx="1029260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b="1" spc="35" dirty="0">
                <a:latin typeface="Arial"/>
                <a:cs typeface="Arial"/>
              </a:rPr>
              <a:t>names")</a:t>
            </a:r>
            <a:r>
              <a:rPr sz="1588" b="1" spc="13" dirty="0">
                <a:latin typeface="Arial"/>
                <a:cs typeface="Arial"/>
              </a:rPr>
              <a:t>.</a:t>
            </a:r>
            <a:r>
              <a:rPr sz="1588" b="1" spc="427" dirty="0">
                <a:latin typeface="Arial"/>
                <a:cs typeface="Arial"/>
              </a:rPr>
              <a:t>\</a:t>
            </a:r>
            <a:endParaRPr sz="1588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81603" y="2688280"/>
            <a:ext cx="3272678" cy="123171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795100" algn="l"/>
              </a:tabLst>
            </a:pPr>
            <a:r>
              <a:rPr sz="1588" spc="291" dirty="0">
                <a:solidFill>
                  <a:srgbClr val="0070C0"/>
                </a:solidFill>
                <a:latin typeface="Arial"/>
                <a:cs typeface="Arial"/>
              </a:rPr>
              <a:t>In[2]</a:t>
            </a:r>
            <a:r>
              <a:rPr sz="1588" spc="291" dirty="0">
                <a:latin typeface="Arial"/>
                <a:cs typeface="Arial"/>
              </a:rPr>
              <a:t>:	</a:t>
            </a:r>
            <a:r>
              <a:rPr sz="1588" b="1" spc="40" dirty="0">
                <a:latin typeface="Arial"/>
                <a:cs typeface="Arial"/>
              </a:rPr>
              <a:t>sqlContext.sql("SELECT</a:t>
            </a:r>
            <a:endParaRPr sz="1588">
              <a:latin typeface="Arial"/>
              <a:cs typeface="Arial"/>
            </a:endParaRPr>
          </a:p>
          <a:p>
            <a:pPr marL="2028373">
              <a:spcBef>
                <a:spcPts val="35"/>
              </a:spcBef>
            </a:pPr>
            <a:r>
              <a:rPr sz="1588" b="1" spc="22" dirty="0">
                <a:latin typeface="Arial"/>
                <a:cs typeface="Arial"/>
              </a:rPr>
              <a:t>show(5)</a:t>
            </a:r>
            <a:endParaRPr sz="1588">
              <a:latin typeface="Arial"/>
              <a:cs typeface="Arial"/>
            </a:endParaRPr>
          </a:p>
          <a:p>
            <a:pPr marL="11206">
              <a:lnSpc>
                <a:spcPts val="1880"/>
              </a:lnSpc>
              <a:spcBef>
                <a:spcPts val="35"/>
              </a:spcBef>
            </a:pPr>
            <a:r>
              <a:rPr sz="1588" spc="-499" dirty="0">
                <a:latin typeface="Arial"/>
                <a:cs typeface="Arial"/>
              </a:rPr>
              <a:t>+-­‐-­‐-­‐-­‐-­‐-­‐-­‐-­‐-­‐-­‐+-­‐-­‐-­‐+-­‐-­‐-­‐-­‐-­‐+</a:t>
            </a:r>
            <a:endParaRPr sz="1588">
              <a:latin typeface="Arial"/>
              <a:cs typeface="Arial"/>
            </a:endParaRPr>
          </a:p>
          <a:p>
            <a:pPr marL="11206">
              <a:lnSpc>
                <a:spcPts val="1880"/>
              </a:lnSpc>
              <a:tabLst>
                <a:tab pos="2028373" algn="l"/>
              </a:tabLst>
            </a:pPr>
            <a:r>
              <a:rPr sz="1588" spc="172" dirty="0">
                <a:latin typeface="Arial"/>
                <a:cs typeface="Arial"/>
              </a:rPr>
              <a:t>|first_name|age|	</a:t>
            </a:r>
            <a:r>
              <a:rPr sz="1588" spc="137" dirty="0">
                <a:latin typeface="Arial"/>
                <a:cs typeface="Arial"/>
              </a:rPr>
              <a:t>_c2|</a:t>
            </a:r>
            <a:endParaRPr sz="1588">
              <a:latin typeface="Arial"/>
              <a:cs typeface="Arial"/>
            </a:endParaRPr>
          </a:p>
          <a:p>
            <a:pPr marL="11206">
              <a:spcBef>
                <a:spcPts val="35"/>
              </a:spcBef>
            </a:pPr>
            <a:r>
              <a:rPr sz="1588" spc="-499" dirty="0">
                <a:latin typeface="Arial"/>
                <a:cs typeface="Arial"/>
              </a:rPr>
              <a:t>+-­‐-­‐-­‐-­‐-­‐-­‐-­‐-­‐-­‐-­‐+-­‐-­‐-­‐+-­‐-­‐-­‐-­‐-­‐+</a:t>
            </a:r>
            <a:endParaRPr sz="1588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064794" y="3972830"/>
          <a:ext cx="2519643" cy="11870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7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0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pPr marL="31750">
                        <a:lnSpc>
                          <a:spcPts val="1695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|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695"/>
                        </a:lnSpc>
                      </a:pPr>
                      <a:r>
                        <a:rPr sz="1600" spc="10" dirty="0">
                          <a:latin typeface="Arial"/>
                          <a:cs typeface="Arial"/>
                        </a:rPr>
                        <a:t>Erin|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1695"/>
                        </a:lnSpc>
                      </a:pPr>
                      <a:r>
                        <a:rPr sz="1600" spc="10" dirty="0">
                          <a:latin typeface="Arial"/>
                          <a:cs typeface="Arial"/>
                        </a:rPr>
                        <a:t>42|fals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|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529">
                <a:tc>
                  <a:txBody>
                    <a:bodyPr/>
                    <a:lstStyle/>
                    <a:p>
                      <a:pPr marL="31750">
                        <a:lnSpc>
                          <a:spcPts val="1895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|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895"/>
                        </a:lnSpc>
                      </a:pPr>
                      <a:r>
                        <a:rPr sz="1600" spc="10" dirty="0">
                          <a:latin typeface="Arial"/>
                          <a:cs typeface="Arial"/>
                        </a:rPr>
                        <a:t>Claire|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1895"/>
                        </a:lnSpc>
                      </a:pPr>
                      <a:r>
                        <a:rPr sz="1600" spc="10" dirty="0">
                          <a:latin typeface="Arial"/>
                          <a:cs typeface="Arial"/>
                        </a:rPr>
                        <a:t>23|fals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|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529">
                <a:tc>
                  <a:txBody>
                    <a:bodyPr/>
                    <a:lstStyle/>
                    <a:p>
                      <a:pPr marL="31750">
                        <a:lnSpc>
                          <a:spcPts val="1895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|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895"/>
                        </a:lnSpc>
                      </a:pPr>
                      <a:r>
                        <a:rPr sz="1600" spc="10" dirty="0">
                          <a:latin typeface="Arial"/>
                          <a:cs typeface="Arial"/>
                        </a:rPr>
                        <a:t>Norman|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1895"/>
                        </a:lnSpc>
                        <a:tabLst>
                          <a:tab pos="508000" algn="l"/>
                        </a:tabLst>
                      </a:pPr>
                      <a:r>
                        <a:rPr sz="1600" spc="10" dirty="0">
                          <a:latin typeface="Arial"/>
                          <a:cs typeface="Arial"/>
                        </a:rPr>
                        <a:t>81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|	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tru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|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26">
                <a:tc>
                  <a:txBody>
                    <a:bodyPr/>
                    <a:lstStyle/>
                    <a:p>
                      <a:pPr marL="31750">
                        <a:lnSpc>
                          <a:spcPts val="1895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|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895"/>
                        </a:lnSpc>
                      </a:pPr>
                      <a:r>
                        <a:rPr sz="1600" spc="10" dirty="0">
                          <a:latin typeface="Arial"/>
                          <a:cs typeface="Arial"/>
                        </a:rPr>
                        <a:t>Miguel|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1895"/>
                        </a:lnSpc>
                        <a:tabLst>
                          <a:tab pos="508000" algn="l"/>
                        </a:tabLst>
                      </a:pPr>
                      <a:r>
                        <a:rPr sz="1600" spc="10" dirty="0">
                          <a:latin typeface="Arial"/>
                          <a:cs typeface="Arial"/>
                        </a:rPr>
                        <a:t>64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|	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tru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|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515">
                <a:tc>
                  <a:txBody>
                    <a:bodyPr/>
                    <a:lstStyle/>
                    <a:p>
                      <a:pPr marL="31750">
                        <a:lnSpc>
                          <a:spcPts val="1845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|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ts val="1845"/>
                        </a:lnSpc>
                      </a:pPr>
                      <a:r>
                        <a:rPr sz="1600" spc="10" dirty="0">
                          <a:latin typeface="Arial"/>
                          <a:cs typeface="Arial"/>
                        </a:rPr>
                        <a:t>Rosalit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|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1845"/>
                        </a:lnSpc>
                      </a:pPr>
                      <a:r>
                        <a:rPr sz="1600" spc="10" dirty="0">
                          <a:latin typeface="Arial"/>
                          <a:cs typeface="Arial"/>
                        </a:rPr>
                        <a:t>14|fals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|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2081603" y="5131162"/>
            <a:ext cx="2486585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49" dirty="0">
                <a:latin typeface="Arial"/>
                <a:cs typeface="Arial"/>
              </a:rPr>
              <a:t>+</a:t>
            </a:r>
            <a:r>
              <a:rPr sz="1588" spc="-516" dirty="0">
                <a:latin typeface="Arial"/>
                <a:cs typeface="Arial"/>
              </a:rPr>
              <a:t>-­‐-­‐-­‐-­‐-­‐-­‐-­‐-­‐-­‐-­</a:t>
            </a:r>
            <a:r>
              <a:rPr sz="1588" spc="-971" dirty="0">
                <a:latin typeface="Arial"/>
                <a:cs typeface="Arial"/>
              </a:rPr>
              <a:t>‐</a:t>
            </a:r>
            <a:r>
              <a:rPr sz="1588" spc="-49" dirty="0">
                <a:latin typeface="Arial"/>
                <a:cs typeface="Arial"/>
              </a:rPr>
              <a:t>+</a:t>
            </a:r>
            <a:r>
              <a:rPr sz="1588" spc="-534" dirty="0">
                <a:latin typeface="Arial"/>
                <a:cs typeface="Arial"/>
              </a:rPr>
              <a:t>-­‐-­‐-­‐</a:t>
            </a:r>
            <a:r>
              <a:rPr sz="1588" spc="-49" dirty="0">
                <a:latin typeface="Arial"/>
                <a:cs typeface="Arial"/>
              </a:rPr>
              <a:t>+</a:t>
            </a:r>
            <a:r>
              <a:rPr sz="1588" spc="-534" dirty="0">
                <a:latin typeface="Arial"/>
                <a:cs typeface="Arial"/>
              </a:rPr>
              <a:t>-­‐-­‐-­‐-­‐-­‐</a:t>
            </a:r>
            <a:r>
              <a:rPr sz="1588" spc="-57" dirty="0">
                <a:latin typeface="Arial"/>
                <a:cs typeface="Arial"/>
              </a:rPr>
              <a:t>+</a:t>
            </a:r>
            <a:endParaRPr sz="1588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815008" y="2340685"/>
            <a:ext cx="403412" cy="403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4294967295"/>
          </p:nvPr>
        </p:nvSpPr>
        <p:spPr>
          <a:xfrm>
            <a:off x="9975778" y="6278454"/>
            <a:ext cx="246529" cy="556261"/>
          </a:xfrm>
          <a:prstGeom prst="rect">
            <a:avLst/>
          </a:prstGeom>
        </p:spPr>
        <p:txBody>
          <a:bodyPr vert="horz" wrap="square" lIns="0" tIns="2241" rIns="0" bIns="0" rtlCol="0">
            <a:spAutoFit/>
          </a:bodyPr>
          <a:lstStyle/>
          <a:p>
            <a:pPr marL="22413">
              <a:spcBef>
                <a:spcPts val="18"/>
              </a:spcBef>
            </a:pPr>
            <a:fld id="{81D60167-4931-47E6-BA6A-407CBD079E47}" type="slidenum">
              <a:rPr spc="-53" dirty="0"/>
              <a:pPr marL="22413">
                <a:spcBef>
                  <a:spcPts val="18"/>
                </a:spcBef>
              </a:pPr>
              <a:t>24</a:t>
            </a:fld>
            <a:endParaRPr spc="-53" dirty="0"/>
          </a:p>
        </p:txBody>
      </p:sp>
    </p:spTree>
    <p:extLst>
      <p:ext uri="{BB962C8B-B14F-4D97-AF65-F5344CB8AC3E}">
        <p14:creationId xmlns:p14="http://schemas.microsoft.com/office/powerpoint/2010/main" val="3207404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1596" y="2127773"/>
            <a:ext cx="8606118" cy="40341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/>
          <p:nvPr/>
        </p:nvSpPr>
        <p:spPr>
          <a:xfrm>
            <a:off x="1791596" y="2273449"/>
            <a:ext cx="8516471" cy="35410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5737" y="512264"/>
            <a:ext cx="2363639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79" dirty="0"/>
              <a:t>fi</a:t>
            </a:r>
            <a:r>
              <a:rPr spc="-101" dirty="0"/>
              <a:t>l</a:t>
            </a:r>
            <a:r>
              <a:rPr spc="163" dirty="0"/>
              <a:t>t</a:t>
            </a:r>
            <a:r>
              <a:rPr spc="361" dirty="0"/>
              <a:t>e</a:t>
            </a:r>
            <a:r>
              <a:rPr spc="115" dirty="0"/>
              <a:t>r</a:t>
            </a:r>
            <a:r>
              <a:rPr spc="26" dirty="0"/>
              <a:t>(</a:t>
            </a:r>
            <a:r>
              <a:rPr spc="44" dirty="0"/>
              <a:t>)</a:t>
            </a:r>
          </a:p>
        </p:txBody>
      </p:sp>
      <p:sp>
        <p:nvSpPr>
          <p:cNvPr id="6" name="object 6"/>
          <p:cNvSpPr/>
          <p:nvPr/>
        </p:nvSpPr>
        <p:spPr>
          <a:xfrm>
            <a:off x="2099758" y="2503170"/>
            <a:ext cx="7989794" cy="3081618"/>
          </a:xfrm>
          <a:custGeom>
            <a:avLst/>
            <a:gdLst/>
            <a:ahLst/>
            <a:cxnLst/>
            <a:rect l="l" t="t" r="r" b="b"/>
            <a:pathLst>
              <a:path w="9055100" h="3492500">
                <a:moveTo>
                  <a:pt x="0" y="0"/>
                </a:moveTo>
                <a:lnTo>
                  <a:pt x="9055100" y="0"/>
                </a:lnTo>
                <a:lnTo>
                  <a:pt x="9055100" y="3492500"/>
                </a:lnTo>
                <a:lnTo>
                  <a:pt x="0" y="3492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/>
          <p:nvPr/>
        </p:nvSpPr>
        <p:spPr>
          <a:xfrm>
            <a:off x="2099758" y="2503169"/>
            <a:ext cx="7989794" cy="2823548"/>
          </a:xfrm>
          <a:prstGeom prst="rect">
            <a:avLst/>
          </a:prstGeom>
          <a:ln w="12700">
            <a:solidFill>
              <a:srgbClr val="C4C0AB"/>
            </a:solidFill>
          </a:ln>
        </p:spPr>
        <p:txBody>
          <a:bodyPr vert="horz" wrap="square" lIns="0" tIns="2241" rIns="0" bIns="0" rtlCol="0">
            <a:spAutoFit/>
          </a:bodyPr>
          <a:lstStyle/>
          <a:p>
            <a:pPr>
              <a:spcBef>
                <a:spcPts val="18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79566">
              <a:spcBef>
                <a:spcPts val="4"/>
              </a:spcBef>
              <a:tabLst>
                <a:tab pos="908845" algn="l"/>
                <a:tab pos="3273413" algn="l"/>
                <a:tab pos="3508749" algn="l"/>
              </a:tabLst>
            </a:pPr>
            <a:r>
              <a:rPr sz="1677" spc="265" dirty="0">
                <a:solidFill>
                  <a:srgbClr val="0070C0"/>
                </a:solidFill>
                <a:latin typeface="Arial"/>
                <a:cs typeface="Arial"/>
              </a:rPr>
              <a:t>In[1]</a:t>
            </a:r>
            <a:r>
              <a:rPr sz="1677" spc="265" dirty="0">
                <a:latin typeface="Arial"/>
                <a:cs typeface="Arial"/>
              </a:rPr>
              <a:t>:	</a:t>
            </a:r>
            <a:r>
              <a:rPr sz="1677" b="1" spc="247" dirty="0">
                <a:latin typeface="Arial"/>
                <a:cs typeface="Arial"/>
              </a:rPr>
              <a:t>df.filter(df[</a:t>
            </a:r>
            <a:r>
              <a:rPr sz="1677" b="1" spc="247" dirty="0">
                <a:solidFill>
                  <a:srgbClr val="0070C0"/>
                </a:solidFill>
                <a:latin typeface="Arial"/>
                <a:cs typeface="Arial"/>
              </a:rPr>
              <a:t>'age'</a:t>
            </a:r>
            <a:r>
              <a:rPr sz="1677" b="1" spc="247" dirty="0">
                <a:latin typeface="Arial"/>
                <a:cs typeface="Arial"/>
              </a:rPr>
              <a:t>]	</a:t>
            </a:r>
            <a:r>
              <a:rPr sz="1677" b="1" spc="-57" dirty="0">
                <a:latin typeface="Arial"/>
                <a:cs typeface="Arial"/>
              </a:rPr>
              <a:t>&gt;	</a:t>
            </a:r>
            <a:r>
              <a:rPr sz="1677" b="1" spc="216" dirty="0">
                <a:solidFill>
                  <a:srgbClr val="1AA756"/>
                </a:solidFill>
                <a:latin typeface="Arial"/>
                <a:cs typeface="Arial"/>
              </a:rPr>
              <a:t>49</a:t>
            </a:r>
            <a:r>
              <a:rPr sz="1677" b="1" spc="216" dirty="0">
                <a:latin typeface="Arial"/>
                <a:cs typeface="Arial"/>
              </a:rPr>
              <a:t>).\</a:t>
            </a:r>
            <a:endParaRPr sz="1677" dirty="0">
              <a:latin typeface="Arial"/>
              <a:cs typeface="Arial"/>
            </a:endParaRPr>
          </a:p>
          <a:p>
            <a:pPr marL="1267453" marR="2395945">
              <a:lnSpc>
                <a:spcPts val="1941"/>
              </a:lnSpc>
              <a:spcBef>
                <a:spcPts val="229"/>
              </a:spcBef>
              <a:tabLst>
                <a:tab pos="4225964" algn="l"/>
              </a:tabLst>
            </a:pPr>
            <a:r>
              <a:rPr sz="1677" b="1" spc="119" dirty="0">
                <a:latin typeface="Arial"/>
                <a:cs typeface="Arial"/>
              </a:rPr>
              <a:t>select(</a:t>
            </a:r>
            <a:r>
              <a:rPr sz="1677" b="1" spc="88" dirty="0">
                <a:latin typeface="Arial"/>
                <a:cs typeface="Arial"/>
              </a:rPr>
              <a:t>df</a:t>
            </a:r>
            <a:r>
              <a:rPr sz="1677" b="1" spc="410" dirty="0">
                <a:latin typeface="Arial"/>
                <a:cs typeface="Arial"/>
              </a:rPr>
              <a:t>[</a:t>
            </a:r>
            <a:r>
              <a:rPr sz="1677" b="1" spc="481" dirty="0">
                <a:solidFill>
                  <a:srgbClr val="0070C0"/>
                </a:solidFill>
                <a:latin typeface="Arial"/>
                <a:cs typeface="Arial"/>
              </a:rPr>
              <a:t>'</a:t>
            </a:r>
            <a:r>
              <a:rPr sz="1677" b="1" spc="410" dirty="0">
                <a:solidFill>
                  <a:srgbClr val="0070C0"/>
                </a:solidFill>
                <a:latin typeface="Arial"/>
                <a:cs typeface="Arial"/>
              </a:rPr>
              <a:t>fi</a:t>
            </a:r>
            <a:r>
              <a:rPr sz="1677" b="1" spc="176" dirty="0">
                <a:solidFill>
                  <a:srgbClr val="0070C0"/>
                </a:solidFill>
                <a:latin typeface="Arial"/>
                <a:cs typeface="Arial"/>
              </a:rPr>
              <a:t>rs</a:t>
            </a:r>
            <a:r>
              <a:rPr sz="1677" b="1" spc="318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1677" b="1" spc="35" dirty="0">
                <a:solidFill>
                  <a:srgbClr val="0070C0"/>
                </a:solidFill>
                <a:latin typeface="Arial"/>
                <a:cs typeface="Arial"/>
              </a:rPr>
              <a:t>_</a:t>
            </a:r>
            <a:r>
              <a:rPr sz="1677" b="1" spc="-150" dirty="0">
                <a:solidFill>
                  <a:srgbClr val="0070C0"/>
                </a:solidFill>
                <a:latin typeface="Arial"/>
                <a:cs typeface="Arial"/>
              </a:rPr>
              <a:t>n</a:t>
            </a:r>
            <a:r>
              <a:rPr sz="1677" b="1" spc="35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1677" b="1" spc="-613" dirty="0">
                <a:solidFill>
                  <a:srgbClr val="0070C0"/>
                </a:solidFill>
                <a:latin typeface="Arial"/>
                <a:cs typeface="Arial"/>
              </a:rPr>
              <a:t>m</a:t>
            </a:r>
            <a:r>
              <a:rPr sz="1677" b="1" spc="35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1677" b="1" spc="569" dirty="0">
                <a:solidFill>
                  <a:srgbClr val="0070C0"/>
                </a:solidFill>
                <a:latin typeface="Arial"/>
                <a:cs typeface="Arial"/>
              </a:rPr>
              <a:t>'</a:t>
            </a:r>
            <a:r>
              <a:rPr sz="1677" b="1" spc="405" dirty="0">
                <a:latin typeface="Arial"/>
                <a:cs typeface="Arial"/>
              </a:rPr>
              <a:t>]</a:t>
            </a:r>
            <a:r>
              <a:rPr sz="1677" b="1" spc="371" dirty="0">
                <a:latin typeface="Arial"/>
                <a:cs typeface="Arial"/>
              </a:rPr>
              <a:t>,</a:t>
            </a:r>
            <a:r>
              <a:rPr sz="1677" b="1" dirty="0">
                <a:latin typeface="Arial"/>
                <a:cs typeface="Arial"/>
              </a:rPr>
              <a:t>	</a:t>
            </a:r>
            <a:r>
              <a:rPr sz="1677" b="1" spc="88" dirty="0">
                <a:latin typeface="Arial"/>
                <a:cs typeface="Arial"/>
              </a:rPr>
              <a:t>df</a:t>
            </a:r>
            <a:r>
              <a:rPr sz="1677" b="1" spc="322" dirty="0">
                <a:latin typeface="Arial"/>
                <a:cs typeface="Arial"/>
              </a:rPr>
              <a:t>[</a:t>
            </a:r>
            <a:r>
              <a:rPr sz="1677" b="1" spc="141" dirty="0">
                <a:solidFill>
                  <a:srgbClr val="0070C0"/>
                </a:solidFill>
                <a:latin typeface="Arial"/>
                <a:cs typeface="Arial"/>
              </a:rPr>
              <a:t>'age'</a:t>
            </a:r>
            <a:r>
              <a:rPr sz="1677" b="1" spc="322" dirty="0">
                <a:latin typeface="Arial"/>
                <a:cs typeface="Arial"/>
              </a:rPr>
              <a:t>]</a:t>
            </a:r>
            <a:r>
              <a:rPr sz="1677" b="1" spc="410" dirty="0">
                <a:latin typeface="Arial"/>
                <a:cs typeface="Arial"/>
              </a:rPr>
              <a:t>).</a:t>
            </a:r>
            <a:r>
              <a:rPr sz="1677" b="1" spc="454" dirty="0">
                <a:latin typeface="Arial"/>
                <a:cs typeface="Arial"/>
              </a:rPr>
              <a:t>\  </a:t>
            </a:r>
            <a:r>
              <a:rPr sz="1677" b="1" spc="-22" dirty="0">
                <a:latin typeface="Arial"/>
                <a:cs typeface="Arial"/>
              </a:rPr>
              <a:t>show()</a:t>
            </a:r>
            <a:endParaRPr sz="1677" dirty="0">
              <a:latin typeface="Arial"/>
              <a:cs typeface="Arial"/>
            </a:endParaRPr>
          </a:p>
          <a:p>
            <a:pPr marL="79566">
              <a:spcBef>
                <a:spcPts val="53"/>
              </a:spcBef>
            </a:pPr>
            <a:r>
              <a:rPr sz="1677" spc="-538" dirty="0">
                <a:latin typeface="Arial"/>
                <a:cs typeface="Arial"/>
              </a:rPr>
              <a:t>+-­‐-­‐-­‐-­‐-­‐-­‐-­‐-­‐-­‐+-­‐-­‐-­‐+</a:t>
            </a:r>
            <a:endParaRPr sz="1677" dirty="0">
              <a:latin typeface="Arial"/>
              <a:cs typeface="Arial"/>
            </a:endParaRPr>
          </a:p>
          <a:p>
            <a:pPr marL="79566">
              <a:spcBef>
                <a:spcPts val="18"/>
              </a:spcBef>
            </a:pPr>
            <a:r>
              <a:rPr sz="1677" spc="150" dirty="0">
                <a:latin typeface="Arial"/>
                <a:cs typeface="Arial"/>
              </a:rPr>
              <a:t>|firstName|age|</a:t>
            </a:r>
            <a:endParaRPr sz="1677" dirty="0">
              <a:latin typeface="Arial"/>
              <a:cs typeface="Arial"/>
            </a:endParaRPr>
          </a:p>
          <a:p>
            <a:pPr marL="79566">
              <a:spcBef>
                <a:spcPts val="18"/>
              </a:spcBef>
            </a:pPr>
            <a:r>
              <a:rPr sz="1677" spc="-538" dirty="0">
                <a:latin typeface="Arial"/>
                <a:cs typeface="Arial"/>
              </a:rPr>
              <a:t>+-­‐-­‐-­‐-­‐-­‐-­‐-­‐-­‐-­‐+-­‐-­‐-­‐+</a:t>
            </a:r>
            <a:endParaRPr sz="1677" dirty="0">
              <a:latin typeface="Arial"/>
              <a:cs typeface="Arial"/>
            </a:endParaRPr>
          </a:p>
          <a:p>
            <a:pPr marL="79566">
              <a:spcBef>
                <a:spcPts val="18"/>
              </a:spcBef>
              <a:tabLst>
                <a:tab pos="550238" algn="l"/>
                <a:tab pos="1503349" algn="l"/>
              </a:tabLst>
            </a:pPr>
            <a:r>
              <a:rPr sz="1677" spc="485" dirty="0">
                <a:latin typeface="Arial"/>
                <a:cs typeface="Arial"/>
              </a:rPr>
              <a:t>|	</a:t>
            </a:r>
            <a:r>
              <a:rPr sz="1677" spc="-26" dirty="0">
                <a:latin typeface="Arial"/>
                <a:cs typeface="Arial"/>
              </a:rPr>
              <a:t>Norman|	</a:t>
            </a:r>
            <a:r>
              <a:rPr sz="1677" spc="124" dirty="0">
                <a:latin typeface="Arial"/>
                <a:cs typeface="Arial"/>
              </a:rPr>
              <a:t>81|</a:t>
            </a:r>
            <a:endParaRPr sz="1677" dirty="0">
              <a:latin typeface="Arial"/>
              <a:cs typeface="Arial"/>
            </a:endParaRPr>
          </a:p>
          <a:p>
            <a:pPr marL="79566">
              <a:spcBef>
                <a:spcPts val="18"/>
              </a:spcBef>
              <a:tabLst>
                <a:tab pos="550238" algn="l"/>
                <a:tab pos="1503349" algn="l"/>
              </a:tabLst>
            </a:pPr>
            <a:r>
              <a:rPr sz="1677" spc="485" dirty="0">
                <a:latin typeface="Arial"/>
                <a:cs typeface="Arial"/>
              </a:rPr>
              <a:t>|	</a:t>
            </a:r>
            <a:r>
              <a:rPr sz="1677" spc="119" dirty="0">
                <a:latin typeface="Arial"/>
                <a:cs typeface="Arial"/>
              </a:rPr>
              <a:t>Miguel|	</a:t>
            </a:r>
            <a:r>
              <a:rPr sz="1677" spc="124" dirty="0">
                <a:latin typeface="Arial"/>
                <a:cs typeface="Arial"/>
              </a:rPr>
              <a:t>64|</a:t>
            </a:r>
            <a:endParaRPr sz="1677" dirty="0">
              <a:latin typeface="Arial"/>
              <a:cs typeface="Arial"/>
            </a:endParaRPr>
          </a:p>
          <a:p>
            <a:pPr marL="79566">
              <a:spcBef>
                <a:spcPts val="18"/>
              </a:spcBef>
              <a:tabLst>
                <a:tab pos="438173" algn="l"/>
                <a:tab pos="1503349" algn="l"/>
              </a:tabLst>
            </a:pPr>
            <a:r>
              <a:rPr sz="1677" spc="485" dirty="0">
                <a:latin typeface="Arial"/>
                <a:cs typeface="Arial"/>
              </a:rPr>
              <a:t>|	</a:t>
            </a:r>
            <a:r>
              <a:rPr sz="1677" spc="202" dirty="0">
                <a:latin typeface="Arial"/>
                <a:cs typeface="Arial"/>
              </a:rPr>
              <a:t>Abigail|	</a:t>
            </a:r>
            <a:r>
              <a:rPr sz="1677" spc="124" dirty="0">
                <a:latin typeface="Arial"/>
                <a:cs typeface="Arial"/>
              </a:rPr>
              <a:t>75|</a:t>
            </a:r>
            <a:endParaRPr sz="1677" dirty="0">
              <a:latin typeface="Arial"/>
              <a:cs typeface="Arial"/>
            </a:endParaRPr>
          </a:p>
          <a:p>
            <a:pPr marL="79566">
              <a:spcBef>
                <a:spcPts val="18"/>
              </a:spcBef>
            </a:pPr>
            <a:r>
              <a:rPr sz="1677" spc="-538" dirty="0">
                <a:latin typeface="Arial"/>
                <a:cs typeface="Arial"/>
              </a:rPr>
              <a:t>+-­‐-­‐-­‐-­‐-­‐-­‐-­‐-­‐-­‐+-­‐-­‐-­‐+</a:t>
            </a:r>
            <a:endParaRPr sz="1677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613302" y="2497567"/>
            <a:ext cx="414618" cy="4146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9975778" y="6278454"/>
            <a:ext cx="246529" cy="556261"/>
          </a:xfrm>
          <a:prstGeom prst="rect">
            <a:avLst/>
          </a:prstGeom>
        </p:spPr>
        <p:txBody>
          <a:bodyPr vert="horz" wrap="square" lIns="0" tIns="2241" rIns="0" bIns="0" rtlCol="0">
            <a:spAutoFit/>
          </a:bodyPr>
          <a:lstStyle/>
          <a:p>
            <a:pPr marL="22413">
              <a:spcBef>
                <a:spcPts val="18"/>
              </a:spcBef>
            </a:pPr>
            <a:fld id="{81D60167-4931-47E6-BA6A-407CBD079E47}" type="slidenum">
              <a:rPr spc="-53" dirty="0"/>
              <a:pPr marL="22413">
                <a:spcBef>
                  <a:spcPts val="18"/>
                </a:spcBef>
              </a:pPr>
              <a:t>25</a:t>
            </a:fld>
            <a:endParaRPr spc="-53" dirty="0"/>
          </a:p>
        </p:txBody>
      </p:sp>
    </p:spTree>
    <p:extLst>
      <p:ext uri="{BB962C8B-B14F-4D97-AF65-F5344CB8AC3E}">
        <p14:creationId xmlns:p14="http://schemas.microsoft.com/office/powerpoint/2010/main" val="1554425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1596" y="2127773"/>
            <a:ext cx="8606118" cy="40341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/>
          <p:nvPr/>
        </p:nvSpPr>
        <p:spPr>
          <a:xfrm>
            <a:off x="1791596" y="2273449"/>
            <a:ext cx="8516471" cy="35410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5807" y="421149"/>
            <a:ext cx="2242616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79" dirty="0"/>
              <a:t>fi</a:t>
            </a:r>
            <a:r>
              <a:rPr spc="-101" dirty="0"/>
              <a:t>l</a:t>
            </a:r>
            <a:r>
              <a:rPr spc="163" dirty="0"/>
              <a:t>t</a:t>
            </a:r>
            <a:r>
              <a:rPr spc="361" dirty="0"/>
              <a:t>e</a:t>
            </a:r>
            <a:r>
              <a:rPr spc="115" dirty="0"/>
              <a:t>r</a:t>
            </a:r>
            <a:r>
              <a:rPr spc="26" dirty="0"/>
              <a:t>(</a:t>
            </a:r>
            <a:r>
              <a:rPr spc="44" dirty="0"/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5806" y="1328165"/>
            <a:ext cx="3133165" cy="41867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647" spc="-168" dirty="0">
                <a:latin typeface="Trebuchet MS"/>
                <a:cs typeface="Trebuchet MS"/>
              </a:rPr>
              <a:t>Here’s </a:t>
            </a:r>
            <a:r>
              <a:rPr sz="2647" spc="-154" dirty="0">
                <a:latin typeface="Trebuchet MS"/>
                <a:cs typeface="Trebuchet MS"/>
              </a:rPr>
              <a:t>the </a:t>
            </a:r>
            <a:r>
              <a:rPr sz="2647" dirty="0">
                <a:latin typeface="Trebuchet MS"/>
                <a:cs typeface="Trebuchet MS"/>
              </a:rPr>
              <a:t>SQL</a:t>
            </a:r>
            <a:r>
              <a:rPr sz="2647" spc="-587" dirty="0">
                <a:latin typeface="Trebuchet MS"/>
                <a:cs typeface="Trebuchet MS"/>
              </a:rPr>
              <a:t> </a:t>
            </a:r>
            <a:r>
              <a:rPr sz="2647" spc="-141" dirty="0">
                <a:latin typeface="Trebuchet MS"/>
                <a:cs typeface="Trebuchet MS"/>
              </a:rPr>
              <a:t>version.</a:t>
            </a:r>
            <a:endParaRPr sz="2647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99758" y="2503170"/>
            <a:ext cx="7989794" cy="3081618"/>
          </a:xfrm>
          <a:custGeom>
            <a:avLst/>
            <a:gdLst/>
            <a:ahLst/>
            <a:cxnLst/>
            <a:rect l="l" t="t" r="r" b="b"/>
            <a:pathLst>
              <a:path w="9055100" h="3492500">
                <a:moveTo>
                  <a:pt x="0" y="0"/>
                </a:moveTo>
                <a:lnTo>
                  <a:pt x="9055100" y="0"/>
                </a:lnTo>
                <a:lnTo>
                  <a:pt x="9055100" y="3492500"/>
                </a:lnTo>
                <a:lnTo>
                  <a:pt x="0" y="3492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2099758" y="2503169"/>
            <a:ext cx="7989794" cy="3081618"/>
          </a:xfrm>
          <a:custGeom>
            <a:avLst/>
            <a:gdLst/>
            <a:ahLst/>
            <a:cxnLst/>
            <a:rect l="l" t="t" r="r" b="b"/>
            <a:pathLst>
              <a:path w="9055100" h="3492500">
                <a:moveTo>
                  <a:pt x="0" y="0"/>
                </a:moveTo>
                <a:lnTo>
                  <a:pt x="9055103" y="0"/>
                </a:lnTo>
                <a:lnTo>
                  <a:pt x="9055103" y="3492501"/>
                </a:lnTo>
                <a:lnTo>
                  <a:pt x="0" y="34925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C4C0A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/>
          <p:nvPr/>
        </p:nvSpPr>
        <p:spPr>
          <a:xfrm>
            <a:off x="2179822" y="2842865"/>
            <a:ext cx="688601" cy="26939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>
              <a:spcBef>
                <a:spcPts val="88"/>
              </a:spcBef>
            </a:pPr>
            <a:r>
              <a:rPr sz="1677" spc="229" dirty="0">
                <a:solidFill>
                  <a:srgbClr val="0070C0"/>
                </a:solidFill>
                <a:latin typeface="Arial"/>
                <a:cs typeface="Arial"/>
              </a:rPr>
              <a:t>In[1]</a:t>
            </a:r>
            <a:r>
              <a:rPr sz="1677" spc="454" dirty="0">
                <a:latin typeface="Arial"/>
                <a:cs typeface="Arial"/>
              </a:rPr>
              <a:t>:</a:t>
            </a:r>
            <a:endParaRPr sz="1677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09059" y="2842865"/>
            <a:ext cx="2559984" cy="52748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>
              <a:spcBef>
                <a:spcPts val="88"/>
              </a:spcBef>
            </a:pPr>
            <a:r>
              <a:rPr sz="1677" b="1" spc="-26" dirty="0">
                <a:latin typeface="Arial"/>
                <a:cs typeface="Arial"/>
              </a:rPr>
              <a:t>SQLContext.sql("SELECT</a:t>
            </a:r>
            <a:endParaRPr sz="1677">
              <a:latin typeface="Arial"/>
              <a:cs typeface="Arial"/>
            </a:endParaRPr>
          </a:p>
          <a:p>
            <a:pPr marR="109263" algn="r">
              <a:spcBef>
                <a:spcPts val="18"/>
              </a:spcBef>
            </a:pPr>
            <a:r>
              <a:rPr sz="1677" b="1" spc="-291" dirty="0">
                <a:latin typeface="Arial"/>
                <a:cs typeface="Arial"/>
              </a:rPr>
              <a:t>"WHERE</a:t>
            </a:r>
            <a:endParaRPr sz="1677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09151" y="2842864"/>
            <a:ext cx="3915896" cy="530349"/>
          </a:xfrm>
          <a:prstGeom prst="rect">
            <a:avLst/>
          </a:prstGeom>
        </p:spPr>
        <p:txBody>
          <a:bodyPr vert="horz" wrap="square" lIns="0" tIns="8965" rIns="0" bIns="0" rtlCol="0">
            <a:spAutoFit/>
          </a:bodyPr>
          <a:lstStyle/>
          <a:p>
            <a:pPr marR="4483" indent="122711">
              <a:lnSpc>
                <a:spcPct val="100899"/>
              </a:lnSpc>
              <a:spcBef>
                <a:spcPts val="71"/>
              </a:spcBef>
              <a:tabLst>
                <a:tab pos="481879" algn="l"/>
                <a:tab pos="717215" algn="l"/>
                <a:tab pos="1545933" algn="l"/>
                <a:tab pos="2016606" algn="l"/>
                <a:tab pos="2610550" algn="l"/>
                <a:tab pos="3317118" algn="l"/>
                <a:tab pos="3552454" algn="l"/>
                <a:tab pos="3787230" algn="l"/>
              </a:tabLst>
            </a:pPr>
            <a:r>
              <a:rPr sz="1677" b="1" spc="31" dirty="0">
                <a:latin typeface="Arial"/>
                <a:cs typeface="Arial"/>
              </a:rPr>
              <a:t>first_nam</a:t>
            </a:r>
            <a:r>
              <a:rPr sz="1677" b="1" spc="128" dirty="0">
                <a:latin typeface="Arial"/>
                <a:cs typeface="Arial"/>
              </a:rPr>
              <a:t>e</a:t>
            </a:r>
            <a:r>
              <a:rPr sz="1677" b="1" spc="454" dirty="0">
                <a:latin typeface="Arial"/>
                <a:cs typeface="Arial"/>
              </a:rPr>
              <a:t>,</a:t>
            </a:r>
            <a:r>
              <a:rPr sz="1677" b="1" dirty="0">
                <a:latin typeface="Arial"/>
                <a:cs typeface="Arial"/>
              </a:rPr>
              <a:t>	</a:t>
            </a:r>
            <a:r>
              <a:rPr sz="1677" b="1" spc="-84" dirty="0">
                <a:latin typeface="Arial"/>
                <a:cs typeface="Arial"/>
              </a:rPr>
              <a:t>ag</a:t>
            </a:r>
            <a:r>
              <a:rPr sz="1677" b="1" spc="-44" dirty="0">
                <a:latin typeface="Arial"/>
                <a:cs typeface="Arial"/>
              </a:rPr>
              <a:t>e</a:t>
            </a:r>
            <a:r>
              <a:rPr sz="1677" b="1" dirty="0">
                <a:latin typeface="Arial"/>
                <a:cs typeface="Arial"/>
              </a:rPr>
              <a:t>	</a:t>
            </a:r>
            <a:r>
              <a:rPr sz="1677" b="1" spc="-340" dirty="0">
                <a:latin typeface="Arial"/>
                <a:cs typeface="Arial"/>
              </a:rPr>
              <a:t>FRO</a:t>
            </a:r>
            <a:r>
              <a:rPr sz="1677" b="1" spc="-357" dirty="0">
                <a:latin typeface="Arial"/>
                <a:cs typeface="Arial"/>
              </a:rPr>
              <a:t>M</a:t>
            </a:r>
            <a:r>
              <a:rPr sz="1677" b="1" dirty="0">
                <a:latin typeface="Arial"/>
                <a:cs typeface="Arial"/>
              </a:rPr>
              <a:t>	</a:t>
            </a:r>
            <a:r>
              <a:rPr sz="1677" b="1" spc="-185" dirty="0">
                <a:latin typeface="Arial"/>
                <a:cs typeface="Arial"/>
              </a:rPr>
              <a:t>name</a:t>
            </a:r>
            <a:r>
              <a:rPr sz="1677" b="1" spc="-124" dirty="0">
                <a:latin typeface="Arial"/>
                <a:cs typeface="Arial"/>
              </a:rPr>
              <a:t>s</a:t>
            </a:r>
            <a:r>
              <a:rPr sz="1677" b="1" dirty="0">
                <a:latin typeface="Arial"/>
                <a:cs typeface="Arial"/>
              </a:rPr>
              <a:t>	</a:t>
            </a:r>
            <a:r>
              <a:rPr sz="1677" b="1" spc="124" dirty="0">
                <a:latin typeface="Arial"/>
                <a:cs typeface="Arial"/>
              </a:rPr>
              <a:t>"</a:t>
            </a:r>
            <a:r>
              <a:rPr sz="1677" b="1" dirty="0">
                <a:latin typeface="Arial"/>
                <a:cs typeface="Arial"/>
              </a:rPr>
              <a:t>	</a:t>
            </a:r>
            <a:r>
              <a:rPr sz="1677" b="1" spc="-57" dirty="0">
                <a:latin typeface="Arial"/>
                <a:cs typeface="Arial"/>
              </a:rPr>
              <a:t>+</a:t>
            </a:r>
            <a:r>
              <a:rPr sz="1677" b="1" dirty="0">
                <a:latin typeface="Arial"/>
                <a:cs typeface="Arial"/>
              </a:rPr>
              <a:t>	</a:t>
            </a:r>
            <a:r>
              <a:rPr sz="1677" b="1" spc="454" dirty="0">
                <a:latin typeface="Arial"/>
                <a:cs typeface="Arial"/>
              </a:rPr>
              <a:t>\  </a:t>
            </a:r>
            <a:r>
              <a:rPr sz="1677" b="1" spc="-71" dirty="0">
                <a:latin typeface="Arial"/>
                <a:cs typeface="Arial"/>
              </a:rPr>
              <a:t>age	</a:t>
            </a:r>
            <a:r>
              <a:rPr sz="1677" b="1" spc="-57" dirty="0">
                <a:latin typeface="Arial"/>
                <a:cs typeface="Arial"/>
              </a:rPr>
              <a:t>&gt;	</a:t>
            </a:r>
            <a:r>
              <a:rPr sz="1677" b="1" spc="66" dirty="0">
                <a:latin typeface="Arial"/>
                <a:cs typeface="Arial"/>
              </a:rPr>
              <a:t>49").show()</a:t>
            </a:r>
            <a:endParaRPr sz="1677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79821" y="3369541"/>
            <a:ext cx="1775571" cy="181790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>
              <a:spcBef>
                <a:spcPts val="88"/>
              </a:spcBef>
            </a:pPr>
            <a:r>
              <a:rPr sz="1677" spc="-97" dirty="0">
                <a:latin typeface="Arial"/>
                <a:cs typeface="Arial"/>
              </a:rPr>
              <a:t>+</a:t>
            </a:r>
            <a:r>
              <a:rPr sz="1677" spc="-565" dirty="0">
                <a:latin typeface="Arial"/>
                <a:cs typeface="Arial"/>
              </a:rPr>
              <a:t>-­‐-­‐-­‐-­‐-­‐-­‐-­‐-­</a:t>
            </a:r>
            <a:r>
              <a:rPr sz="1677" spc="-953" dirty="0">
                <a:latin typeface="Arial"/>
                <a:cs typeface="Arial"/>
              </a:rPr>
              <a:t>‐</a:t>
            </a:r>
            <a:r>
              <a:rPr sz="1677" spc="-344" dirty="0">
                <a:latin typeface="Arial"/>
                <a:cs typeface="Arial"/>
              </a:rPr>
              <a:t>-­</a:t>
            </a:r>
            <a:r>
              <a:rPr sz="1677" spc="-1072" dirty="0">
                <a:latin typeface="Arial"/>
                <a:cs typeface="Arial"/>
              </a:rPr>
              <a:t>‐</a:t>
            </a:r>
            <a:r>
              <a:rPr sz="1677" spc="-9" dirty="0">
                <a:latin typeface="Arial"/>
                <a:cs typeface="Arial"/>
              </a:rPr>
              <a:t>+</a:t>
            </a:r>
            <a:r>
              <a:rPr sz="1677" spc="-494" dirty="0">
                <a:latin typeface="Arial"/>
                <a:cs typeface="Arial"/>
              </a:rPr>
              <a:t>-­‐-­</a:t>
            </a:r>
            <a:r>
              <a:rPr sz="1677" spc="-953" dirty="0">
                <a:latin typeface="Arial"/>
                <a:cs typeface="Arial"/>
              </a:rPr>
              <a:t>‐</a:t>
            </a:r>
            <a:r>
              <a:rPr sz="1677" spc="-344" dirty="0">
                <a:latin typeface="Arial"/>
                <a:cs typeface="Arial"/>
              </a:rPr>
              <a:t>-­</a:t>
            </a:r>
            <a:r>
              <a:rPr sz="1677" spc="-1072" dirty="0">
                <a:latin typeface="Arial"/>
                <a:cs typeface="Arial"/>
              </a:rPr>
              <a:t>‐</a:t>
            </a:r>
            <a:r>
              <a:rPr sz="1677" spc="-57" dirty="0">
                <a:latin typeface="Arial"/>
                <a:cs typeface="Arial"/>
              </a:rPr>
              <a:t>+</a:t>
            </a:r>
            <a:endParaRPr sz="1677">
              <a:latin typeface="Arial"/>
              <a:cs typeface="Arial"/>
            </a:endParaRPr>
          </a:p>
          <a:p>
            <a:pPr>
              <a:spcBef>
                <a:spcPts val="18"/>
              </a:spcBef>
            </a:pPr>
            <a:r>
              <a:rPr sz="1677" spc="150" dirty="0">
                <a:latin typeface="Arial"/>
                <a:cs typeface="Arial"/>
              </a:rPr>
              <a:t>|firstName|age|</a:t>
            </a:r>
            <a:endParaRPr sz="1677">
              <a:latin typeface="Arial"/>
              <a:cs typeface="Arial"/>
            </a:endParaRPr>
          </a:p>
          <a:p>
            <a:pPr>
              <a:spcBef>
                <a:spcPts val="18"/>
              </a:spcBef>
            </a:pPr>
            <a:r>
              <a:rPr sz="1677" spc="-97" dirty="0">
                <a:latin typeface="Arial"/>
                <a:cs typeface="Arial"/>
              </a:rPr>
              <a:t>+</a:t>
            </a:r>
            <a:r>
              <a:rPr sz="1677" spc="-565" dirty="0">
                <a:latin typeface="Arial"/>
                <a:cs typeface="Arial"/>
              </a:rPr>
              <a:t>-­‐-­‐-­‐-­‐-­‐-­‐-­‐-­</a:t>
            </a:r>
            <a:r>
              <a:rPr sz="1677" spc="-953" dirty="0">
                <a:latin typeface="Arial"/>
                <a:cs typeface="Arial"/>
              </a:rPr>
              <a:t>‐</a:t>
            </a:r>
            <a:r>
              <a:rPr sz="1677" spc="-344" dirty="0">
                <a:latin typeface="Arial"/>
                <a:cs typeface="Arial"/>
              </a:rPr>
              <a:t>-­</a:t>
            </a:r>
            <a:r>
              <a:rPr sz="1677" spc="-1072" dirty="0">
                <a:latin typeface="Arial"/>
                <a:cs typeface="Arial"/>
              </a:rPr>
              <a:t>‐</a:t>
            </a:r>
            <a:r>
              <a:rPr sz="1677" spc="-9" dirty="0">
                <a:latin typeface="Arial"/>
                <a:cs typeface="Arial"/>
              </a:rPr>
              <a:t>+</a:t>
            </a:r>
            <a:r>
              <a:rPr sz="1677" spc="-494" dirty="0">
                <a:latin typeface="Arial"/>
                <a:cs typeface="Arial"/>
              </a:rPr>
              <a:t>-­‐-­</a:t>
            </a:r>
            <a:r>
              <a:rPr sz="1677" spc="-953" dirty="0">
                <a:latin typeface="Arial"/>
                <a:cs typeface="Arial"/>
              </a:rPr>
              <a:t>‐</a:t>
            </a:r>
            <a:r>
              <a:rPr sz="1677" spc="-344" dirty="0">
                <a:latin typeface="Arial"/>
                <a:cs typeface="Arial"/>
              </a:rPr>
              <a:t>-­</a:t>
            </a:r>
            <a:r>
              <a:rPr sz="1677" spc="-1072" dirty="0">
                <a:latin typeface="Arial"/>
                <a:cs typeface="Arial"/>
              </a:rPr>
              <a:t>‐</a:t>
            </a:r>
            <a:r>
              <a:rPr sz="1677" spc="-57" dirty="0">
                <a:latin typeface="Arial"/>
                <a:cs typeface="Arial"/>
              </a:rPr>
              <a:t>+</a:t>
            </a:r>
            <a:endParaRPr sz="1677">
              <a:latin typeface="Arial"/>
              <a:cs typeface="Arial"/>
            </a:endParaRPr>
          </a:p>
          <a:p>
            <a:pPr>
              <a:spcBef>
                <a:spcPts val="18"/>
              </a:spcBef>
              <a:tabLst>
                <a:tab pos="470112" algn="l"/>
                <a:tab pos="1423223" algn="l"/>
              </a:tabLst>
            </a:pPr>
            <a:r>
              <a:rPr sz="1677" spc="485" dirty="0">
                <a:latin typeface="Arial"/>
                <a:cs typeface="Arial"/>
              </a:rPr>
              <a:t>|	</a:t>
            </a:r>
            <a:r>
              <a:rPr sz="1677" spc="-35" dirty="0">
                <a:latin typeface="Arial"/>
                <a:cs typeface="Arial"/>
              </a:rPr>
              <a:t>Norman</a:t>
            </a:r>
            <a:r>
              <a:rPr sz="1677" dirty="0">
                <a:latin typeface="Arial"/>
                <a:cs typeface="Arial"/>
              </a:rPr>
              <a:t>|	</a:t>
            </a:r>
            <a:r>
              <a:rPr sz="1677" spc="-53" dirty="0">
                <a:latin typeface="Arial"/>
                <a:cs typeface="Arial"/>
              </a:rPr>
              <a:t>8</a:t>
            </a:r>
            <a:r>
              <a:rPr sz="1677" spc="-57" dirty="0">
                <a:latin typeface="Arial"/>
                <a:cs typeface="Arial"/>
              </a:rPr>
              <a:t>1</a:t>
            </a:r>
            <a:r>
              <a:rPr sz="1677" spc="485" dirty="0">
                <a:latin typeface="Arial"/>
                <a:cs typeface="Arial"/>
              </a:rPr>
              <a:t>|</a:t>
            </a:r>
            <a:endParaRPr sz="1677">
              <a:latin typeface="Arial"/>
              <a:cs typeface="Arial"/>
            </a:endParaRPr>
          </a:p>
          <a:p>
            <a:pPr>
              <a:spcBef>
                <a:spcPts val="18"/>
              </a:spcBef>
              <a:tabLst>
                <a:tab pos="470112" algn="l"/>
                <a:tab pos="1423223" algn="l"/>
              </a:tabLst>
            </a:pPr>
            <a:r>
              <a:rPr sz="1677" spc="485" dirty="0">
                <a:latin typeface="Arial"/>
                <a:cs typeface="Arial"/>
              </a:rPr>
              <a:t>|	</a:t>
            </a:r>
            <a:r>
              <a:rPr sz="1677" spc="124" dirty="0">
                <a:latin typeface="Arial"/>
                <a:cs typeface="Arial"/>
              </a:rPr>
              <a:t>Miguel</a:t>
            </a:r>
            <a:r>
              <a:rPr sz="1677" spc="84" dirty="0">
                <a:latin typeface="Arial"/>
                <a:cs typeface="Arial"/>
              </a:rPr>
              <a:t>|</a:t>
            </a:r>
            <a:r>
              <a:rPr sz="1677" dirty="0">
                <a:latin typeface="Arial"/>
                <a:cs typeface="Arial"/>
              </a:rPr>
              <a:t>	</a:t>
            </a:r>
            <a:r>
              <a:rPr sz="1677" spc="-53" dirty="0">
                <a:latin typeface="Arial"/>
                <a:cs typeface="Arial"/>
              </a:rPr>
              <a:t>6</a:t>
            </a:r>
            <a:r>
              <a:rPr sz="1677" spc="-57" dirty="0">
                <a:latin typeface="Arial"/>
                <a:cs typeface="Arial"/>
              </a:rPr>
              <a:t>4</a:t>
            </a:r>
            <a:r>
              <a:rPr sz="1677" spc="485" dirty="0">
                <a:latin typeface="Arial"/>
                <a:cs typeface="Arial"/>
              </a:rPr>
              <a:t>|</a:t>
            </a:r>
            <a:endParaRPr sz="1677">
              <a:latin typeface="Arial"/>
              <a:cs typeface="Arial"/>
            </a:endParaRPr>
          </a:p>
          <a:p>
            <a:pPr>
              <a:spcBef>
                <a:spcPts val="18"/>
              </a:spcBef>
              <a:tabLst>
                <a:tab pos="358047" algn="l"/>
                <a:tab pos="1423223" algn="l"/>
              </a:tabLst>
            </a:pPr>
            <a:r>
              <a:rPr sz="1677" spc="485" dirty="0">
                <a:latin typeface="Arial"/>
                <a:cs typeface="Arial"/>
              </a:rPr>
              <a:t>|	</a:t>
            </a:r>
            <a:r>
              <a:rPr sz="1677" spc="207" dirty="0">
                <a:latin typeface="Arial"/>
                <a:cs typeface="Arial"/>
              </a:rPr>
              <a:t>Abigail</a:t>
            </a:r>
            <a:r>
              <a:rPr sz="1677" spc="150" dirty="0">
                <a:latin typeface="Arial"/>
                <a:cs typeface="Arial"/>
              </a:rPr>
              <a:t>|</a:t>
            </a:r>
            <a:r>
              <a:rPr sz="1677" dirty="0">
                <a:latin typeface="Arial"/>
                <a:cs typeface="Arial"/>
              </a:rPr>
              <a:t>	</a:t>
            </a:r>
            <a:r>
              <a:rPr sz="1677" spc="-53" dirty="0">
                <a:latin typeface="Arial"/>
                <a:cs typeface="Arial"/>
              </a:rPr>
              <a:t>7</a:t>
            </a:r>
            <a:r>
              <a:rPr sz="1677" spc="-57" dirty="0">
                <a:latin typeface="Arial"/>
                <a:cs typeface="Arial"/>
              </a:rPr>
              <a:t>5</a:t>
            </a:r>
            <a:r>
              <a:rPr sz="1677" spc="485" dirty="0">
                <a:latin typeface="Arial"/>
                <a:cs typeface="Arial"/>
              </a:rPr>
              <a:t>|</a:t>
            </a:r>
            <a:endParaRPr sz="1677">
              <a:latin typeface="Arial"/>
              <a:cs typeface="Arial"/>
            </a:endParaRPr>
          </a:p>
          <a:p>
            <a:pPr>
              <a:spcBef>
                <a:spcPts val="18"/>
              </a:spcBef>
            </a:pPr>
            <a:r>
              <a:rPr sz="1677" spc="-97" dirty="0">
                <a:latin typeface="Arial"/>
                <a:cs typeface="Arial"/>
              </a:rPr>
              <a:t>+</a:t>
            </a:r>
            <a:r>
              <a:rPr sz="1677" spc="-565" dirty="0">
                <a:latin typeface="Arial"/>
                <a:cs typeface="Arial"/>
              </a:rPr>
              <a:t>-­‐-­‐-­‐-­‐-­‐-­‐-­‐-­</a:t>
            </a:r>
            <a:r>
              <a:rPr sz="1677" spc="-953" dirty="0">
                <a:latin typeface="Arial"/>
                <a:cs typeface="Arial"/>
              </a:rPr>
              <a:t>‐</a:t>
            </a:r>
            <a:r>
              <a:rPr sz="1677" spc="-344" dirty="0">
                <a:latin typeface="Arial"/>
                <a:cs typeface="Arial"/>
              </a:rPr>
              <a:t>-­</a:t>
            </a:r>
            <a:r>
              <a:rPr sz="1677" spc="-1072" dirty="0">
                <a:latin typeface="Arial"/>
                <a:cs typeface="Arial"/>
              </a:rPr>
              <a:t>‐</a:t>
            </a:r>
            <a:r>
              <a:rPr sz="1677" spc="-9" dirty="0">
                <a:latin typeface="Arial"/>
                <a:cs typeface="Arial"/>
              </a:rPr>
              <a:t>+</a:t>
            </a:r>
            <a:r>
              <a:rPr sz="1677" spc="-494" dirty="0">
                <a:latin typeface="Arial"/>
                <a:cs typeface="Arial"/>
              </a:rPr>
              <a:t>-­‐-­</a:t>
            </a:r>
            <a:r>
              <a:rPr sz="1677" spc="-953" dirty="0">
                <a:latin typeface="Arial"/>
                <a:cs typeface="Arial"/>
              </a:rPr>
              <a:t>‐</a:t>
            </a:r>
            <a:r>
              <a:rPr sz="1677" spc="-344" dirty="0">
                <a:latin typeface="Arial"/>
                <a:cs typeface="Arial"/>
              </a:rPr>
              <a:t>-­</a:t>
            </a:r>
            <a:r>
              <a:rPr sz="1677" spc="-1072" dirty="0">
                <a:latin typeface="Arial"/>
                <a:cs typeface="Arial"/>
              </a:rPr>
              <a:t>‐</a:t>
            </a:r>
            <a:r>
              <a:rPr sz="1677" spc="-57" dirty="0">
                <a:latin typeface="Arial"/>
                <a:cs typeface="Arial"/>
              </a:rPr>
              <a:t>+</a:t>
            </a:r>
            <a:endParaRPr sz="1677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680538" y="2519979"/>
            <a:ext cx="403412" cy="403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9975778" y="6278454"/>
            <a:ext cx="246529" cy="556261"/>
          </a:xfrm>
          <a:prstGeom prst="rect">
            <a:avLst/>
          </a:prstGeom>
        </p:spPr>
        <p:txBody>
          <a:bodyPr vert="horz" wrap="square" lIns="0" tIns="2241" rIns="0" bIns="0" rtlCol="0">
            <a:spAutoFit/>
          </a:bodyPr>
          <a:lstStyle/>
          <a:p>
            <a:pPr marL="22413">
              <a:spcBef>
                <a:spcPts val="18"/>
              </a:spcBef>
            </a:pPr>
            <a:fld id="{81D60167-4931-47E6-BA6A-407CBD079E47}" type="slidenum">
              <a:rPr spc="-53" dirty="0"/>
              <a:pPr marL="22413">
                <a:spcBef>
                  <a:spcPts val="18"/>
                </a:spcBef>
              </a:pPr>
              <a:t>26</a:t>
            </a:fld>
            <a:endParaRPr spc="-53" dirty="0"/>
          </a:p>
        </p:txBody>
      </p:sp>
    </p:spTree>
    <p:extLst>
      <p:ext uri="{BB962C8B-B14F-4D97-AF65-F5344CB8AC3E}">
        <p14:creationId xmlns:p14="http://schemas.microsoft.com/office/powerpoint/2010/main" val="2127862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48BB0-D887-4404-BD15-58D83B979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C8FAB-48C7-4697-B006-4C33F5FFA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074C1E-46C0-4F1E-999C-00AB78E92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2590800"/>
            <a:ext cx="6183086" cy="299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29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1596" y="1791596"/>
            <a:ext cx="8606118" cy="41013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/>
          <p:nvPr/>
        </p:nvSpPr>
        <p:spPr>
          <a:xfrm>
            <a:off x="1903654" y="1937273"/>
            <a:ext cx="8494059" cy="36082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3349" y="333088"/>
            <a:ext cx="3157016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190" dirty="0"/>
              <a:t>o</a:t>
            </a:r>
            <a:r>
              <a:rPr spc="57" dirty="0"/>
              <a:t>r</a:t>
            </a:r>
            <a:r>
              <a:rPr spc="304" dirty="0"/>
              <a:t>d</a:t>
            </a:r>
            <a:r>
              <a:rPr spc="361" dirty="0"/>
              <a:t>e</a:t>
            </a:r>
            <a:r>
              <a:rPr spc="115" dirty="0"/>
              <a:t>r</a:t>
            </a:r>
            <a:r>
              <a:rPr spc="-35" dirty="0"/>
              <a:t>B</a:t>
            </a:r>
            <a:r>
              <a:rPr spc="221" dirty="0"/>
              <a:t>y</a:t>
            </a:r>
            <a:r>
              <a:rPr spc="26" dirty="0"/>
              <a:t>()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3348" y="1240104"/>
            <a:ext cx="2068606" cy="41867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647" spc="-93" dirty="0">
                <a:latin typeface="Trebuchet MS"/>
                <a:cs typeface="Trebuchet MS"/>
              </a:rPr>
              <a:t>in</a:t>
            </a:r>
            <a:r>
              <a:rPr sz="2647" spc="-476" dirty="0">
                <a:latin typeface="Trebuchet MS"/>
                <a:cs typeface="Trebuchet MS"/>
              </a:rPr>
              <a:t> </a:t>
            </a:r>
            <a:r>
              <a:rPr sz="2647" spc="-128" dirty="0">
                <a:latin typeface="Trebuchet MS"/>
                <a:cs typeface="Trebuchet MS"/>
              </a:rPr>
              <a:t>Python:</a:t>
            </a:r>
            <a:endParaRPr sz="2647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66994" y="2178199"/>
            <a:ext cx="7989794" cy="3148853"/>
          </a:xfrm>
          <a:custGeom>
            <a:avLst/>
            <a:gdLst/>
            <a:ahLst/>
            <a:cxnLst/>
            <a:rect l="l" t="t" r="r" b="b"/>
            <a:pathLst>
              <a:path w="9055100" h="3568700">
                <a:moveTo>
                  <a:pt x="0" y="0"/>
                </a:moveTo>
                <a:lnTo>
                  <a:pt x="9055100" y="0"/>
                </a:lnTo>
                <a:lnTo>
                  <a:pt x="9055100" y="3568700"/>
                </a:lnTo>
                <a:lnTo>
                  <a:pt x="0" y="3568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/>
          <p:nvPr/>
        </p:nvSpPr>
        <p:spPr>
          <a:xfrm>
            <a:off x="2166994" y="2178198"/>
            <a:ext cx="7989794" cy="2870356"/>
          </a:xfrm>
          <a:prstGeom prst="rect">
            <a:avLst/>
          </a:prstGeom>
          <a:ln w="12700">
            <a:solidFill>
              <a:srgbClr val="C4C0AB"/>
            </a:solidFill>
          </a:ln>
        </p:spPr>
        <p:txBody>
          <a:bodyPr vert="horz" wrap="square" lIns="0" tIns="2241" rIns="0" bIns="0" rtlCol="0">
            <a:spAutoFit/>
          </a:bodyPr>
          <a:lstStyle/>
          <a:p>
            <a:pPr>
              <a:spcBef>
                <a:spcPts val="18"/>
              </a:spcBef>
            </a:pPr>
            <a:endParaRPr sz="1721">
              <a:latin typeface="Times New Roman"/>
              <a:cs typeface="Times New Roman"/>
            </a:endParaRPr>
          </a:p>
          <a:p>
            <a:pPr marL="79566">
              <a:tabLst>
                <a:tab pos="438173" algn="l"/>
                <a:tab pos="1020910" algn="l"/>
                <a:tab pos="3396684" algn="l"/>
                <a:tab pos="3632020" algn="l"/>
              </a:tabLst>
            </a:pPr>
            <a:r>
              <a:rPr sz="1677" spc="199" dirty="0">
                <a:solidFill>
                  <a:srgbClr val="0070C0"/>
                </a:solidFill>
                <a:latin typeface="Arial"/>
                <a:cs typeface="Arial"/>
              </a:rPr>
              <a:t>In	</a:t>
            </a:r>
            <a:r>
              <a:rPr sz="1677" spc="309" dirty="0">
                <a:solidFill>
                  <a:srgbClr val="0070C0"/>
                </a:solidFill>
                <a:latin typeface="Arial"/>
                <a:cs typeface="Arial"/>
              </a:rPr>
              <a:t>[1]:	</a:t>
            </a:r>
            <a:r>
              <a:rPr sz="1677" b="1" spc="247" dirty="0">
                <a:latin typeface="Arial"/>
                <a:cs typeface="Arial"/>
              </a:rPr>
              <a:t>df.filter(df[</a:t>
            </a:r>
            <a:r>
              <a:rPr sz="1677" b="1" spc="247" dirty="0">
                <a:solidFill>
                  <a:srgbClr val="0070C0"/>
                </a:solidFill>
                <a:latin typeface="Arial"/>
                <a:cs typeface="Arial"/>
              </a:rPr>
              <a:t>'age'</a:t>
            </a:r>
            <a:r>
              <a:rPr sz="1677" b="1" spc="247" dirty="0">
                <a:latin typeface="Arial"/>
                <a:cs typeface="Arial"/>
              </a:rPr>
              <a:t>]	</a:t>
            </a:r>
            <a:r>
              <a:rPr sz="1677" b="1" spc="-57" dirty="0">
                <a:latin typeface="Arial"/>
                <a:cs typeface="Arial"/>
              </a:rPr>
              <a:t>&gt;	</a:t>
            </a:r>
            <a:r>
              <a:rPr sz="1677" b="1" spc="216" dirty="0">
                <a:solidFill>
                  <a:srgbClr val="1AA756"/>
                </a:solidFill>
                <a:latin typeface="Arial"/>
                <a:cs typeface="Arial"/>
              </a:rPr>
              <a:t>49</a:t>
            </a:r>
            <a:r>
              <a:rPr sz="1677" b="1" spc="216" dirty="0">
                <a:latin typeface="Arial"/>
                <a:cs typeface="Arial"/>
              </a:rPr>
              <a:t>).\</a:t>
            </a:r>
            <a:endParaRPr sz="1677">
              <a:latin typeface="Arial"/>
              <a:cs typeface="Arial"/>
            </a:endParaRPr>
          </a:p>
          <a:p>
            <a:pPr marL="1379518">
              <a:lnSpc>
                <a:spcPts val="1977"/>
              </a:lnSpc>
              <a:spcBef>
                <a:spcPts val="106"/>
              </a:spcBef>
              <a:tabLst>
                <a:tab pos="4338028" algn="l"/>
              </a:tabLst>
            </a:pPr>
            <a:r>
              <a:rPr sz="1677" b="1" spc="176" dirty="0">
                <a:latin typeface="Arial"/>
                <a:cs typeface="Arial"/>
              </a:rPr>
              <a:t>select(df[</a:t>
            </a:r>
            <a:r>
              <a:rPr sz="1677" b="1" spc="176" dirty="0">
                <a:solidFill>
                  <a:srgbClr val="0070C0"/>
                </a:solidFill>
                <a:latin typeface="Arial"/>
                <a:cs typeface="Arial"/>
              </a:rPr>
              <a:t>'first_name'</a:t>
            </a:r>
            <a:r>
              <a:rPr sz="1677" b="1" spc="176" dirty="0">
                <a:latin typeface="Arial"/>
                <a:cs typeface="Arial"/>
              </a:rPr>
              <a:t>],	</a:t>
            </a:r>
            <a:r>
              <a:rPr sz="1677" b="1" spc="243" dirty="0">
                <a:latin typeface="Arial"/>
                <a:cs typeface="Arial"/>
              </a:rPr>
              <a:t>df[</a:t>
            </a:r>
            <a:r>
              <a:rPr sz="1677" b="1" spc="243" dirty="0">
                <a:solidFill>
                  <a:srgbClr val="0070C0"/>
                </a:solidFill>
                <a:latin typeface="Arial"/>
                <a:cs typeface="Arial"/>
              </a:rPr>
              <a:t>'age'</a:t>
            </a:r>
            <a:r>
              <a:rPr sz="1677" b="1" spc="243" dirty="0">
                <a:latin typeface="Arial"/>
                <a:cs typeface="Arial"/>
              </a:rPr>
              <a:t>]).\</a:t>
            </a:r>
            <a:endParaRPr sz="1677">
              <a:latin typeface="Arial"/>
              <a:cs typeface="Arial"/>
            </a:endParaRPr>
          </a:p>
          <a:p>
            <a:pPr marL="1379518">
              <a:lnSpc>
                <a:spcPts val="1977"/>
              </a:lnSpc>
              <a:tabLst>
                <a:tab pos="4461300" algn="l"/>
              </a:tabLst>
            </a:pPr>
            <a:r>
              <a:rPr sz="1677" b="1" spc="141" dirty="0">
                <a:latin typeface="Arial"/>
                <a:cs typeface="Arial"/>
              </a:rPr>
              <a:t>orderBy(df[</a:t>
            </a:r>
            <a:r>
              <a:rPr sz="1677" b="1" spc="141" dirty="0">
                <a:solidFill>
                  <a:srgbClr val="0070C0"/>
                </a:solidFill>
                <a:latin typeface="Arial"/>
                <a:cs typeface="Arial"/>
              </a:rPr>
              <a:t>'age'</a:t>
            </a:r>
            <a:r>
              <a:rPr sz="1677" b="1" spc="141" dirty="0">
                <a:latin typeface="Arial"/>
                <a:cs typeface="Arial"/>
              </a:rPr>
              <a:t>].</a:t>
            </a:r>
            <a:r>
              <a:rPr sz="1677" b="1" spc="141" dirty="0">
                <a:solidFill>
                  <a:srgbClr val="DC3D08"/>
                </a:solidFill>
                <a:latin typeface="Arial"/>
                <a:cs typeface="Arial"/>
              </a:rPr>
              <a:t>desc()</a:t>
            </a:r>
            <a:r>
              <a:rPr sz="1677" b="1" spc="141" dirty="0">
                <a:latin typeface="Arial"/>
                <a:cs typeface="Arial"/>
              </a:rPr>
              <a:t>,	</a:t>
            </a:r>
            <a:r>
              <a:rPr sz="1677" b="1" spc="146" dirty="0">
                <a:latin typeface="Arial"/>
                <a:cs typeface="Arial"/>
              </a:rPr>
              <a:t>df[</a:t>
            </a:r>
            <a:r>
              <a:rPr sz="1677" b="1" spc="146" dirty="0">
                <a:solidFill>
                  <a:srgbClr val="0070C0"/>
                </a:solidFill>
                <a:latin typeface="Arial"/>
                <a:cs typeface="Arial"/>
              </a:rPr>
              <a:t>'first_name'</a:t>
            </a:r>
            <a:r>
              <a:rPr sz="1677" b="1" spc="146" dirty="0">
                <a:latin typeface="Arial"/>
                <a:cs typeface="Arial"/>
              </a:rPr>
              <a:t>]).show()</a:t>
            </a:r>
            <a:endParaRPr sz="1677">
              <a:latin typeface="Arial"/>
              <a:cs typeface="Arial"/>
            </a:endParaRPr>
          </a:p>
          <a:p>
            <a:pPr marL="79566">
              <a:spcBef>
                <a:spcPts val="106"/>
              </a:spcBef>
            </a:pPr>
            <a:r>
              <a:rPr sz="1677" spc="-543" dirty="0">
                <a:latin typeface="Arial"/>
                <a:cs typeface="Arial"/>
              </a:rPr>
              <a:t>+-­‐-­‐-­‐-­‐-­‐-­‐-­‐-­‐-­‐-­‐+-­‐-­‐-­‐+</a:t>
            </a:r>
            <a:endParaRPr sz="1677">
              <a:latin typeface="Arial"/>
              <a:cs typeface="Arial"/>
            </a:endParaRPr>
          </a:p>
          <a:p>
            <a:pPr marL="79566">
              <a:spcBef>
                <a:spcPts val="18"/>
              </a:spcBef>
            </a:pPr>
            <a:r>
              <a:rPr sz="1677" spc="159" dirty="0">
                <a:latin typeface="Arial"/>
                <a:cs typeface="Arial"/>
              </a:rPr>
              <a:t>|first_name|age|</a:t>
            </a:r>
            <a:endParaRPr sz="1677">
              <a:latin typeface="Arial"/>
              <a:cs typeface="Arial"/>
            </a:endParaRPr>
          </a:p>
          <a:p>
            <a:pPr marL="79566">
              <a:spcBef>
                <a:spcPts val="18"/>
              </a:spcBef>
            </a:pPr>
            <a:r>
              <a:rPr sz="1677" spc="-543" dirty="0">
                <a:latin typeface="Arial"/>
                <a:cs typeface="Arial"/>
              </a:rPr>
              <a:t>+-­‐-­‐-­‐-­‐-­‐-­‐-­‐-­‐-­‐-­‐+-­‐-­‐-­‐+</a:t>
            </a:r>
            <a:endParaRPr sz="1677">
              <a:latin typeface="Arial"/>
              <a:cs typeface="Arial"/>
            </a:endParaRPr>
          </a:p>
          <a:p>
            <a:pPr marL="79566">
              <a:spcBef>
                <a:spcPts val="18"/>
              </a:spcBef>
              <a:tabLst>
                <a:tab pos="673509" algn="l"/>
                <a:tab pos="1614854" algn="l"/>
              </a:tabLst>
            </a:pPr>
            <a:r>
              <a:rPr sz="1677" spc="485" dirty="0">
                <a:latin typeface="Arial"/>
                <a:cs typeface="Arial"/>
              </a:rPr>
              <a:t>|	</a:t>
            </a:r>
            <a:r>
              <a:rPr sz="1677" spc="-26" dirty="0">
                <a:latin typeface="Arial"/>
                <a:cs typeface="Arial"/>
              </a:rPr>
              <a:t>Norman|	</a:t>
            </a:r>
            <a:r>
              <a:rPr sz="1677" spc="124" dirty="0">
                <a:latin typeface="Arial"/>
                <a:cs typeface="Arial"/>
              </a:rPr>
              <a:t>81|</a:t>
            </a:r>
            <a:endParaRPr sz="1677">
              <a:latin typeface="Arial"/>
              <a:cs typeface="Arial"/>
            </a:endParaRPr>
          </a:p>
          <a:p>
            <a:pPr marL="79566">
              <a:spcBef>
                <a:spcPts val="18"/>
              </a:spcBef>
              <a:tabLst>
                <a:tab pos="550238" algn="l"/>
                <a:tab pos="1614854" algn="l"/>
              </a:tabLst>
            </a:pPr>
            <a:r>
              <a:rPr sz="1677" spc="485" dirty="0">
                <a:latin typeface="Arial"/>
                <a:cs typeface="Arial"/>
              </a:rPr>
              <a:t>|	</a:t>
            </a:r>
            <a:r>
              <a:rPr sz="1677" spc="202" dirty="0">
                <a:latin typeface="Arial"/>
                <a:cs typeface="Arial"/>
              </a:rPr>
              <a:t>Abigail|	</a:t>
            </a:r>
            <a:r>
              <a:rPr sz="1677" spc="128" dirty="0">
                <a:latin typeface="Arial"/>
                <a:cs typeface="Arial"/>
              </a:rPr>
              <a:t>75|</a:t>
            </a:r>
            <a:endParaRPr sz="1677">
              <a:latin typeface="Arial"/>
              <a:cs typeface="Arial"/>
            </a:endParaRPr>
          </a:p>
          <a:p>
            <a:pPr marL="79566">
              <a:spcBef>
                <a:spcPts val="18"/>
              </a:spcBef>
              <a:tabLst>
                <a:tab pos="673509" algn="l"/>
                <a:tab pos="1614854" algn="l"/>
              </a:tabLst>
            </a:pPr>
            <a:r>
              <a:rPr sz="1677" spc="485" dirty="0">
                <a:latin typeface="Arial"/>
                <a:cs typeface="Arial"/>
              </a:rPr>
              <a:t>|	</a:t>
            </a:r>
            <a:r>
              <a:rPr sz="1677" spc="119" dirty="0">
                <a:latin typeface="Arial"/>
                <a:cs typeface="Arial"/>
              </a:rPr>
              <a:t>Miguel|	</a:t>
            </a:r>
            <a:r>
              <a:rPr sz="1677" spc="124" dirty="0">
                <a:latin typeface="Arial"/>
                <a:cs typeface="Arial"/>
              </a:rPr>
              <a:t>64|</a:t>
            </a:r>
            <a:endParaRPr sz="1677">
              <a:latin typeface="Arial"/>
              <a:cs typeface="Arial"/>
            </a:endParaRPr>
          </a:p>
          <a:p>
            <a:pPr marL="79566">
              <a:spcBef>
                <a:spcPts val="18"/>
              </a:spcBef>
            </a:pPr>
            <a:r>
              <a:rPr sz="1677" spc="-543" dirty="0">
                <a:latin typeface="Arial"/>
                <a:cs typeface="Arial"/>
              </a:rPr>
              <a:t>+-­‐-­‐-­‐-­‐-­‐-­‐-­‐-­‐-­‐-­‐+-­‐-­‐-­‐+</a:t>
            </a:r>
            <a:endParaRPr sz="1677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669332" y="2217420"/>
            <a:ext cx="414618" cy="4258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5859332" y="3136302"/>
            <a:ext cx="952500" cy="15127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6039030" y="3302873"/>
            <a:ext cx="705971" cy="1270187"/>
          </a:xfrm>
          <a:custGeom>
            <a:avLst/>
            <a:gdLst/>
            <a:ahLst/>
            <a:cxnLst/>
            <a:rect l="l" t="t" r="r" b="b"/>
            <a:pathLst>
              <a:path w="800100" h="1439545">
                <a:moveTo>
                  <a:pt x="799641" y="1439359"/>
                </a:moveTo>
                <a:lnTo>
                  <a:pt x="0" y="0"/>
                </a:lnTo>
              </a:path>
            </a:pathLst>
          </a:custGeom>
          <a:ln w="25400">
            <a:solidFill>
              <a:srgbClr val="E2151C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6027420" y="3281979"/>
            <a:ext cx="66675" cy="80122"/>
          </a:xfrm>
          <a:custGeom>
            <a:avLst/>
            <a:gdLst/>
            <a:ahLst/>
            <a:cxnLst/>
            <a:rect l="l" t="t" r="r" b="b"/>
            <a:pathLst>
              <a:path w="75564" h="90804">
                <a:moveTo>
                  <a:pt x="0" y="0"/>
                </a:moveTo>
                <a:lnTo>
                  <a:pt x="3949" y="90792"/>
                </a:lnTo>
                <a:lnTo>
                  <a:pt x="74993" y="51320"/>
                </a:lnTo>
                <a:lnTo>
                  <a:pt x="0" y="0"/>
                </a:lnTo>
                <a:close/>
              </a:path>
            </a:pathLst>
          </a:custGeom>
          <a:solidFill>
            <a:srgbClr val="E2151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4294967295"/>
          </p:nvPr>
        </p:nvSpPr>
        <p:spPr>
          <a:xfrm>
            <a:off x="9975778" y="6278454"/>
            <a:ext cx="246529" cy="556261"/>
          </a:xfrm>
          <a:prstGeom prst="rect">
            <a:avLst/>
          </a:prstGeom>
        </p:spPr>
        <p:txBody>
          <a:bodyPr vert="horz" wrap="square" lIns="0" tIns="2241" rIns="0" bIns="0" rtlCol="0">
            <a:spAutoFit/>
          </a:bodyPr>
          <a:lstStyle/>
          <a:p>
            <a:pPr marL="22413">
              <a:spcBef>
                <a:spcPts val="18"/>
              </a:spcBef>
            </a:pPr>
            <a:fld id="{81D60167-4931-47E6-BA6A-407CBD079E47}" type="slidenum">
              <a:rPr spc="-53" dirty="0"/>
              <a:pPr marL="22413">
                <a:spcBef>
                  <a:spcPts val="18"/>
                </a:spcBef>
              </a:pPr>
              <a:t>28</a:t>
            </a:fld>
            <a:endParaRPr spc="-53" dirty="0"/>
          </a:p>
        </p:txBody>
      </p:sp>
    </p:spTree>
    <p:extLst>
      <p:ext uri="{BB962C8B-B14F-4D97-AF65-F5344CB8AC3E}">
        <p14:creationId xmlns:p14="http://schemas.microsoft.com/office/powerpoint/2010/main" val="3007817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566" y="335266"/>
            <a:ext cx="3729453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300" spc="1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groupBy</a:t>
            </a:r>
            <a:r>
              <a:rPr spc="154" dirty="0"/>
              <a:t>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2566" y="1197459"/>
            <a:ext cx="10891221" cy="795843"/>
          </a:xfrm>
          <a:prstGeom prst="rect">
            <a:avLst/>
          </a:prstGeom>
        </p:spPr>
        <p:txBody>
          <a:bodyPr vert="horz" wrap="square" lIns="0" tIns="51546" rIns="0" bIns="0" rtlCol="0">
            <a:spAutoFit/>
          </a:bodyPr>
          <a:lstStyle/>
          <a:p>
            <a:pPr marL="11206" marR="4483">
              <a:lnSpc>
                <a:spcPts val="2912"/>
              </a:lnSpc>
              <a:spcBef>
                <a:spcPts val="405"/>
              </a:spcBef>
            </a:pPr>
            <a:r>
              <a:rPr sz="2800" spc="-1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  <a:r>
              <a:rPr sz="2800" spc="-2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2800" spc="-2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800" spc="-3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5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count()</a:t>
            </a:r>
            <a:r>
              <a:rPr sz="2800" spc="15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800" spc="3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2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groupBy()</a:t>
            </a:r>
            <a:r>
              <a:rPr sz="2800" spc="97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</a:t>
            </a:r>
            <a:r>
              <a:rPr sz="2800" spc="-3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 </a:t>
            </a:r>
            <a:r>
              <a:rPr sz="2800" spc="-1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800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</a:t>
            </a:r>
            <a:r>
              <a:rPr sz="2800" spc="-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sz="2800" spc="-5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1596" y="1847626"/>
            <a:ext cx="8606118" cy="41797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1847625" y="1993303"/>
            <a:ext cx="8550088" cy="36867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2155788" y="2178199"/>
            <a:ext cx="7989794" cy="3272118"/>
          </a:xfrm>
          <a:custGeom>
            <a:avLst/>
            <a:gdLst/>
            <a:ahLst/>
            <a:cxnLst/>
            <a:rect l="l" t="t" r="r" b="b"/>
            <a:pathLst>
              <a:path w="9055100" h="3708400">
                <a:moveTo>
                  <a:pt x="0" y="0"/>
                </a:moveTo>
                <a:lnTo>
                  <a:pt x="9055100" y="0"/>
                </a:lnTo>
                <a:lnTo>
                  <a:pt x="9055100" y="3708400"/>
                </a:lnTo>
                <a:lnTo>
                  <a:pt x="0" y="3708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2155787" y="2178198"/>
            <a:ext cx="7989794" cy="3272118"/>
          </a:xfrm>
          <a:custGeom>
            <a:avLst/>
            <a:gdLst/>
            <a:ahLst/>
            <a:cxnLst/>
            <a:rect l="l" t="t" r="r" b="b"/>
            <a:pathLst>
              <a:path w="9055100" h="3708400">
                <a:moveTo>
                  <a:pt x="0" y="0"/>
                </a:moveTo>
                <a:lnTo>
                  <a:pt x="9055103" y="0"/>
                </a:lnTo>
                <a:lnTo>
                  <a:pt x="9055103" y="3708394"/>
                </a:lnTo>
                <a:lnTo>
                  <a:pt x="0" y="37083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C4C0A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/>
          <p:nvPr/>
        </p:nvSpPr>
        <p:spPr>
          <a:xfrm>
            <a:off x="2222896" y="2225914"/>
            <a:ext cx="4695265" cy="104364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369254" algn="l"/>
                <a:tab pos="951990" algn="l"/>
              </a:tabLst>
            </a:pPr>
            <a:r>
              <a:rPr sz="1677" spc="199" dirty="0">
                <a:solidFill>
                  <a:srgbClr val="0070C0"/>
                </a:solidFill>
                <a:latin typeface="Arial"/>
                <a:cs typeface="Arial"/>
              </a:rPr>
              <a:t>In	</a:t>
            </a:r>
            <a:r>
              <a:rPr sz="1677" spc="309" dirty="0">
                <a:solidFill>
                  <a:srgbClr val="0070C0"/>
                </a:solidFill>
                <a:latin typeface="Arial"/>
                <a:cs typeface="Arial"/>
              </a:rPr>
              <a:t>[5]:	</a:t>
            </a:r>
            <a:r>
              <a:rPr sz="1677" b="1" spc="84" dirty="0">
                <a:latin typeface="Arial"/>
                <a:cs typeface="Arial"/>
              </a:rPr>
              <a:t>df.groupBy(</a:t>
            </a:r>
            <a:r>
              <a:rPr sz="1677" b="1" spc="84" dirty="0">
                <a:solidFill>
                  <a:srgbClr val="0070C0"/>
                </a:solidFill>
                <a:latin typeface="Arial"/>
                <a:cs typeface="Arial"/>
              </a:rPr>
              <a:t>"age"</a:t>
            </a:r>
            <a:r>
              <a:rPr sz="1677" b="1" spc="84" dirty="0">
                <a:latin typeface="Arial"/>
                <a:cs typeface="Arial"/>
              </a:rPr>
              <a:t>).count().show()</a:t>
            </a:r>
            <a:endParaRPr sz="1677">
              <a:latin typeface="Arial"/>
              <a:cs typeface="Arial"/>
            </a:endParaRPr>
          </a:p>
          <a:p>
            <a:pPr marL="11206">
              <a:spcBef>
                <a:spcPts val="18"/>
              </a:spcBef>
            </a:pPr>
            <a:r>
              <a:rPr sz="1677" spc="-525" dirty="0">
                <a:latin typeface="Arial"/>
                <a:cs typeface="Arial"/>
              </a:rPr>
              <a:t>+-­‐-­‐-­‐+-­‐-­‐-­‐-­‐-­‐+</a:t>
            </a:r>
            <a:endParaRPr sz="1677">
              <a:latin typeface="Arial"/>
              <a:cs typeface="Arial"/>
            </a:endParaRPr>
          </a:p>
          <a:p>
            <a:pPr marL="11206">
              <a:spcBef>
                <a:spcPts val="18"/>
              </a:spcBef>
            </a:pPr>
            <a:r>
              <a:rPr sz="1677" spc="146" dirty="0">
                <a:latin typeface="Arial"/>
                <a:cs typeface="Arial"/>
              </a:rPr>
              <a:t>|age|count|</a:t>
            </a:r>
            <a:endParaRPr sz="1677">
              <a:latin typeface="Arial"/>
              <a:cs typeface="Arial"/>
            </a:endParaRPr>
          </a:p>
          <a:p>
            <a:pPr marL="11206">
              <a:spcBef>
                <a:spcPts val="18"/>
              </a:spcBef>
            </a:pPr>
            <a:r>
              <a:rPr sz="1677" spc="-525" dirty="0">
                <a:latin typeface="Arial"/>
                <a:cs typeface="Arial"/>
              </a:rPr>
              <a:t>+-­‐-­‐-­‐+-­‐-­‐-­‐-­‐-­‐+</a:t>
            </a:r>
            <a:endParaRPr sz="1677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206088" y="3334054"/>
          <a:ext cx="1345266" cy="1776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5324">
                <a:tc>
                  <a:txBody>
                    <a:bodyPr/>
                    <a:lstStyle/>
                    <a:p>
                      <a:pPr marL="31750">
                        <a:lnSpc>
                          <a:spcPts val="1789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|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789"/>
                        </a:lnSpc>
                      </a:pPr>
                      <a:r>
                        <a:rPr sz="1700" spc="130" dirty="0">
                          <a:latin typeface="Arial"/>
                          <a:cs typeface="Arial"/>
                        </a:rPr>
                        <a:t>39|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89"/>
                        </a:lnSpc>
                      </a:pPr>
                      <a:r>
                        <a:rPr sz="1700" spc="-45" dirty="0">
                          <a:latin typeface="Arial"/>
                          <a:cs typeface="Arial"/>
                        </a:rPr>
                        <a:t>1|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735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|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989"/>
                        </a:lnSpc>
                      </a:pPr>
                      <a:r>
                        <a:rPr sz="1700" spc="130" dirty="0">
                          <a:latin typeface="Arial"/>
                          <a:cs typeface="Arial"/>
                        </a:rPr>
                        <a:t>42|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89"/>
                        </a:lnSpc>
                      </a:pPr>
                      <a:r>
                        <a:rPr sz="1700" spc="-45" dirty="0">
                          <a:latin typeface="Arial"/>
                          <a:cs typeface="Arial"/>
                        </a:rPr>
                        <a:t>2|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|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989"/>
                        </a:lnSpc>
                      </a:pPr>
                      <a:r>
                        <a:rPr sz="1700" spc="130" dirty="0">
                          <a:latin typeface="Arial"/>
                          <a:cs typeface="Arial"/>
                        </a:rPr>
                        <a:t>64|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89"/>
                        </a:lnSpc>
                      </a:pPr>
                      <a:r>
                        <a:rPr sz="1700" spc="-45" dirty="0">
                          <a:latin typeface="Arial"/>
                          <a:cs typeface="Arial"/>
                        </a:rPr>
                        <a:t>1|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735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|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989"/>
                        </a:lnSpc>
                      </a:pPr>
                      <a:r>
                        <a:rPr sz="1700" spc="130" dirty="0">
                          <a:latin typeface="Arial"/>
                          <a:cs typeface="Arial"/>
                        </a:rPr>
                        <a:t>75|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89"/>
                        </a:lnSpc>
                      </a:pPr>
                      <a:r>
                        <a:rPr sz="1700" spc="-45" dirty="0">
                          <a:latin typeface="Arial"/>
                          <a:cs typeface="Arial"/>
                        </a:rPr>
                        <a:t>1|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|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989"/>
                        </a:lnSpc>
                      </a:pPr>
                      <a:r>
                        <a:rPr sz="1700" spc="130" dirty="0">
                          <a:latin typeface="Arial"/>
                          <a:cs typeface="Arial"/>
                        </a:rPr>
                        <a:t>81|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89"/>
                        </a:lnSpc>
                      </a:pPr>
                      <a:r>
                        <a:rPr sz="1700" spc="-45" dirty="0">
                          <a:latin typeface="Arial"/>
                          <a:cs typeface="Arial"/>
                        </a:rPr>
                        <a:t>1|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|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989"/>
                        </a:lnSpc>
                      </a:pPr>
                      <a:r>
                        <a:rPr sz="1700" spc="130" dirty="0">
                          <a:latin typeface="Arial"/>
                          <a:cs typeface="Arial"/>
                        </a:rPr>
                        <a:t>14|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89"/>
                        </a:lnSpc>
                      </a:pPr>
                      <a:r>
                        <a:rPr sz="1700" spc="-45" dirty="0">
                          <a:latin typeface="Arial"/>
                          <a:cs typeface="Arial"/>
                        </a:rPr>
                        <a:t>1|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324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|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989"/>
                        </a:lnSpc>
                      </a:pPr>
                      <a:r>
                        <a:rPr sz="1700" spc="130" dirty="0">
                          <a:latin typeface="Arial"/>
                          <a:cs typeface="Arial"/>
                        </a:rPr>
                        <a:t>23|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89"/>
                        </a:lnSpc>
                      </a:pPr>
                      <a:r>
                        <a:rPr sz="1700" spc="-45" dirty="0">
                          <a:latin typeface="Arial"/>
                          <a:cs typeface="Arial"/>
                        </a:rPr>
                        <a:t>2|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9714155" y="2284655"/>
            <a:ext cx="414618" cy="4258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4294967295"/>
          </p:nvPr>
        </p:nvSpPr>
        <p:spPr>
          <a:xfrm>
            <a:off x="9975778" y="6278454"/>
            <a:ext cx="246529" cy="556261"/>
          </a:xfrm>
          <a:prstGeom prst="rect">
            <a:avLst/>
          </a:prstGeom>
        </p:spPr>
        <p:txBody>
          <a:bodyPr vert="horz" wrap="square" lIns="0" tIns="2241" rIns="0" bIns="0" rtlCol="0">
            <a:spAutoFit/>
          </a:bodyPr>
          <a:lstStyle/>
          <a:p>
            <a:pPr marL="22413">
              <a:spcBef>
                <a:spcPts val="18"/>
              </a:spcBef>
            </a:pPr>
            <a:fld id="{81D60167-4931-47E6-BA6A-407CBD079E47}" type="slidenum">
              <a:rPr spc="-53" dirty="0"/>
              <a:pPr marL="22413">
                <a:spcBef>
                  <a:spcPts val="18"/>
                </a:spcBef>
              </a:pPr>
              <a:t>29</a:t>
            </a:fld>
            <a:endParaRPr spc="-53" dirty="0"/>
          </a:p>
        </p:txBody>
      </p:sp>
    </p:spTree>
    <p:extLst>
      <p:ext uri="{BB962C8B-B14F-4D97-AF65-F5344CB8AC3E}">
        <p14:creationId xmlns:p14="http://schemas.microsoft.com/office/powerpoint/2010/main" val="2082276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218" y="632414"/>
            <a:ext cx="8693013" cy="519147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30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sz="3300" spc="2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3300" spc="-3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</a:t>
            </a:r>
            <a:r>
              <a:rPr lang="en-US" sz="33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3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43014" y="6278454"/>
            <a:ext cx="182096" cy="355308"/>
          </a:xfrm>
          <a:prstGeom prst="rect">
            <a:avLst/>
          </a:prstGeom>
        </p:spPr>
        <p:txBody>
          <a:bodyPr vert="horz" wrap="square" lIns="0" tIns="2241" rIns="0" bIns="0" rtlCol="0">
            <a:spAutoFit/>
          </a:bodyPr>
          <a:lstStyle/>
          <a:p>
            <a:pPr marL="22413">
              <a:spcBef>
                <a:spcPts val="18"/>
              </a:spcBef>
            </a:pPr>
            <a:fld id="{81D60167-4931-47E6-BA6A-407CBD079E47}" type="slidenum">
              <a:rPr sz="1147" spc="-53" dirty="0">
                <a:solidFill>
                  <a:srgbClr val="595959"/>
                </a:solidFill>
                <a:latin typeface="Trebuchet MS"/>
                <a:cs typeface="Trebuchet MS"/>
              </a:rPr>
              <a:pPr marL="22413">
                <a:spcBef>
                  <a:spcPts val="18"/>
                </a:spcBef>
              </a:pPr>
              <a:t>3</a:t>
            </a:fld>
            <a:endParaRPr sz="1147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7217" y="1312433"/>
            <a:ext cx="11600323" cy="393085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800" spc="-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sz="2800" spc="-4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8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</a:t>
            </a:r>
            <a:r>
              <a:rPr sz="2800" spc="-3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</a:t>
            </a:r>
            <a:r>
              <a:rPr sz="2800" spc="-29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sz="2800" spc="-3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(early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2015).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"/>
              </a:spcBef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206"/>
            <a:r>
              <a:rPr sz="2800" spc="-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3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sz="2800" spc="-4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2"/>
              </a:spcBef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5069" marR="182105" indent="-453862">
              <a:lnSpc>
                <a:spcPts val="2382"/>
              </a:lnSpc>
              <a:buSzPct val="89285"/>
              <a:buFont typeface="+mj-lt"/>
              <a:buAutoNum type="arabicPeriod"/>
              <a:tabLst>
                <a:tab pos="168097" algn="l"/>
              </a:tabLst>
            </a:pPr>
            <a:r>
              <a:rPr lang="en-US" sz="28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-2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intended</a:t>
            </a:r>
            <a:r>
              <a:rPr sz="2800" spc="-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3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</a:t>
            </a:r>
            <a:r>
              <a:rPr sz="2800" spc="-3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wider</a:t>
            </a:r>
            <a:r>
              <a:rPr sz="2800" spc="-29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audiences</a:t>
            </a:r>
            <a:r>
              <a:rPr sz="2800" spc="-4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beyond</a:t>
            </a:r>
            <a:r>
              <a:rPr sz="2800" spc="-3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“Big 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Data”</a:t>
            </a:r>
            <a:r>
              <a:rPr sz="2800" spc="-3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engineers</a:t>
            </a:r>
            <a:r>
              <a:rPr sz="2800" spc="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38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</a:t>
            </a:r>
            <a:r>
              <a:rPr sz="2800" spc="-3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3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sz="2800" spc="-3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5069" indent="-453862">
              <a:lnSpc>
                <a:spcPts val="2930"/>
              </a:lnSpc>
              <a:buSzPct val="89285"/>
              <a:buFont typeface="+mj-lt"/>
              <a:buAutoNum type="arabicPeriod"/>
              <a:tabLst>
                <a:tab pos="168097" algn="l"/>
              </a:tabLst>
            </a:pPr>
            <a:r>
              <a:rPr lang="en-US" sz="28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inspired</a:t>
            </a:r>
            <a:r>
              <a:rPr sz="2800" spc="-2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800" spc="-2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800" spc="-3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frames</a:t>
            </a:r>
            <a:r>
              <a:rPr sz="2800" spc="-4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spc="-2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-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2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sz="2800" spc="-38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(Pandas)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5069" marR="144003" indent="-453862">
              <a:lnSpc>
                <a:spcPct val="77400"/>
              </a:lnSpc>
              <a:spcBef>
                <a:spcPts val="706"/>
              </a:spcBef>
              <a:buSzPct val="89285"/>
              <a:buFont typeface="+mj-lt"/>
              <a:buAutoNum type="arabicPeriod"/>
              <a:tabLst>
                <a:tab pos="168097" algn="l"/>
              </a:tabLst>
            </a:pPr>
            <a:r>
              <a:rPr lang="en-US" sz="2800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esigned</a:t>
            </a:r>
            <a:r>
              <a:rPr sz="2800" spc="-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800" spc="-1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3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ground-up</a:t>
            </a:r>
            <a:r>
              <a:rPr sz="2800" spc="-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3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sz="2800" spc="-2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r>
              <a:rPr sz="2800" spc="-3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 </a:t>
            </a:r>
            <a:r>
              <a:rPr sz="28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800" spc="-3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3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800" spc="-3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sz="2800" spc="-3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5069" indent="-453862">
              <a:spcBef>
                <a:spcPts val="35"/>
              </a:spcBef>
              <a:buSzPct val="89285"/>
              <a:buFont typeface="+mj-lt"/>
              <a:buAutoNum type="arabicPeriod"/>
              <a:tabLst>
                <a:tab pos="168097" algn="l"/>
              </a:tabLst>
            </a:pPr>
            <a:r>
              <a:rPr lang="en-US" sz="28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</a:t>
            </a:r>
            <a:r>
              <a:rPr sz="2800" spc="-29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3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sz="2800" spc="-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r>
              <a:rPr sz="28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468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Data Frames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36" y="1448641"/>
            <a:ext cx="10372164" cy="411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96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482" y="2512112"/>
            <a:ext cx="8148917" cy="117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172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10515600" cy="1006475"/>
          </a:xfrm>
        </p:spPr>
        <p:txBody>
          <a:bodyPr>
            <a:normAutofit/>
          </a:bodyPr>
          <a:lstStyle/>
          <a:p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Data Frame from list of rows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22" y="1269720"/>
            <a:ext cx="9001756" cy="18746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647" y="3407622"/>
            <a:ext cx="5087072" cy="2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86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23" y="439072"/>
            <a:ext cx="10515600" cy="1325563"/>
          </a:xfrm>
        </p:spPr>
        <p:txBody>
          <a:bodyPr>
            <a:normAutofit/>
          </a:bodyPr>
          <a:lstStyle/>
          <a:p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 of Data Frames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23" y="2076206"/>
            <a:ext cx="6646765" cy="1016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23" y="3715965"/>
            <a:ext cx="4347318" cy="183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58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and Write to 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718222" cy="13619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47321"/>
            <a:ext cx="4446494" cy="206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03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Schema of Data Frame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567518" cy="12407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47322"/>
            <a:ext cx="4567518" cy="211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96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Query on Data Frames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7251"/>
            <a:ext cx="5091953" cy="1213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7645"/>
            <a:ext cx="5199529" cy="178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20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08778"/>
            <a:ext cx="9839178" cy="1198656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>
                <a:solidFill>
                  <a:schemeClr val="tx1"/>
                </a:solidFill>
                <a:hlinkClick r:id="rId2"/>
              </a:rPr>
              <a:t>https://spark.apache.org/docs/latest/sql-programming-guide.html</a:t>
            </a:r>
            <a:endParaRPr lang="en-US" sz="9600" dirty="0">
              <a:solidFill>
                <a:schemeClr val="tx1"/>
              </a:solidFill>
            </a:endParaRPr>
          </a:p>
          <a:p>
            <a:r>
              <a:rPr lang="en-US" sz="9600" dirty="0">
                <a:hlinkClick r:id="rId3"/>
              </a:rPr>
              <a:t>https://spark.apache.org/docs/2.2.0/sql-programming-guide.html</a:t>
            </a:r>
            <a:endParaRPr lang="en-US" sz="9600" dirty="0"/>
          </a:p>
          <a:p>
            <a:r>
              <a:rPr lang="en-US" sz="9600" dirty="0">
                <a:hlinkClick r:id="rId4"/>
              </a:rPr>
              <a:t>https://www.tutorialspoint.com/spark_sql/spark_sql_dataframes.htm</a:t>
            </a:r>
            <a:endParaRPr lang="en-US" sz="9600" dirty="0"/>
          </a:p>
          <a:p>
            <a:r>
              <a:rPr lang="en-US" sz="9600" dirty="0">
                <a:hlinkClick r:id="rId5"/>
              </a:rPr>
              <a:t>https://spark.apache.org/docs/1.6.3/api/java/org/apache/spark/sql/DataFrame.html</a:t>
            </a:r>
            <a:r>
              <a:rPr lang="en-US" sz="9600" dirty="0"/>
              <a:t> </a:t>
            </a:r>
          </a:p>
          <a:p>
            <a:endParaRPr lang="en-US" sz="9600" dirty="0"/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43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250" y="502773"/>
            <a:ext cx="8804781" cy="519147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30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sz="3300" spc="2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3300" spc="-3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43014" y="6278454"/>
            <a:ext cx="182096" cy="355308"/>
          </a:xfrm>
          <a:prstGeom prst="rect">
            <a:avLst/>
          </a:prstGeom>
        </p:spPr>
        <p:txBody>
          <a:bodyPr vert="horz" wrap="square" lIns="0" tIns="2241" rIns="0" bIns="0" rtlCol="0">
            <a:spAutoFit/>
          </a:bodyPr>
          <a:lstStyle/>
          <a:p>
            <a:pPr marL="22413">
              <a:spcBef>
                <a:spcPts val="18"/>
              </a:spcBef>
            </a:pPr>
            <a:fld id="{81D60167-4931-47E6-BA6A-407CBD079E47}" type="slidenum">
              <a:rPr sz="1147" spc="-53" dirty="0">
                <a:solidFill>
                  <a:srgbClr val="595959"/>
                </a:solidFill>
                <a:latin typeface="Trebuchet MS"/>
                <a:cs typeface="Trebuchet MS"/>
              </a:rPr>
              <a:pPr marL="22413">
                <a:spcBef>
                  <a:spcPts val="18"/>
                </a:spcBef>
              </a:pPr>
              <a:t>4</a:t>
            </a:fld>
            <a:endParaRPr sz="1147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454" y="1546412"/>
            <a:ext cx="11344828" cy="356100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800" spc="-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sz="2800" spc="-4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800" spc="-3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sz="2800" spc="-3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2"/>
              </a:spcBef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5069" marR="553600" indent="-453862">
              <a:lnSpc>
                <a:spcPts val="2647"/>
              </a:lnSpc>
              <a:buSzPct val="89285"/>
              <a:buFont typeface="+mj-lt"/>
              <a:buAutoNum type="arabicPeriod"/>
              <a:tabLst>
                <a:tab pos="168097" algn="l"/>
              </a:tabLst>
            </a:pPr>
            <a:r>
              <a:rPr sz="2800" spc="-1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</a:t>
            </a:r>
            <a:r>
              <a:rPr sz="2800" spc="-3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3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sz="2800" spc="-3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800" spc="-2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kilobytes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2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800" spc="-3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800" spc="-29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2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lang="en-US" sz="2800" spc="-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laptop</a:t>
            </a:r>
            <a:r>
              <a:rPr sz="2800" spc="-3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petabytes</a:t>
            </a:r>
            <a:r>
              <a:rPr sz="2800" spc="-4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800" spc="-29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sz="2800" spc="-3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5069" marR="4483" indent="-453862">
              <a:lnSpc>
                <a:spcPts val="2647"/>
              </a:lnSpc>
              <a:spcBef>
                <a:spcPts val="618"/>
              </a:spcBef>
              <a:buSzPct val="89285"/>
              <a:buFont typeface="+mj-lt"/>
              <a:buAutoNum type="arabicPeriod"/>
              <a:tabLst>
                <a:tab pos="168097" algn="l"/>
              </a:tabLst>
            </a:pPr>
            <a:r>
              <a:rPr sz="2800" spc="-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sz="2800" spc="-3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800" spc="-20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3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sz="2800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sz="28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800" spc="-3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formats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2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</a:t>
            </a:r>
            <a:r>
              <a:rPr sz="2800" spc="-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5069" marR="269516" indent="-453862">
              <a:lnSpc>
                <a:spcPts val="2647"/>
              </a:lnSpc>
              <a:spcBef>
                <a:spcPts val="618"/>
              </a:spcBef>
              <a:buSzPct val="89285"/>
              <a:buFont typeface="+mj-lt"/>
              <a:buAutoNum type="arabicPeriod"/>
              <a:tabLst>
                <a:tab pos="168097" algn="l"/>
              </a:tabLst>
            </a:pPr>
            <a:r>
              <a:rPr sz="2800" spc="-1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State-of-the-art</a:t>
            </a:r>
            <a:r>
              <a:rPr sz="280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r>
              <a:rPr sz="2800" spc="-38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2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sz="2800" spc="-3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</a:t>
            </a:r>
            <a:r>
              <a:rPr sz="2800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sz="280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3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sz="2800" spc="-3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sz="2800" spc="-3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sng" spc="-115" dirty="0">
                <a:uFill>
                  <a:solidFill>
                    <a:srgbClr val="1EA2B4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Catalyst</a:t>
            </a:r>
            <a:r>
              <a:rPr sz="2800" spc="-2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5069" marR="378219" indent="-453862">
              <a:lnSpc>
                <a:spcPts val="2647"/>
              </a:lnSpc>
              <a:spcBef>
                <a:spcPts val="529"/>
              </a:spcBef>
              <a:buSzPct val="89285"/>
              <a:buFont typeface="+mj-lt"/>
              <a:buAutoNum type="arabicPeriod"/>
              <a:tabLst>
                <a:tab pos="168097" algn="l"/>
              </a:tabLst>
            </a:pPr>
            <a:r>
              <a:rPr sz="2800" spc="-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</a:t>
            </a:r>
            <a:r>
              <a:rPr sz="2800" spc="-4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r>
              <a:rPr sz="2800" spc="-3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800" spc="-3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800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</a:t>
            </a:r>
            <a:r>
              <a:rPr sz="2800" spc="-2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8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tooling</a:t>
            </a:r>
            <a:r>
              <a:rPr sz="2800" spc="-3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800" spc="-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</a:t>
            </a:r>
            <a:r>
              <a:rPr sz="2800" spc="-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</a:t>
            </a:r>
            <a:r>
              <a:rPr sz="2800" spc="-5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5069" indent="-453862">
              <a:spcBef>
                <a:spcPts val="265"/>
              </a:spcBef>
              <a:buSzPct val="89285"/>
              <a:buFont typeface="+mj-lt"/>
              <a:buAutoNum type="arabicPeriod"/>
              <a:tabLst>
                <a:tab pos="168097" algn="l"/>
              </a:tabLst>
            </a:pPr>
            <a:r>
              <a:rPr sz="2800" spc="-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r>
              <a:rPr sz="2800" spc="-4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800" spc="-20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Python,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Java,</a:t>
            </a:r>
            <a:r>
              <a:rPr sz="28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Scala,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3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932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5019" y="459933"/>
            <a:ext cx="7922621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212" dirty="0"/>
              <a:t>Construct </a:t>
            </a:r>
            <a:r>
              <a:rPr spc="349" dirty="0"/>
              <a:t>a</a:t>
            </a:r>
            <a:r>
              <a:rPr spc="-207" dirty="0"/>
              <a:t> </a:t>
            </a:r>
            <a:r>
              <a:rPr spc="274" dirty="0"/>
              <a:t>DataFrame</a:t>
            </a:r>
          </a:p>
        </p:txBody>
      </p:sp>
      <p:sp>
        <p:nvSpPr>
          <p:cNvPr id="3" name="object 3"/>
          <p:cNvSpPr/>
          <p:nvPr/>
        </p:nvSpPr>
        <p:spPr>
          <a:xfrm>
            <a:off x="8638395" y="1943997"/>
            <a:ext cx="425822" cy="4146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8710059" y="3785133"/>
            <a:ext cx="249951" cy="407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1052012" y="1574203"/>
            <a:ext cx="7989794" cy="22299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1197689" y="1719879"/>
            <a:ext cx="7496735" cy="17369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/>
          <p:nvPr/>
        </p:nvSpPr>
        <p:spPr>
          <a:xfrm>
            <a:off x="1427410" y="1949600"/>
            <a:ext cx="7104529" cy="1188387"/>
          </a:xfrm>
          <a:prstGeom prst="rect">
            <a:avLst/>
          </a:prstGeom>
          <a:solidFill>
            <a:srgbClr val="FFFFFF"/>
          </a:solidFill>
          <a:ln w="12700">
            <a:solidFill>
              <a:srgbClr val="C4C0AB"/>
            </a:solidFill>
          </a:ln>
        </p:spPr>
        <p:txBody>
          <a:bodyPr vert="horz" wrap="square" lIns="0" tIns="13447" rIns="0" bIns="0" rtlCol="0">
            <a:spAutoFit/>
          </a:bodyPr>
          <a:lstStyle/>
          <a:p>
            <a:pPr marL="84049" marR="1477014">
              <a:lnSpc>
                <a:spcPct val="102899"/>
              </a:lnSpc>
              <a:spcBef>
                <a:spcPts val="106"/>
              </a:spcBef>
              <a:tabLst>
                <a:tab pos="1339174" algn="l"/>
                <a:tab pos="2605507" algn="l"/>
                <a:tab pos="4174974" algn="l"/>
                <a:tab pos="4802537" algn="l"/>
              </a:tabLst>
            </a:pPr>
            <a:r>
              <a:rPr sz="1500" spc="-13" dirty="0">
                <a:solidFill>
                  <a:srgbClr val="00A019"/>
                </a:solidFill>
                <a:latin typeface="Arial"/>
                <a:cs typeface="Arial"/>
              </a:rPr>
              <a:t># </a:t>
            </a:r>
            <a:r>
              <a:rPr sz="1500" spc="31" dirty="0">
                <a:solidFill>
                  <a:srgbClr val="00A019"/>
                </a:solidFill>
                <a:latin typeface="Arial"/>
                <a:cs typeface="Arial"/>
              </a:rPr>
              <a:t> </a:t>
            </a:r>
            <a:r>
              <a:rPr sz="1500" spc="84" dirty="0">
                <a:solidFill>
                  <a:srgbClr val="00A019"/>
                </a:solidFill>
                <a:latin typeface="Arial"/>
                <a:cs typeface="Arial"/>
              </a:rPr>
              <a:t>Construct	</a:t>
            </a:r>
            <a:r>
              <a:rPr sz="1500" spc="-13" dirty="0">
                <a:solidFill>
                  <a:srgbClr val="00A019"/>
                </a:solidFill>
                <a:latin typeface="Arial"/>
                <a:cs typeface="Arial"/>
              </a:rPr>
              <a:t>a </a:t>
            </a:r>
            <a:r>
              <a:rPr sz="1500" spc="44" dirty="0">
                <a:solidFill>
                  <a:srgbClr val="00A019"/>
                </a:solidFill>
                <a:latin typeface="Arial"/>
                <a:cs typeface="Arial"/>
              </a:rPr>
              <a:t> </a:t>
            </a:r>
            <a:r>
              <a:rPr sz="1500" spc="-40" dirty="0">
                <a:solidFill>
                  <a:srgbClr val="00A019"/>
                </a:solidFill>
                <a:latin typeface="Arial"/>
                <a:cs typeface="Arial"/>
              </a:rPr>
              <a:t>DataFrame	</a:t>
            </a:r>
            <a:r>
              <a:rPr sz="1500" spc="49" dirty="0">
                <a:solidFill>
                  <a:srgbClr val="00A019"/>
                </a:solidFill>
                <a:latin typeface="Arial"/>
                <a:cs typeface="Arial"/>
              </a:rPr>
              <a:t>from</a:t>
            </a:r>
            <a:r>
              <a:rPr sz="1500" spc="446" dirty="0">
                <a:solidFill>
                  <a:srgbClr val="00A019"/>
                </a:solidFill>
                <a:latin typeface="Arial"/>
                <a:cs typeface="Arial"/>
              </a:rPr>
              <a:t> </a:t>
            </a:r>
            <a:r>
              <a:rPr sz="1500" spc="-13" dirty="0">
                <a:solidFill>
                  <a:srgbClr val="00A019"/>
                </a:solidFill>
                <a:latin typeface="Arial"/>
                <a:cs typeface="Arial"/>
              </a:rPr>
              <a:t>a </a:t>
            </a:r>
            <a:r>
              <a:rPr sz="1500" spc="44" dirty="0">
                <a:solidFill>
                  <a:srgbClr val="00A019"/>
                </a:solidFill>
                <a:latin typeface="Arial"/>
                <a:cs typeface="Arial"/>
              </a:rPr>
              <a:t> </a:t>
            </a:r>
            <a:r>
              <a:rPr sz="1500" spc="119" dirty="0">
                <a:solidFill>
                  <a:srgbClr val="00A019"/>
                </a:solidFill>
                <a:latin typeface="Arial"/>
                <a:cs typeface="Arial"/>
              </a:rPr>
              <a:t>"users"	</a:t>
            </a:r>
            <a:r>
              <a:rPr sz="1500" spc="146" dirty="0">
                <a:solidFill>
                  <a:srgbClr val="00A019"/>
                </a:solidFill>
                <a:latin typeface="Arial"/>
                <a:cs typeface="Arial"/>
              </a:rPr>
              <a:t>table	</a:t>
            </a:r>
            <a:r>
              <a:rPr sz="1500" spc="224" dirty="0">
                <a:solidFill>
                  <a:srgbClr val="00A019"/>
                </a:solidFill>
                <a:latin typeface="Arial"/>
                <a:cs typeface="Arial"/>
              </a:rPr>
              <a:t>in </a:t>
            </a:r>
            <a:r>
              <a:rPr sz="1500" spc="110" dirty="0">
                <a:solidFill>
                  <a:srgbClr val="00A019"/>
                </a:solidFill>
                <a:latin typeface="Arial"/>
                <a:cs typeface="Arial"/>
              </a:rPr>
              <a:t>Hive.  </a:t>
            </a:r>
            <a:r>
              <a:rPr sz="1500" spc="180" dirty="0">
                <a:latin typeface="Arial"/>
                <a:cs typeface="Arial"/>
              </a:rPr>
              <a:t>df </a:t>
            </a:r>
            <a:r>
              <a:rPr sz="1500" spc="-53" dirty="0">
                <a:latin typeface="Arial"/>
                <a:cs typeface="Arial"/>
              </a:rPr>
              <a:t>=</a:t>
            </a:r>
            <a:r>
              <a:rPr sz="1500" spc="84" dirty="0">
                <a:latin typeface="Arial"/>
                <a:cs typeface="Arial"/>
              </a:rPr>
              <a:t> </a:t>
            </a:r>
            <a:r>
              <a:rPr sz="1500" spc="150" dirty="0">
                <a:latin typeface="Arial"/>
                <a:cs typeface="Arial"/>
              </a:rPr>
              <a:t>sqlContext.table(</a:t>
            </a:r>
            <a:r>
              <a:rPr sz="1500" spc="150" dirty="0">
                <a:solidFill>
                  <a:srgbClr val="0000BB"/>
                </a:solidFill>
                <a:latin typeface="Arial"/>
                <a:cs typeface="Arial"/>
              </a:rPr>
              <a:t>"users")</a:t>
            </a:r>
            <a:endParaRPr sz="1500" dirty="0">
              <a:latin typeface="Arial"/>
              <a:cs typeface="Arial"/>
            </a:endParaRPr>
          </a:p>
          <a:p>
            <a:pPr>
              <a:spcBef>
                <a:spcPts val="44"/>
              </a:spcBef>
            </a:pPr>
            <a:endParaRPr sz="1544" dirty="0">
              <a:latin typeface="Times New Roman"/>
              <a:cs typeface="Times New Roman"/>
            </a:endParaRPr>
          </a:p>
          <a:p>
            <a:pPr marL="84049">
              <a:lnSpc>
                <a:spcPts val="1782"/>
              </a:lnSpc>
              <a:tabLst>
                <a:tab pos="1339174" algn="l"/>
                <a:tab pos="2605507" algn="l"/>
                <a:tab pos="3759774" algn="l"/>
              </a:tabLst>
            </a:pPr>
            <a:r>
              <a:rPr sz="1500" spc="-13" dirty="0">
                <a:solidFill>
                  <a:srgbClr val="00A019"/>
                </a:solidFill>
                <a:latin typeface="Arial"/>
                <a:cs typeface="Arial"/>
              </a:rPr>
              <a:t># </a:t>
            </a:r>
            <a:r>
              <a:rPr sz="1500" spc="31" dirty="0">
                <a:solidFill>
                  <a:srgbClr val="00A019"/>
                </a:solidFill>
                <a:latin typeface="Arial"/>
                <a:cs typeface="Arial"/>
              </a:rPr>
              <a:t> </a:t>
            </a:r>
            <a:r>
              <a:rPr sz="1500" spc="84" dirty="0">
                <a:solidFill>
                  <a:srgbClr val="00A019"/>
                </a:solidFill>
                <a:latin typeface="Arial"/>
                <a:cs typeface="Arial"/>
              </a:rPr>
              <a:t>Construct	</a:t>
            </a:r>
            <a:r>
              <a:rPr sz="1500" spc="-13" dirty="0">
                <a:solidFill>
                  <a:srgbClr val="00A019"/>
                </a:solidFill>
                <a:latin typeface="Arial"/>
                <a:cs typeface="Arial"/>
              </a:rPr>
              <a:t>a </a:t>
            </a:r>
            <a:r>
              <a:rPr sz="1500" spc="44" dirty="0">
                <a:solidFill>
                  <a:srgbClr val="00A019"/>
                </a:solidFill>
                <a:latin typeface="Arial"/>
                <a:cs typeface="Arial"/>
              </a:rPr>
              <a:t> </a:t>
            </a:r>
            <a:r>
              <a:rPr sz="1500" spc="-40" dirty="0">
                <a:solidFill>
                  <a:srgbClr val="00A019"/>
                </a:solidFill>
                <a:latin typeface="Arial"/>
                <a:cs typeface="Arial"/>
              </a:rPr>
              <a:t>DataFrame	</a:t>
            </a:r>
            <a:r>
              <a:rPr sz="1500" spc="49" dirty="0">
                <a:solidFill>
                  <a:srgbClr val="00A019"/>
                </a:solidFill>
                <a:latin typeface="Arial"/>
                <a:cs typeface="Arial"/>
              </a:rPr>
              <a:t>from</a:t>
            </a:r>
            <a:r>
              <a:rPr sz="1500" spc="441" dirty="0">
                <a:solidFill>
                  <a:srgbClr val="00A019"/>
                </a:solidFill>
                <a:latin typeface="Arial"/>
                <a:cs typeface="Arial"/>
              </a:rPr>
              <a:t> </a:t>
            </a:r>
            <a:r>
              <a:rPr sz="1500" spc="-13" dirty="0">
                <a:solidFill>
                  <a:srgbClr val="00A019"/>
                </a:solidFill>
                <a:latin typeface="Arial"/>
                <a:cs typeface="Arial"/>
              </a:rPr>
              <a:t>a </a:t>
            </a:r>
            <a:r>
              <a:rPr sz="1500" spc="35" dirty="0">
                <a:solidFill>
                  <a:srgbClr val="00A019"/>
                </a:solidFill>
                <a:latin typeface="Arial"/>
                <a:cs typeface="Arial"/>
              </a:rPr>
              <a:t> </a:t>
            </a:r>
            <a:r>
              <a:rPr sz="1500" spc="137" dirty="0">
                <a:solidFill>
                  <a:srgbClr val="00A019"/>
                </a:solidFill>
                <a:latin typeface="Arial"/>
                <a:cs typeface="Arial"/>
              </a:rPr>
              <a:t>log	</a:t>
            </a:r>
            <a:r>
              <a:rPr sz="1500" spc="322" dirty="0">
                <a:solidFill>
                  <a:srgbClr val="00A019"/>
                </a:solidFill>
                <a:latin typeface="Arial"/>
                <a:cs typeface="Arial"/>
              </a:rPr>
              <a:t>file </a:t>
            </a:r>
            <a:r>
              <a:rPr sz="1500" spc="224" dirty="0">
                <a:solidFill>
                  <a:srgbClr val="00A019"/>
                </a:solidFill>
                <a:latin typeface="Arial"/>
                <a:cs typeface="Arial"/>
              </a:rPr>
              <a:t>in</a:t>
            </a:r>
            <a:r>
              <a:rPr sz="1500" spc="538" dirty="0">
                <a:solidFill>
                  <a:srgbClr val="00A019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00A019"/>
                </a:solidFill>
                <a:latin typeface="Arial"/>
                <a:cs typeface="Arial"/>
              </a:rPr>
              <a:t>S3.</a:t>
            </a:r>
            <a:endParaRPr sz="1500" dirty="0">
              <a:latin typeface="Arial"/>
              <a:cs typeface="Arial"/>
            </a:endParaRPr>
          </a:p>
          <a:p>
            <a:pPr marL="84049">
              <a:lnSpc>
                <a:spcPts val="1782"/>
              </a:lnSpc>
              <a:tabLst>
                <a:tab pos="6269465" algn="l"/>
              </a:tabLst>
            </a:pPr>
            <a:r>
              <a:rPr sz="1500" spc="180" dirty="0">
                <a:latin typeface="Arial"/>
                <a:cs typeface="Arial"/>
              </a:rPr>
              <a:t>df</a:t>
            </a:r>
            <a:r>
              <a:rPr sz="1500" spc="468" dirty="0">
                <a:latin typeface="Arial"/>
                <a:cs typeface="Arial"/>
              </a:rPr>
              <a:t> </a:t>
            </a:r>
            <a:r>
              <a:rPr sz="1500" spc="-53" dirty="0">
                <a:latin typeface="Arial"/>
                <a:cs typeface="Arial"/>
              </a:rPr>
              <a:t>= </a:t>
            </a:r>
            <a:r>
              <a:rPr sz="1500" spc="106" dirty="0">
                <a:latin typeface="Arial"/>
                <a:cs typeface="Arial"/>
              </a:rPr>
              <a:t> </a:t>
            </a:r>
            <a:r>
              <a:rPr sz="1500" spc="141" dirty="0">
                <a:latin typeface="Arial"/>
                <a:cs typeface="Arial"/>
              </a:rPr>
              <a:t>sqlContext.load(</a:t>
            </a:r>
            <a:r>
              <a:rPr sz="1500" spc="141" dirty="0">
                <a:solidFill>
                  <a:srgbClr val="0000BB"/>
                </a:solidFill>
                <a:latin typeface="Arial"/>
                <a:cs typeface="Arial"/>
              </a:rPr>
              <a:t>"s3n://someBucket/path/to/data.json",	</a:t>
            </a:r>
            <a:r>
              <a:rPr sz="1500" spc="176" dirty="0">
                <a:solidFill>
                  <a:srgbClr val="0000BB"/>
                </a:solidFill>
                <a:latin typeface="Arial"/>
                <a:cs typeface="Arial"/>
              </a:rPr>
              <a:t>"json")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39953" y="3445585"/>
            <a:ext cx="8247529" cy="12550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1085630" y="3591262"/>
            <a:ext cx="7754471" cy="762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 txBox="1"/>
          <p:nvPr/>
        </p:nvSpPr>
        <p:spPr>
          <a:xfrm>
            <a:off x="1427410" y="3820983"/>
            <a:ext cx="7104529" cy="246108"/>
          </a:xfrm>
          <a:prstGeom prst="rect">
            <a:avLst/>
          </a:prstGeom>
          <a:solidFill>
            <a:srgbClr val="FFFFFF"/>
          </a:solidFill>
          <a:ln w="12700">
            <a:solidFill>
              <a:srgbClr val="C4C0AB"/>
            </a:solidFill>
          </a:ln>
        </p:spPr>
        <p:txBody>
          <a:bodyPr vert="horz" wrap="square" lIns="0" tIns="15128" rIns="0" bIns="0" rtlCol="0">
            <a:spAutoFit/>
          </a:bodyPr>
          <a:lstStyle/>
          <a:p>
            <a:pPr marL="84049">
              <a:spcBef>
                <a:spcPts val="119"/>
              </a:spcBef>
              <a:tabLst>
                <a:tab pos="1238316" algn="l"/>
              </a:tabLst>
            </a:pPr>
            <a:r>
              <a:rPr sz="1500" b="1" spc="106" dirty="0">
                <a:solidFill>
                  <a:srgbClr val="7F0055"/>
                </a:solidFill>
                <a:latin typeface="Arial"/>
                <a:cs typeface="Arial"/>
              </a:rPr>
              <a:t>val</a:t>
            </a:r>
            <a:r>
              <a:rPr sz="1500" b="1" spc="441" dirty="0">
                <a:solidFill>
                  <a:srgbClr val="7F0055"/>
                </a:solidFill>
                <a:latin typeface="Arial"/>
                <a:cs typeface="Arial"/>
              </a:rPr>
              <a:t> </a:t>
            </a:r>
            <a:r>
              <a:rPr sz="1500" b="1" spc="-9" dirty="0">
                <a:latin typeface="Arial"/>
                <a:cs typeface="Arial"/>
              </a:rPr>
              <a:t>people	</a:t>
            </a:r>
            <a:r>
              <a:rPr sz="1500" b="1" spc="-53" dirty="0">
                <a:solidFill>
                  <a:srgbClr val="7F0055"/>
                </a:solidFill>
                <a:latin typeface="Arial"/>
                <a:cs typeface="Arial"/>
              </a:rPr>
              <a:t>=</a:t>
            </a:r>
            <a:r>
              <a:rPr sz="1500" b="1" spc="71" dirty="0">
                <a:solidFill>
                  <a:srgbClr val="7F0055"/>
                </a:solidFill>
                <a:latin typeface="Arial"/>
                <a:cs typeface="Arial"/>
              </a:rPr>
              <a:t> </a:t>
            </a:r>
            <a:r>
              <a:rPr sz="1500" b="1" spc="110" dirty="0">
                <a:latin typeface="Arial"/>
                <a:cs typeface="Arial"/>
              </a:rPr>
              <a:t>sqlContext.read.parquet(</a:t>
            </a:r>
            <a:r>
              <a:rPr sz="1500" b="1" spc="110" dirty="0">
                <a:solidFill>
                  <a:srgbClr val="0000BB"/>
                </a:solidFill>
                <a:latin typeface="Arial"/>
                <a:cs typeface="Arial"/>
              </a:rPr>
              <a:t>"...")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39953" y="4263615"/>
            <a:ext cx="8247529" cy="1266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1085630" y="4409291"/>
            <a:ext cx="7754471" cy="77320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 txBox="1"/>
          <p:nvPr/>
        </p:nvSpPr>
        <p:spPr>
          <a:xfrm>
            <a:off x="1427410" y="4650218"/>
            <a:ext cx="7104529" cy="241582"/>
          </a:xfrm>
          <a:prstGeom prst="rect">
            <a:avLst/>
          </a:prstGeom>
          <a:solidFill>
            <a:srgbClr val="FFFFFF"/>
          </a:solidFill>
          <a:ln w="12700">
            <a:solidFill>
              <a:srgbClr val="C4C0AB"/>
            </a:solidFill>
          </a:ln>
        </p:spPr>
        <p:txBody>
          <a:bodyPr vert="horz" wrap="square" lIns="0" tIns="10646" rIns="0" bIns="0" rtlCol="0">
            <a:spAutoFit/>
          </a:bodyPr>
          <a:lstStyle/>
          <a:p>
            <a:pPr marL="84049">
              <a:spcBef>
                <a:spcPts val="84"/>
              </a:spcBef>
              <a:tabLst>
                <a:tab pos="1137458" algn="l"/>
                <a:tab pos="1865879" algn="l"/>
              </a:tabLst>
            </a:pPr>
            <a:r>
              <a:rPr sz="1500" spc="-40" dirty="0">
                <a:latin typeface="Arial"/>
                <a:cs typeface="Arial"/>
              </a:rPr>
              <a:t>DataFrame	</a:t>
            </a:r>
            <a:r>
              <a:rPr sz="1500" spc="44" dirty="0">
                <a:latin typeface="Arial"/>
                <a:cs typeface="Arial"/>
              </a:rPr>
              <a:t>people	</a:t>
            </a:r>
            <a:r>
              <a:rPr sz="1500" spc="-53" dirty="0">
                <a:latin typeface="Arial"/>
                <a:cs typeface="Arial"/>
              </a:rPr>
              <a:t>=</a:t>
            </a:r>
            <a:r>
              <a:rPr sz="1500" spc="66" dirty="0">
                <a:latin typeface="Arial"/>
                <a:cs typeface="Arial"/>
              </a:rPr>
              <a:t> </a:t>
            </a:r>
            <a:r>
              <a:rPr sz="1500" spc="172" dirty="0">
                <a:latin typeface="Arial"/>
                <a:cs typeface="Arial"/>
              </a:rPr>
              <a:t>sqlContext.read().parquet(</a:t>
            </a:r>
            <a:r>
              <a:rPr sz="1500" spc="172" dirty="0">
                <a:solidFill>
                  <a:srgbClr val="0000BB"/>
                </a:solidFill>
                <a:latin typeface="Arial"/>
                <a:cs typeface="Arial"/>
              </a:rPr>
              <a:t>"...")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638395" y="4476527"/>
            <a:ext cx="437029" cy="5602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 txBox="1"/>
          <p:nvPr/>
        </p:nvSpPr>
        <p:spPr>
          <a:xfrm>
            <a:off x="10043014" y="6278454"/>
            <a:ext cx="182096" cy="355308"/>
          </a:xfrm>
          <a:prstGeom prst="rect">
            <a:avLst/>
          </a:prstGeom>
        </p:spPr>
        <p:txBody>
          <a:bodyPr vert="horz" wrap="square" lIns="0" tIns="2241" rIns="0" bIns="0" rtlCol="0">
            <a:spAutoFit/>
          </a:bodyPr>
          <a:lstStyle/>
          <a:p>
            <a:pPr marL="22413">
              <a:spcBef>
                <a:spcPts val="18"/>
              </a:spcBef>
            </a:pPr>
            <a:fld id="{81D60167-4931-47E6-BA6A-407CBD079E47}" type="slidenum">
              <a:rPr sz="1147" spc="-53" dirty="0">
                <a:solidFill>
                  <a:srgbClr val="595959"/>
                </a:solidFill>
                <a:latin typeface="Trebuchet MS"/>
                <a:cs typeface="Trebuchet MS"/>
              </a:rPr>
              <a:pPr marL="22413">
                <a:spcBef>
                  <a:spcPts val="18"/>
                </a:spcBef>
              </a:pPr>
              <a:t>5</a:t>
            </a:fld>
            <a:endParaRPr sz="1147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94477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0738" y="533513"/>
            <a:ext cx="6818275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221" dirty="0"/>
              <a:t>Use</a:t>
            </a:r>
            <a:r>
              <a:rPr spc="-26" dirty="0"/>
              <a:t> </a:t>
            </a:r>
            <a:r>
              <a:rPr spc="282" dirty="0"/>
              <a:t>DataFrames</a:t>
            </a:r>
          </a:p>
        </p:txBody>
      </p:sp>
      <p:sp>
        <p:nvSpPr>
          <p:cNvPr id="3" name="object 3"/>
          <p:cNvSpPr/>
          <p:nvPr/>
        </p:nvSpPr>
        <p:spPr>
          <a:xfrm>
            <a:off x="1092349" y="1221721"/>
            <a:ext cx="7989794" cy="428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1305261" y="1504726"/>
            <a:ext cx="7496735" cy="3787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1534982" y="1734446"/>
            <a:ext cx="8508032" cy="3767922"/>
          </a:xfrm>
          <a:custGeom>
            <a:avLst/>
            <a:gdLst/>
            <a:ahLst/>
            <a:cxnLst/>
            <a:rect l="l" t="t" r="r" b="b"/>
            <a:pathLst>
              <a:path w="8051800" h="3784600">
                <a:moveTo>
                  <a:pt x="0" y="0"/>
                </a:moveTo>
                <a:lnTo>
                  <a:pt x="8051800" y="0"/>
                </a:lnTo>
                <a:lnTo>
                  <a:pt x="8051800" y="3784600"/>
                </a:lnTo>
                <a:lnTo>
                  <a:pt x="0" y="3784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1534982" y="1734446"/>
            <a:ext cx="8508032" cy="3339353"/>
          </a:xfrm>
          <a:custGeom>
            <a:avLst/>
            <a:gdLst/>
            <a:ahLst/>
            <a:cxnLst/>
            <a:rect l="l" t="t" r="r" b="b"/>
            <a:pathLst>
              <a:path w="8051800" h="3784600">
                <a:moveTo>
                  <a:pt x="0" y="0"/>
                </a:moveTo>
                <a:lnTo>
                  <a:pt x="8051797" y="0"/>
                </a:lnTo>
                <a:lnTo>
                  <a:pt x="8051797" y="3784596"/>
                </a:lnTo>
                <a:lnTo>
                  <a:pt x="0" y="378459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C4C0A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/>
          <p:nvPr/>
        </p:nvSpPr>
        <p:spPr>
          <a:xfrm>
            <a:off x="7025987" y="1743702"/>
            <a:ext cx="526676" cy="24214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00" spc="57" dirty="0">
                <a:solidFill>
                  <a:srgbClr val="00A019"/>
                </a:solidFill>
                <a:latin typeface="Arial"/>
                <a:cs typeface="Arial"/>
              </a:rPr>
              <a:t>users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7596" y="1743702"/>
            <a:ext cx="5346326" cy="480041"/>
          </a:xfrm>
          <a:prstGeom prst="rect">
            <a:avLst/>
          </a:prstGeom>
        </p:spPr>
        <p:txBody>
          <a:bodyPr vert="horz" wrap="square" lIns="0" tIns="4482" rIns="0" bIns="0" rtlCol="0">
            <a:spAutoFit/>
          </a:bodyPr>
          <a:lstStyle/>
          <a:p>
            <a:pPr marL="11206" marR="4483">
              <a:lnSpc>
                <a:spcPct val="102899"/>
              </a:lnSpc>
              <a:spcBef>
                <a:spcPts val="35"/>
              </a:spcBef>
              <a:tabLst>
                <a:tab pos="638769" algn="l"/>
                <a:tab pos="952551" algn="l"/>
                <a:tab pos="2632962" algn="l"/>
                <a:tab pos="3160227" algn="l"/>
                <a:tab pos="3574867" algn="l"/>
                <a:tab pos="4101572" algn="l"/>
                <a:tab pos="4628837" algn="l"/>
              </a:tabLst>
            </a:pPr>
            <a:r>
              <a:rPr sz="1500" spc="-13" dirty="0">
                <a:solidFill>
                  <a:srgbClr val="00A019"/>
                </a:solidFill>
                <a:latin typeface="Arial"/>
                <a:cs typeface="Arial"/>
              </a:rPr>
              <a:t># </a:t>
            </a:r>
            <a:r>
              <a:rPr sz="1500" spc="18" dirty="0">
                <a:solidFill>
                  <a:srgbClr val="00A019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00A019"/>
                </a:solidFill>
                <a:latin typeface="Arial"/>
                <a:cs typeface="Arial"/>
              </a:rPr>
              <a:t>Creat</a:t>
            </a:r>
            <a:r>
              <a:rPr sz="1500" spc="79" dirty="0">
                <a:solidFill>
                  <a:srgbClr val="00A019"/>
                </a:solidFill>
                <a:latin typeface="Arial"/>
                <a:cs typeface="Arial"/>
              </a:rPr>
              <a:t>e</a:t>
            </a:r>
            <a:r>
              <a:rPr sz="1500" dirty="0">
                <a:solidFill>
                  <a:srgbClr val="00A019"/>
                </a:solidFill>
                <a:latin typeface="Arial"/>
                <a:cs typeface="Arial"/>
              </a:rPr>
              <a:t>	</a:t>
            </a:r>
            <a:r>
              <a:rPr sz="1500" spc="-13" dirty="0">
                <a:solidFill>
                  <a:srgbClr val="00A019"/>
                </a:solidFill>
                <a:latin typeface="Arial"/>
                <a:cs typeface="Arial"/>
              </a:rPr>
              <a:t>a</a:t>
            </a:r>
            <a:r>
              <a:rPr sz="1500" dirty="0">
                <a:solidFill>
                  <a:srgbClr val="00A019"/>
                </a:solidFill>
                <a:latin typeface="Arial"/>
                <a:cs typeface="Arial"/>
              </a:rPr>
              <a:t> </a:t>
            </a:r>
            <a:r>
              <a:rPr sz="1500" spc="18" dirty="0">
                <a:solidFill>
                  <a:srgbClr val="00A019"/>
                </a:solidFill>
                <a:latin typeface="Arial"/>
                <a:cs typeface="Arial"/>
              </a:rPr>
              <a:t> </a:t>
            </a:r>
            <a:r>
              <a:rPr sz="1500" spc="-119" dirty="0">
                <a:solidFill>
                  <a:srgbClr val="00A019"/>
                </a:solidFill>
                <a:latin typeface="Arial"/>
                <a:cs typeface="Arial"/>
              </a:rPr>
              <a:t>ne</a:t>
            </a:r>
            <a:r>
              <a:rPr sz="1500" spc="-110" dirty="0">
                <a:solidFill>
                  <a:srgbClr val="00A019"/>
                </a:solidFill>
                <a:latin typeface="Arial"/>
                <a:cs typeface="Arial"/>
              </a:rPr>
              <a:t>w</a:t>
            </a:r>
            <a:r>
              <a:rPr sz="1500" dirty="0">
                <a:solidFill>
                  <a:srgbClr val="00A019"/>
                </a:solidFill>
                <a:latin typeface="Arial"/>
                <a:cs typeface="Arial"/>
              </a:rPr>
              <a:t> </a:t>
            </a:r>
            <a:r>
              <a:rPr sz="1500" spc="13" dirty="0">
                <a:solidFill>
                  <a:srgbClr val="00A019"/>
                </a:solidFill>
                <a:latin typeface="Arial"/>
                <a:cs typeface="Arial"/>
              </a:rPr>
              <a:t> </a:t>
            </a:r>
            <a:r>
              <a:rPr sz="1500" spc="-44" dirty="0">
                <a:solidFill>
                  <a:srgbClr val="00A019"/>
                </a:solidFill>
                <a:latin typeface="Arial"/>
                <a:cs typeface="Arial"/>
              </a:rPr>
              <a:t>DataFram</a:t>
            </a:r>
            <a:r>
              <a:rPr sz="1500" spc="-13" dirty="0">
                <a:solidFill>
                  <a:srgbClr val="00A019"/>
                </a:solidFill>
                <a:latin typeface="Arial"/>
                <a:cs typeface="Arial"/>
              </a:rPr>
              <a:t>e</a:t>
            </a:r>
            <a:r>
              <a:rPr sz="1500" dirty="0">
                <a:solidFill>
                  <a:srgbClr val="00A019"/>
                </a:solidFill>
                <a:latin typeface="Arial"/>
                <a:cs typeface="Arial"/>
              </a:rPr>
              <a:t>	</a:t>
            </a:r>
            <a:r>
              <a:rPr sz="1500" spc="190" dirty="0">
                <a:solidFill>
                  <a:srgbClr val="00A019"/>
                </a:solidFill>
                <a:latin typeface="Arial"/>
                <a:cs typeface="Arial"/>
              </a:rPr>
              <a:t>tha</a:t>
            </a:r>
            <a:r>
              <a:rPr sz="1500" spc="132" dirty="0">
                <a:solidFill>
                  <a:srgbClr val="00A019"/>
                </a:solidFill>
                <a:latin typeface="Arial"/>
                <a:cs typeface="Arial"/>
              </a:rPr>
              <a:t>t</a:t>
            </a:r>
            <a:r>
              <a:rPr sz="1500" dirty="0">
                <a:solidFill>
                  <a:srgbClr val="00A019"/>
                </a:solidFill>
                <a:latin typeface="Arial"/>
                <a:cs typeface="Arial"/>
              </a:rPr>
              <a:t>	</a:t>
            </a:r>
            <a:r>
              <a:rPr sz="1500" spc="93" dirty="0">
                <a:solidFill>
                  <a:srgbClr val="00A019"/>
                </a:solidFill>
                <a:latin typeface="Arial"/>
                <a:cs typeface="Arial"/>
              </a:rPr>
              <a:t>contain</a:t>
            </a:r>
            <a:r>
              <a:rPr sz="1500" spc="132" dirty="0">
                <a:solidFill>
                  <a:srgbClr val="00A019"/>
                </a:solidFill>
                <a:latin typeface="Arial"/>
                <a:cs typeface="Arial"/>
              </a:rPr>
              <a:t>s</a:t>
            </a:r>
            <a:r>
              <a:rPr sz="1500" dirty="0">
                <a:solidFill>
                  <a:srgbClr val="00A019"/>
                </a:solidFill>
                <a:latin typeface="Arial"/>
                <a:cs typeface="Arial"/>
              </a:rPr>
              <a:t>	</a:t>
            </a:r>
            <a:r>
              <a:rPr sz="1500" spc="101" dirty="0">
                <a:solidFill>
                  <a:srgbClr val="00A019"/>
                </a:solidFill>
                <a:latin typeface="Arial"/>
                <a:cs typeface="Arial"/>
              </a:rPr>
              <a:t>onl</a:t>
            </a:r>
            <a:r>
              <a:rPr sz="1500" spc="146" dirty="0">
                <a:solidFill>
                  <a:srgbClr val="00A019"/>
                </a:solidFill>
                <a:latin typeface="Arial"/>
                <a:cs typeface="Arial"/>
              </a:rPr>
              <a:t>y</a:t>
            </a:r>
            <a:r>
              <a:rPr sz="1500" dirty="0">
                <a:solidFill>
                  <a:srgbClr val="00A019"/>
                </a:solidFill>
                <a:latin typeface="Arial"/>
                <a:cs typeface="Arial"/>
              </a:rPr>
              <a:t>	</a:t>
            </a:r>
            <a:r>
              <a:rPr sz="1500" spc="49" dirty="0">
                <a:solidFill>
                  <a:srgbClr val="00A019"/>
                </a:solidFill>
                <a:latin typeface="Arial"/>
                <a:cs typeface="Arial"/>
              </a:rPr>
              <a:t>"young"  </a:t>
            </a:r>
            <a:r>
              <a:rPr sz="1500" spc="-18" dirty="0">
                <a:latin typeface="Arial"/>
                <a:cs typeface="Arial"/>
              </a:rPr>
              <a:t>young	</a:t>
            </a:r>
            <a:r>
              <a:rPr sz="1500" spc="-53" dirty="0">
                <a:latin typeface="Arial"/>
                <a:cs typeface="Arial"/>
              </a:rPr>
              <a:t>=  </a:t>
            </a:r>
            <a:r>
              <a:rPr sz="1500" spc="18" dirty="0">
                <a:latin typeface="Arial"/>
                <a:cs typeface="Arial"/>
              </a:rPr>
              <a:t> </a:t>
            </a:r>
            <a:r>
              <a:rPr sz="1500" spc="185" dirty="0">
                <a:latin typeface="Arial"/>
                <a:cs typeface="Arial"/>
              </a:rPr>
              <a:t>users.filter(users[</a:t>
            </a:r>
            <a:r>
              <a:rPr sz="1500" spc="185" dirty="0">
                <a:solidFill>
                  <a:srgbClr val="0000BB"/>
                </a:solidFill>
                <a:latin typeface="Arial"/>
                <a:cs typeface="Arial"/>
              </a:rPr>
              <a:t>"age"]	</a:t>
            </a:r>
            <a:r>
              <a:rPr sz="1500" spc="-53" dirty="0">
                <a:solidFill>
                  <a:srgbClr val="0000BB"/>
                </a:solidFill>
                <a:latin typeface="Arial"/>
                <a:cs typeface="Arial"/>
              </a:rPr>
              <a:t>&lt;</a:t>
            </a:r>
            <a:r>
              <a:rPr sz="1500" spc="66" dirty="0">
                <a:solidFill>
                  <a:srgbClr val="0000BB"/>
                </a:solidFill>
                <a:latin typeface="Arial"/>
                <a:cs typeface="Arial"/>
              </a:rPr>
              <a:t> </a:t>
            </a:r>
            <a:r>
              <a:rPr sz="1500" spc="71" dirty="0">
                <a:solidFill>
                  <a:srgbClr val="0000BB"/>
                </a:solidFill>
                <a:latin typeface="Arial"/>
                <a:cs typeface="Arial"/>
              </a:rPr>
              <a:t>21)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7596" y="2438467"/>
            <a:ext cx="4505325" cy="484296"/>
          </a:xfrm>
          <a:prstGeom prst="rect">
            <a:avLst/>
          </a:prstGeom>
        </p:spPr>
        <p:txBody>
          <a:bodyPr vert="horz" wrap="square" lIns="0" tIns="22412" rIns="0" bIns="0" rtlCol="0">
            <a:spAutoFit/>
          </a:bodyPr>
          <a:lstStyle/>
          <a:p>
            <a:pPr marL="11206" marR="4483">
              <a:lnSpc>
                <a:spcPts val="1765"/>
              </a:lnSpc>
              <a:spcBef>
                <a:spcPts val="176"/>
              </a:spcBef>
              <a:tabLst>
                <a:tab pos="638769" algn="l"/>
                <a:tab pos="1793037" algn="l"/>
                <a:tab pos="2421160" algn="l"/>
                <a:tab pos="2532104" algn="l"/>
                <a:tab pos="3888649" algn="l"/>
              </a:tabLst>
            </a:pPr>
            <a:r>
              <a:rPr sz="1500" spc="-13" dirty="0">
                <a:solidFill>
                  <a:srgbClr val="00A019"/>
                </a:solidFill>
                <a:latin typeface="Arial"/>
                <a:cs typeface="Arial"/>
              </a:rPr>
              <a:t># </a:t>
            </a:r>
            <a:r>
              <a:rPr sz="1500" spc="18" dirty="0">
                <a:solidFill>
                  <a:srgbClr val="00A019"/>
                </a:solidFill>
                <a:latin typeface="Arial"/>
                <a:cs typeface="Arial"/>
              </a:rPr>
              <a:t> </a:t>
            </a:r>
            <a:r>
              <a:rPr sz="1500" spc="185" dirty="0">
                <a:solidFill>
                  <a:srgbClr val="00A019"/>
                </a:solidFill>
                <a:latin typeface="Arial"/>
                <a:cs typeface="Arial"/>
              </a:rPr>
              <a:t>Alternatively</a:t>
            </a:r>
            <a:r>
              <a:rPr sz="1500" spc="141" dirty="0">
                <a:solidFill>
                  <a:srgbClr val="00A019"/>
                </a:solidFill>
                <a:latin typeface="Arial"/>
                <a:cs typeface="Arial"/>
              </a:rPr>
              <a:t>,</a:t>
            </a:r>
            <a:r>
              <a:rPr sz="1500" dirty="0">
                <a:solidFill>
                  <a:srgbClr val="00A019"/>
                </a:solidFill>
                <a:latin typeface="Arial"/>
                <a:cs typeface="Arial"/>
              </a:rPr>
              <a:t>	</a:t>
            </a:r>
            <a:r>
              <a:rPr sz="1500" spc="71" dirty="0">
                <a:solidFill>
                  <a:srgbClr val="00A019"/>
                </a:solidFill>
                <a:latin typeface="Arial"/>
                <a:cs typeface="Arial"/>
              </a:rPr>
              <a:t>usin</a:t>
            </a:r>
            <a:r>
              <a:rPr sz="1500" spc="124" dirty="0">
                <a:solidFill>
                  <a:srgbClr val="00A019"/>
                </a:solidFill>
                <a:latin typeface="Arial"/>
                <a:cs typeface="Arial"/>
              </a:rPr>
              <a:t>g</a:t>
            </a:r>
            <a:r>
              <a:rPr sz="1500" dirty="0">
                <a:solidFill>
                  <a:srgbClr val="00A019"/>
                </a:solidFill>
                <a:latin typeface="Arial"/>
                <a:cs typeface="Arial"/>
              </a:rPr>
              <a:t>	</a:t>
            </a:r>
            <a:r>
              <a:rPr sz="1500" spc="-13" dirty="0">
                <a:solidFill>
                  <a:srgbClr val="00A019"/>
                </a:solidFill>
                <a:latin typeface="Arial"/>
                <a:cs typeface="Arial"/>
              </a:rPr>
              <a:t>a</a:t>
            </a:r>
            <a:r>
              <a:rPr sz="1500" dirty="0">
                <a:solidFill>
                  <a:srgbClr val="00A019"/>
                </a:solidFill>
                <a:latin typeface="Arial"/>
                <a:cs typeface="Arial"/>
              </a:rPr>
              <a:t> </a:t>
            </a:r>
            <a:r>
              <a:rPr sz="1500" spc="18" dirty="0">
                <a:solidFill>
                  <a:srgbClr val="00A019"/>
                </a:solidFill>
                <a:latin typeface="Arial"/>
                <a:cs typeface="Arial"/>
              </a:rPr>
              <a:t> </a:t>
            </a:r>
            <a:r>
              <a:rPr sz="1500" spc="-57" dirty="0">
                <a:solidFill>
                  <a:srgbClr val="00A019"/>
                </a:solidFill>
                <a:latin typeface="Arial"/>
                <a:cs typeface="Arial"/>
              </a:rPr>
              <a:t>Panda</a:t>
            </a:r>
            <a:r>
              <a:rPr sz="1500" spc="-62" dirty="0">
                <a:solidFill>
                  <a:srgbClr val="00A019"/>
                </a:solidFill>
                <a:latin typeface="Arial"/>
                <a:cs typeface="Arial"/>
              </a:rPr>
              <a:t>s</a:t>
            </a:r>
            <a:r>
              <a:rPr sz="1500" spc="-309" dirty="0">
                <a:solidFill>
                  <a:srgbClr val="00A019"/>
                </a:solidFill>
                <a:latin typeface="Arial"/>
                <a:cs typeface="Arial"/>
              </a:rPr>
              <a:t>-­</a:t>
            </a:r>
            <a:r>
              <a:rPr sz="1500" spc="-949" dirty="0">
                <a:solidFill>
                  <a:srgbClr val="00A019"/>
                </a:solidFill>
                <a:latin typeface="Arial"/>
                <a:cs typeface="Arial"/>
              </a:rPr>
              <a:t>‐</a:t>
            </a:r>
            <a:r>
              <a:rPr sz="1500" spc="185" dirty="0">
                <a:solidFill>
                  <a:srgbClr val="00A019"/>
                </a:solidFill>
                <a:latin typeface="Arial"/>
                <a:cs typeface="Arial"/>
              </a:rPr>
              <a:t>lik</a:t>
            </a:r>
            <a:r>
              <a:rPr sz="1500" spc="388" dirty="0">
                <a:solidFill>
                  <a:srgbClr val="00A019"/>
                </a:solidFill>
                <a:latin typeface="Arial"/>
                <a:cs typeface="Arial"/>
              </a:rPr>
              <a:t>e</a:t>
            </a:r>
            <a:r>
              <a:rPr sz="1500" dirty="0">
                <a:solidFill>
                  <a:srgbClr val="00A019"/>
                </a:solidFill>
                <a:latin typeface="Arial"/>
                <a:cs typeface="Arial"/>
              </a:rPr>
              <a:t>	</a:t>
            </a:r>
            <a:r>
              <a:rPr sz="1500" spc="57" dirty="0">
                <a:solidFill>
                  <a:srgbClr val="00A019"/>
                </a:solidFill>
                <a:latin typeface="Arial"/>
                <a:cs typeface="Arial"/>
              </a:rPr>
              <a:t>syntax  </a:t>
            </a:r>
            <a:r>
              <a:rPr sz="1500" spc="-18" dirty="0">
                <a:latin typeface="Arial"/>
                <a:cs typeface="Arial"/>
              </a:rPr>
              <a:t>young	</a:t>
            </a:r>
            <a:r>
              <a:rPr sz="1500" spc="-53" dirty="0">
                <a:latin typeface="Arial"/>
                <a:cs typeface="Arial"/>
              </a:rPr>
              <a:t>= </a:t>
            </a:r>
            <a:r>
              <a:rPr sz="1500" spc="71" dirty="0">
                <a:latin typeface="Arial"/>
                <a:cs typeface="Arial"/>
              </a:rPr>
              <a:t> </a:t>
            </a:r>
            <a:r>
              <a:rPr sz="1500" spc="84" dirty="0">
                <a:latin typeface="Arial"/>
                <a:cs typeface="Arial"/>
              </a:rPr>
              <a:t>users[users.age		</a:t>
            </a:r>
            <a:r>
              <a:rPr sz="1500" spc="-53" dirty="0">
                <a:latin typeface="Arial"/>
                <a:cs typeface="Arial"/>
              </a:rPr>
              <a:t>&lt;</a:t>
            </a:r>
            <a:r>
              <a:rPr sz="1500" spc="-22" dirty="0">
                <a:latin typeface="Arial"/>
                <a:cs typeface="Arial"/>
              </a:rPr>
              <a:t> </a:t>
            </a:r>
            <a:r>
              <a:rPr sz="1500" spc="97" dirty="0">
                <a:latin typeface="Arial"/>
                <a:cs typeface="Arial"/>
              </a:rPr>
              <a:t>21]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7596" y="3122025"/>
            <a:ext cx="2847415" cy="480041"/>
          </a:xfrm>
          <a:prstGeom prst="rect">
            <a:avLst/>
          </a:prstGeom>
        </p:spPr>
        <p:txBody>
          <a:bodyPr vert="horz" wrap="square" lIns="0" tIns="4482" rIns="0" bIns="0" rtlCol="0">
            <a:spAutoFit/>
          </a:bodyPr>
          <a:lstStyle/>
          <a:p>
            <a:pPr marL="11206" marR="4483">
              <a:lnSpc>
                <a:spcPct val="102899"/>
              </a:lnSpc>
              <a:spcBef>
                <a:spcPts val="35"/>
              </a:spcBef>
              <a:tabLst>
                <a:tab pos="1266332" algn="l"/>
                <a:tab pos="2533225" algn="l"/>
              </a:tabLst>
            </a:pPr>
            <a:r>
              <a:rPr sz="1500" spc="-13" dirty="0">
                <a:solidFill>
                  <a:srgbClr val="00A019"/>
                </a:solidFill>
                <a:latin typeface="Arial"/>
                <a:cs typeface="Arial"/>
              </a:rPr>
              <a:t># </a:t>
            </a:r>
            <a:r>
              <a:rPr sz="1500" spc="18" dirty="0">
                <a:solidFill>
                  <a:srgbClr val="00A019"/>
                </a:solidFill>
                <a:latin typeface="Arial"/>
                <a:cs typeface="Arial"/>
              </a:rPr>
              <a:t> </a:t>
            </a:r>
            <a:r>
              <a:rPr sz="1500" spc="57" dirty="0">
                <a:solidFill>
                  <a:srgbClr val="00A019"/>
                </a:solidFill>
                <a:latin typeface="Arial"/>
                <a:cs typeface="Arial"/>
              </a:rPr>
              <a:t>Incremen</a:t>
            </a:r>
            <a:r>
              <a:rPr sz="1500" spc="44" dirty="0">
                <a:solidFill>
                  <a:srgbClr val="00A019"/>
                </a:solidFill>
                <a:latin typeface="Arial"/>
                <a:cs typeface="Arial"/>
              </a:rPr>
              <a:t>t</a:t>
            </a:r>
            <a:r>
              <a:rPr sz="1500" dirty="0">
                <a:solidFill>
                  <a:srgbClr val="00A019"/>
                </a:solidFill>
                <a:latin typeface="Arial"/>
                <a:cs typeface="Arial"/>
              </a:rPr>
              <a:t>	</a:t>
            </a:r>
            <a:r>
              <a:rPr sz="1500" spc="66" dirty="0">
                <a:solidFill>
                  <a:srgbClr val="00A019"/>
                </a:solidFill>
                <a:latin typeface="Arial"/>
                <a:cs typeface="Arial"/>
              </a:rPr>
              <a:t>everybody'</a:t>
            </a:r>
            <a:r>
              <a:rPr sz="1500" spc="101" dirty="0">
                <a:solidFill>
                  <a:srgbClr val="00A019"/>
                </a:solidFill>
                <a:latin typeface="Arial"/>
                <a:cs typeface="Arial"/>
              </a:rPr>
              <a:t>s</a:t>
            </a:r>
            <a:r>
              <a:rPr sz="1500" dirty="0">
                <a:solidFill>
                  <a:srgbClr val="00A019"/>
                </a:solidFill>
                <a:latin typeface="Arial"/>
                <a:cs typeface="Arial"/>
              </a:rPr>
              <a:t>	</a:t>
            </a:r>
            <a:r>
              <a:rPr sz="1500" spc="-40" dirty="0">
                <a:solidFill>
                  <a:srgbClr val="00A019"/>
                </a:solidFill>
                <a:latin typeface="Arial"/>
                <a:cs typeface="Arial"/>
              </a:rPr>
              <a:t>age  </a:t>
            </a:r>
            <a:r>
              <a:rPr sz="1500" spc="106" dirty="0">
                <a:latin typeface="Arial"/>
                <a:cs typeface="Arial"/>
              </a:rPr>
              <a:t>young.select(young[</a:t>
            </a:r>
            <a:r>
              <a:rPr sz="1500" spc="106" dirty="0">
                <a:solidFill>
                  <a:srgbClr val="0000BB"/>
                </a:solidFill>
                <a:latin typeface="Arial"/>
                <a:cs typeface="Arial"/>
              </a:rPr>
              <a:t>"name"],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67596" y="3816790"/>
            <a:ext cx="2836209" cy="24214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851692" algn="l"/>
                <a:tab pos="2006520" algn="l"/>
              </a:tabLst>
            </a:pPr>
            <a:r>
              <a:rPr sz="1500" spc="-13" dirty="0">
                <a:solidFill>
                  <a:srgbClr val="00A019"/>
                </a:solidFill>
                <a:latin typeface="Arial"/>
                <a:cs typeface="Arial"/>
              </a:rPr>
              <a:t># </a:t>
            </a:r>
            <a:r>
              <a:rPr sz="1500" spc="40" dirty="0">
                <a:solidFill>
                  <a:srgbClr val="00A019"/>
                </a:solidFill>
                <a:latin typeface="Arial"/>
                <a:cs typeface="Arial"/>
              </a:rPr>
              <a:t> </a:t>
            </a:r>
            <a:r>
              <a:rPr sz="1500" spc="-4" dirty="0">
                <a:solidFill>
                  <a:srgbClr val="00A019"/>
                </a:solidFill>
                <a:latin typeface="Arial"/>
                <a:cs typeface="Arial"/>
              </a:rPr>
              <a:t>Count	</a:t>
            </a:r>
            <a:r>
              <a:rPr sz="1500" spc="106" dirty="0">
                <a:solidFill>
                  <a:srgbClr val="00A019"/>
                </a:solidFill>
                <a:latin typeface="Arial"/>
                <a:cs typeface="Arial"/>
              </a:rPr>
              <a:t>the</a:t>
            </a:r>
            <a:r>
              <a:rPr sz="1500" spc="454" dirty="0">
                <a:solidFill>
                  <a:srgbClr val="00A019"/>
                </a:solidFill>
                <a:latin typeface="Arial"/>
                <a:cs typeface="Arial"/>
              </a:rPr>
              <a:t> </a:t>
            </a:r>
            <a:r>
              <a:rPr sz="1500" spc="-53" dirty="0">
                <a:solidFill>
                  <a:srgbClr val="00A019"/>
                </a:solidFill>
                <a:latin typeface="Arial"/>
                <a:cs typeface="Arial"/>
              </a:rPr>
              <a:t>number	</a:t>
            </a:r>
            <a:r>
              <a:rPr sz="1500" spc="180" dirty="0">
                <a:solidFill>
                  <a:srgbClr val="00A019"/>
                </a:solidFill>
                <a:latin typeface="Arial"/>
                <a:cs typeface="Arial"/>
              </a:rPr>
              <a:t>of</a:t>
            </a:r>
            <a:r>
              <a:rPr sz="1500" spc="371" dirty="0">
                <a:solidFill>
                  <a:srgbClr val="00A019"/>
                </a:solidFill>
                <a:latin typeface="Arial"/>
                <a:cs typeface="Arial"/>
              </a:rPr>
              <a:t> </a:t>
            </a:r>
            <a:r>
              <a:rPr sz="1500" spc="-26" dirty="0">
                <a:solidFill>
                  <a:srgbClr val="00A019"/>
                </a:solidFill>
                <a:latin typeface="Arial"/>
                <a:cs typeface="Arial"/>
              </a:rPr>
              <a:t>young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03533" y="3122026"/>
            <a:ext cx="1793501" cy="95426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767">
              <a:spcBef>
                <a:spcPts val="88"/>
              </a:spcBef>
            </a:pPr>
            <a:r>
              <a:rPr sz="1500" spc="13" dirty="0">
                <a:solidFill>
                  <a:srgbClr val="00A019"/>
                </a:solidFill>
                <a:latin typeface="Arial"/>
                <a:cs typeface="Arial"/>
              </a:rPr>
              <a:t>by</a:t>
            </a:r>
            <a:r>
              <a:rPr sz="1500" spc="427" dirty="0">
                <a:solidFill>
                  <a:srgbClr val="00A019"/>
                </a:solidFill>
                <a:latin typeface="Arial"/>
                <a:cs typeface="Arial"/>
              </a:rPr>
              <a:t> </a:t>
            </a:r>
            <a:r>
              <a:rPr sz="1500" spc="-13" dirty="0">
                <a:solidFill>
                  <a:srgbClr val="00A019"/>
                </a:solidFill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  <a:p>
            <a:pPr marL="11206">
              <a:spcBef>
                <a:spcPts val="53"/>
              </a:spcBef>
              <a:tabLst>
                <a:tab pos="1378397" algn="l"/>
              </a:tabLst>
            </a:pPr>
            <a:r>
              <a:rPr sz="1500" spc="88" dirty="0">
                <a:latin typeface="Arial"/>
                <a:cs typeface="Arial"/>
              </a:rPr>
              <a:t>young[</a:t>
            </a:r>
            <a:r>
              <a:rPr sz="1500" spc="88" dirty="0">
                <a:solidFill>
                  <a:srgbClr val="0000BB"/>
                </a:solidFill>
                <a:latin typeface="Arial"/>
                <a:cs typeface="Arial"/>
              </a:rPr>
              <a:t>"age"]	</a:t>
            </a:r>
            <a:r>
              <a:rPr sz="1500" spc="-53" dirty="0">
                <a:solidFill>
                  <a:srgbClr val="0000BB"/>
                </a:solidFill>
                <a:latin typeface="Arial"/>
                <a:cs typeface="Arial"/>
              </a:rPr>
              <a:t>+</a:t>
            </a:r>
            <a:r>
              <a:rPr sz="1500" spc="274" dirty="0">
                <a:solidFill>
                  <a:srgbClr val="0000BB"/>
                </a:solidFill>
                <a:latin typeface="Arial"/>
                <a:cs typeface="Arial"/>
              </a:rPr>
              <a:t> </a:t>
            </a:r>
            <a:r>
              <a:rPr sz="1500" spc="124" dirty="0">
                <a:solidFill>
                  <a:srgbClr val="0000BB"/>
                </a:solidFill>
                <a:latin typeface="Arial"/>
                <a:cs typeface="Arial"/>
              </a:rPr>
              <a:t>1)</a:t>
            </a:r>
            <a:endParaRPr sz="1500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1544">
              <a:latin typeface="Times New Roman"/>
              <a:cs typeface="Times New Roman"/>
            </a:endParaRPr>
          </a:p>
          <a:p>
            <a:pPr marL="11767">
              <a:tabLst>
                <a:tab pos="639890" algn="l"/>
              </a:tabLst>
            </a:pPr>
            <a:r>
              <a:rPr sz="1500" spc="66" dirty="0">
                <a:solidFill>
                  <a:srgbClr val="00A019"/>
                </a:solidFill>
                <a:latin typeface="Arial"/>
                <a:cs typeface="Arial"/>
              </a:rPr>
              <a:t>users	</a:t>
            </a:r>
            <a:r>
              <a:rPr sz="1500" spc="13" dirty="0">
                <a:solidFill>
                  <a:srgbClr val="00A019"/>
                </a:solidFill>
                <a:latin typeface="Arial"/>
                <a:cs typeface="Arial"/>
              </a:rPr>
              <a:t>by</a:t>
            </a:r>
            <a:r>
              <a:rPr sz="1500" spc="410" dirty="0">
                <a:solidFill>
                  <a:srgbClr val="00A019"/>
                </a:solidFill>
                <a:latin typeface="Arial"/>
                <a:cs typeface="Arial"/>
              </a:rPr>
              <a:t> </a:t>
            </a:r>
            <a:r>
              <a:rPr sz="1500" spc="13" dirty="0">
                <a:solidFill>
                  <a:srgbClr val="00A019"/>
                </a:solidFill>
                <a:latin typeface="Arial"/>
                <a:cs typeface="Arial"/>
              </a:rPr>
              <a:t>gender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67596" y="4052114"/>
            <a:ext cx="3216649" cy="24214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00" spc="101" dirty="0">
                <a:latin typeface="Arial"/>
                <a:cs typeface="Arial"/>
              </a:rPr>
              <a:t>young.groupBy(</a:t>
            </a:r>
            <a:r>
              <a:rPr sz="1500" spc="101" dirty="0">
                <a:solidFill>
                  <a:srgbClr val="0000BB"/>
                </a:solidFill>
                <a:latin typeface="Arial"/>
                <a:cs typeface="Arial"/>
              </a:rPr>
              <a:t>"gender").</a:t>
            </a:r>
            <a:r>
              <a:rPr sz="1500" spc="101" dirty="0">
                <a:latin typeface="Arial"/>
                <a:cs typeface="Arial"/>
              </a:rPr>
              <a:t>count()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67597" y="4511555"/>
            <a:ext cx="5214657" cy="484296"/>
          </a:xfrm>
          <a:prstGeom prst="rect">
            <a:avLst/>
          </a:prstGeom>
        </p:spPr>
        <p:txBody>
          <a:bodyPr vert="horz" wrap="square" lIns="0" tIns="22412" rIns="0" bIns="0" rtlCol="0">
            <a:spAutoFit/>
          </a:bodyPr>
          <a:lstStyle/>
          <a:p>
            <a:pPr marL="11206" marR="4483">
              <a:lnSpc>
                <a:spcPts val="1765"/>
              </a:lnSpc>
              <a:spcBef>
                <a:spcPts val="176"/>
              </a:spcBef>
              <a:tabLst>
                <a:tab pos="750834" algn="l"/>
                <a:tab pos="1378397" algn="l"/>
                <a:tab pos="1692178" algn="l"/>
                <a:tab pos="2006520" algn="l"/>
                <a:tab pos="2533225" algn="l"/>
                <a:tab pos="3260525" algn="l"/>
                <a:tab pos="3361384" algn="l"/>
                <a:tab pos="4515651" algn="l"/>
              </a:tabLst>
            </a:pPr>
            <a:r>
              <a:rPr sz="1500" spc="-13" dirty="0">
                <a:solidFill>
                  <a:srgbClr val="00A019"/>
                </a:solidFill>
                <a:latin typeface="Arial"/>
                <a:cs typeface="Arial"/>
              </a:rPr>
              <a:t># </a:t>
            </a:r>
            <a:r>
              <a:rPr sz="1500" spc="35" dirty="0">
                <a:solidFill>
                  <a:srgbClr val="00A019"/>
                </a:solidFill>
                <a:latin typeface="Arial"/>
                <a:cs typeface="Arial"/>
              </a:rPr>
              <a:t> </a:t>
            </a:r>
            <a:r>
              <a:rPr sz="1500" spc="110" dirty="0">
                <a:solidFill>
                  <a:srgbClr val="00A019"/>
                </a:solidFill>
                <a:latin typeface="Arial"/>
                <a:cs typeface="Arial"/>
              </a:rPr>
              <a:t>Join	</a:t>
            </a:r>
            <a:r>
              <a:rPr sz="1500" spc="-18" dirty="0">
                <a:solidFill>
                  <a:srgbClr val="00A019"/>
                </a:solidFill>
                <a:latin typeface="Arial"/>
                <a:cs typeface="Arial"/>
              </a:rPr>
              <a:t>young	</a:t>
            </a:r>
            <a:r>
              <a:rPr sz="1500" spc="66" dirty="0">
                <a:solidFill>
                  <a:srgbClr val="00A019"/>
                </a:solidFill>
                <a:latin typeface="Arial"/>
                <a:cs typeface="Arial"/>
              </a:rPr>
              <a:t>users	</a:t>
            </a:r>
            <a:r>
              <a:rPr sz="1500" spc="132" dirty="0">
                <a:solidFill>
                  <a:srgbClr val="00A019"/>
                </a:solidFill>
                <a:latin typeface="Arial"/>
                <a:cs typeface="Arial"/>
              </a:rPr>
              <a:t>with	</a:t>
            </a:r>
            <a:r>
              <a:rPr sz="1500" spc="71" dirty="0">
                <a:solidFill>
                  <a:srgbClr val="00A019"/>
                </a:solidFill>
                <a:latin typeface="Arial"/>
                <a:cs typeface="Arial"/>
              </a:rPr>
              <a:t>another		</a:t>
            </a:r>
            <a:r>
              <a:rPr sz="1500" spc="4" dirty="0">
                <a:solidFill>
                  <a:srgbClr val="00A019"/>
                </a:solidFill>
                <a:latin typeface="Arial"/>
                <a:cs typeface="Arial"/>
              </a:rPr>
              <a:t>DataFrame,	</a:t>
            </a:r>
            <a:r>
              <a:rPr sz="1500" spc="106" dirty="0">
                <a:solidFill>
                  <a:srgbClr val="00A019"/>
                </a:solidFill>
                <a:latin typeface="Arial"/>
                <a:cs typeface="Arial"/>
              </a:rPr>
              <a:t>logs  </a:t>
            </a:r>
            <a:r>
              <a:rPr sz="1500" spc="141" dirty="0">
                <a:latin typeface="Arial"/>
                <a:cs typeface="Arial"/>
              </a:rPr>
              <a:t>young.join(log,	</a:t>
            </a:r>
            <a:r>
              <a:rPr sz="1500" spc="163" dirty="0">
                <a:latin typeface="Arial"/>
                <a:cs typeface="Arial"/>
              </a:rPr>
              <a:t>logs[</a:t>
            </a:r>
            <a:r>
              <a:rPr sz="1500" spc="163" dirty="0">
                <a:solidFill>
                  <a:srgbClr val="0000BB"/>
                </a:solidFill>
                <a:latin typeface="Arial"/>
                <a:cs typeface="Arial"/>
              </a:rPr>
              <a:t>"userId"]	</a:t>
            </a:r>
            <a:r>
              <a:rPr sz="1500" spc="-71" dirty="0">
                <a:solidFill>
                  <a:srgbClr val="0000BB"/>
                </a:solidFill>
                <a:latin typeface="Arial"/>
                <a:cs typeface="Arial"/>
              </a:rPr>
              <a:t>==</a:t>
            </a:r>
            <a:r>
              <a:rPr sz="1500" spc="62" dirty="0">
                <a:solidFill>
                  <a:srgbClr val="0000BB"/>
                </a:solidFill>
                <a:latin typeface="Arial"/>
                <a:cs typeface="Arial"/>
              </a:rPr>
              <a:t> </a:t>
            </a:r>
            <a:r>
              <a:rPr sz="1500" spc="163" dirty="0">
                <a:latin typeface="Arial"/>
                <a:cs typeface="Arial"/>
              </a:rPr>
              <a:t>users[</a:t>
            </a:r>
            <a:r>
              <a:rPr sz="1500" spc="163" dirty="0">
                <a:solidFill>
                  <a:srgbClr val="0000BB"/>
                </a:solidFill>
                <a:latin typeface="Arial"/>
                <a:cs typeface="Arial"/>
              </a:rPr>
              <a:t>"userId"],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12646" y="4735672"/>
            <a:ext cx="1334060" cy="24214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00" spc="190" dirty="0">
                <a:solidFill>
                  <a:srgbClr val="0000BB"/>
                </a:solidFill>
                <a:latin typeface="Arial"/>
                <a:cs typeface="Arial"/>
              </a:rPr>
              <a:t>"left_outer")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156537" y="1829696"/>
            <a:ext cx="425822" cy="4146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 txBox="1"/>
          <p:nvPr/>
        </p:nvSpPr>
        <p:spPr>
          <a:xfrm>
            <a:off x="10043014" y="6278454"/>
            <a:ext cx="182096" cy="355308"/>
          </a:xfrm>
          <a:prstGeom prst="rect">
            <a:avLst/>
          </a:prstGeom>
        </p:spPr>
        <p:txBody>
          <a:bodyPr vert="horz" wrap="square" lIns="0" tIns="2241" rIns="0" bIns="0" rtlCol="0">
            <a:spAutoFit/>
          </a:bodyPr>
          <a:lstStyle/>
          <a:p>
            <a:pPr marL="22413">
              <a:spcBef>
                <a:spcPts val="18"/>
              </a:spcBef>
            </a:pPr>
            <a:fld id="{81D60167-4931-47E6-BA6A-407CBD079E47}" type="slidenum">
              <a:rPr sz="1147" spc="-53" dirty="0">
                <a:solidFill>
                  <a:srgbClr val="595959"/>
                </a:solidFill>
                <a:latin typeface="Trebuchet MS"/>
                <a:cs typeface="Trebuchet MS"/>
              </a:rPr>
              <a:pPr marL="22413">
                <a:spcBef>
                  <a:spcPts val="18"/>
                </a:spcBef>
              </a:pPr>
              <a:t>6</a:t>
            </a:fld>
            <a:endParaRPr sz="1147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594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385" y="691031"/>
            <a:ext cx="8549287" cy="519147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300" spc="2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DataFrames </a:t>
            </a:r>
            <a:r>
              <a:rPr sz="3300" spc="3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300" spc="-6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00" spc="2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</a:t>
            </a:r>
            <a:r>
              <a:rPr sz="3300" spc="-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</p:txBody>
      </p:sp>
      <p:sp>
        <p:nvSpPr>
          <p:cNvPr id="3" name="object 3"/>
          <p:cNvSpPr/>
          <p:nvPr/>
        </p:nvSpPr>
        <p:spPr>
          <a:xfrm>
            <a:off x="1791597" y="2195008"/>
            <a:ext cx="8337176" cy="1456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1092348" y="2195008"/>
            <a:ext cx="7855324" cy="9637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/>
          <p:nvPr/>
        </p:nvSpPr>
        <p:spPr>
          <a:xfrm>
            <a:off x="1501363" y="2413523"/>
            <a:ext cx="7104529" cy="482870"/>
          </a:xfrm>
          <a:prstGeom prst="rect">
            <a:avLst/>
          </a:prstGeom>
          <a:solidFill>
            <a:srgbClr val="FFFFFF"/>
          </a:solidFill>
          <a:ln w="12700">
            <a:solidFill>
              <a:srgbClr val="C4C0AB"/>
            </a:solidFill>
          </a:ln>
        </p:spPr>
        <p:txBody>
          <a:bodyPr vert="horz" wrap="square" lIns="0" tIns="7284" rIns="0" bIns="0" rtlCol="0">
            <a:spAutoFit/>
          </a:bodyPr>
          <a:lstStyle/>
          <a:p>
            <a:pPr marL="80687" marR="2432366">
              <a:lnSpc>
                <a:spcPct val="102899"/>
              </a:lnSpc>
              <a:spcBef>
                <a:spcPts val="57"/>
              </a:spcBef>
              <a:tabLst>
                <a:tab pos="2490080" algn="l"/>
                <a:tab pos="3431985" algn="l"/>
                <a:tab pos="3959249" algn="l"/>
              </a:tabLst>
            </a:pPr>
            <a:r>
              <a:rPr sz="1500" spc="84" dirty="0">
                <a:latin typeface="Arial"/>
                <a:cs typeface="Arial"/>
              </a:rPr>
              <a:t>young.registerTempTable(</a:t>
            </a:r>
            <a:r>
              <a:rPr sz="1500" spc="84" dirty="0">
                <a:solidFill>
                  <a:srgbClr val="0000BB"/>
                </a:solidFill>
                <a:latin typeface="Arial"/>
                <a:cs typeface="Arial"/>
              </a:rPr>
              <a:t>"young")  </a:t>
            </a:r>
            <a:r>
              <a:rPr sz="1500" spc="119" dirty="0">
                <a:latin typeface="Arial"/>
                <a:cs typeface="Arial"/>
              </a:rPr>
              <a:t>sqlContext.sql</a:t>
            </a:r>
            <a:r>
              <a:rPr sz="1500" spc="379" dirty="0">
                <a:latin typeface="Arial"/>
                <a:cs typeface="Arial"/>
              </a:rPr>
              <a:t>(</a:t>
            </a:r>
            <a:r>
              <a:rPr sz="1500" spc="-53" dirty="0">
                <a:solidFill>
                  <a:srgbClr val="0000BB"/>
                </a:solidFill>
                <a:latin typeface="Arial"/>
                <a:cs typeface="Arial"/>
              </a:rPr>
              <a:t>"S</a:t>
            </a:r>
            <a:r>
              <a:rPr sz="1500" spc="31" dirty="0">
                <a:solidFill>
                  <a:srgbClr val="0000BB"/>
                </a:solidFill>
                <a:latin typeface="Arial"/>
                <a:cs typeface="Arial"/>
              </a:rPr>
              <a:t>E</a:t>
            </a:r>
            <a:r>
              <a:rPr sz="1500" spc="-119" dirty="0">
                <a:solidFill>
                  <a:srgbClr val="0000BB"/>
                </a:solidFill>
                <a:latin typeface="Arial"/>
                <a:cs typeface="Arial"/>
              </a:rPr>
              <a:t>L</a:t>
            </a:r>
            <a:r>
              <a:rPr sz="1500" spc="-44" dirty="0">
                <a:solidFill>
                  <a:srgbClr val="0000BB"/>
                </a:solidFill>
                <a:latin typeface="Arial"/>
                <a:cs typeface="Arial"/>
              </a:rPr>
              <a:t>E</a:t>
            </a:r>
            <a:r>
              <a:rPr sz="1500" spc="-221" dirty="0">
                <a:solidFill>
                  <a:srgbClr val="0000BB"/>
                </a:solidFill>
                <a:latin typeface="Arial"/>
                <a:cs typeface="Arial"/>
              </a:rPr>
              <a:t>C</a:t>
            </a:r>
            <a:r>
              <a:rPr sz="1500" spc="-163" dirty="0">
                <a:solidFill>
                  <a:srgbClr val="0000BB"/>
                </a:solidFill>
                <a:latin typeface="Arial"/>
                <a:cs typeface="Arial"/>
              </a:rPr>
              <a:t>T</a:t>
            </a:r>
            <a:r>
              <a:rPr sz="1500" dirty="0">
                <a:solidFill>
                  <a:srgbClr val="0000BB"/>
                </a:solidFill>
                <a:latin typeface="Arial"/>
                <a:cs typeface="Arial"/>
              </a:rPr>
              <a:t>	</a:t>
            </a:r>
            <a:r>
              <a:rPr sz="1500" spc="141" dirty="0">
                <a:solidFill>
                  <a:srgbClr val="0000BB"/>
                </a:solidFill>
                <a:latin typeface="Arial"/>
                <a:cs typeface="Arial"/>
              </a:rPr>
              <a:t>count(*</a:t>
            </a:r>
            <a:r>
              <a:rPr sz="1500" spc="128" dirty="0">
                <a:solidFill>
                  <a:srgbClr val="0000BB"/>
                </a:solidFill>
                <a:latin typeface="Arial"/>
                <a:cs typeface="Arial"/>
              </a:rPr>
              <a:t>)</a:t>
            </a:r>
            <a:r>
              <a:rPr sz="1500" dirty="0">
                <a:solidFill>
                  <a:srgbClr val="0000BB"/>
                </a:solidFill>
                <a:latin typeface="Arial"/>
                <a:cs typeface="Arial"/>
              </a:rPr>
              <a:t>	</a:t>
            </a:r>
            <a:r>
              <a:rPr sz="1500" spc="-300" dirty="0">
                <a:solidFill>
                  <a:srgbClr val="0000BB"/>
                </a:solidFill>
                <a:latin typeface="Arial"/>
                <a:cs typeface="Arial"/>
              </a:rPr>
              <a:t>FRO</a:t>
            </a:r>
            <a:r>
              <a:rPr sz="1500" spc="-318" dirty="0">
                <a:solidFill>
                  <a:srgbClr val="0000BB"/>
                </a:solidFill>
                <a:latin typeface="Arial"/>
                <a:cs typeface="Arial"/>
              </a:rPr>
              <a:t>M</a:t>
            </a:r>
            <a:r>
              <a:rPr sz="1500" dirty="0">
                <a:solidFill>
                  <a:srgbClr val="0000BB"/>
                </a:solidFill>
                <a:latin typeface="Arial"/>
                <a:cs typeface="Arial"/>
              </a:rPr>
              <a:t>	</a:t>
            </a:r>
            <a:r>
              <a:rPr sz="1500" spc="62" dirty="0">
                <a:solidFill>
                  <a:srgbClr val="0000BB"/>
                </a:solidFill>
                <a:latin typeface="Arial"/>
                <a:cs typeface="Arial"/>
              </a:rPr>
              <a:t>young")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43014" y="6278454"/>
            <a:ext cx="182096" cy="355308"/>
          </a:xfrm>
          <a:prstGeom prst="rect">
            <a:avLst/>
          </a:prstGeom>
        </p:spPr>
        <p:txBody>
          <a:bodyPr vert="horz" wrap="square" lIns="0" tIns="2241" rIns="0" bIns="0" rtlCol="0">
            <a:spAutoFit/>
          </a:bodyPr>
          <a:lstStyle/>
          <a:p>
            <a:pPr marL="22413">
              <a:spcBef>
                <a:spcPts val="18"/>
              </a:spcBef>
            </a:pPr>
            <a:fld id="{81D60167-4931-47E6-BA6A-407CBD079E47}" type="slidenum">
              <a:rPr sz="1147" spc="-53" dirty="0">
                <a:solidFill>
                  <a:srgbClr val="595959"/>
                </a:solidFill>
                <a:latin typeface="Trebuchet MS"/>
                <a:cs typeface="Trebuchet MS"/>
              </a:rPr>
              <a:pPr marL="22413">
                <a:spcBef>
                  <a:spcPts val="18"/>
                </a:spcBef>
              </a:pPr>
              <a:t>7</a:t>
            </a:fld>
            <a:endParaRPr sz="1147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11977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077" y="596902"/>
            <a:ext cx="8589629" cy="519147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300" spc="2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DataFrames </a:t>
            </a:r>
            <a:r>
              <a:rPr sz="3300" spc="3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300" spc="-6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00" spc="2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</a:t>
            </a:r>
            <a:r>
              <a:rPr sz="3300" spc="-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43014" y="6278454"/>
            <a:ext cx="182096" cy="355308"/>
          </a:xfrm>
          <a:prstGeom prst="rect">
            <a:avLst/>
          </a:prstGeom>
        </p:spPr>
        <p:txBody>
          <a:bodyPr vert="horz" wrap="square" lIns="0" tIns="2241" rIns="0" bIns="0" rtlCol="0">
            <a:spAutoFit/>
          </a:bodyPr>
          <a:lstStyle/>
          <a:p>
            <a:pPr marL="22413">
              <a:spcBef>
                <a:spcPts val="18"/>
              </a:spcBef>
            </a:pPr>
            <a:fld id="{81D60167-4931-47E6-BA6A-407CBD079E47}" type="slidenum">
              <a:rPr sz="1147" spc="-53" dirty="0">
                <a:solidFill>
                  <a:srgbClr val="595959"/>
                </a:solidFill>
                <a:latin typeface="Trebuchet MS"/>
                <a:cs typeface="Trebuchet MS"/>
              </a:rPr>
              <a:pPr marL="22413">
                <a:spcBef>
                  <a:spcPts val="18"/>
                </a:spcBef>
              </a:pPr>
              <a:t>8</a:t>
            </a:fld>
            <a:endParaRPr sz="1147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077" y="1815701"/>
            <a:ext cx="10714264" cy="2906678"/>
          </a:xfrm>
          <a:prstGeom prst="rect">
            <a:avLst/>
          </a:prstGeom>
        </p:spPr>
        <p:txBody>
          <a:bodyPr vert="horz" wrap="square" lIns="0" tIns="89647" rIns="0" bIns="0" rtlCol="0">
            <a:spAutoFit/>
          </a:bodyPr>
          <a:lstStyle/>
          <a:p>
            <a:pPr marL="11206">
              <a:spcBef>
                <a:spcPts val="706"/>
              </a:spcBef>
            </a:pP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sz="2800" spc="-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800" spc="-3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fundamentally</a:t>
            </a:r>
            <a:r>
              <a:rPr sz="2800" spc="-1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tied</a:t>
            </a:r>
            <a:r>
              <a:rPr sz="2800" spc="-2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27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sz="28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5069" marR="324428" indent="-453862">
              <a:spcBef>
                <a:spcPts val="618"/>
              </a:spcBef>
              <a:buSzPct val="90000"/>
              <a:buFont typeface="+mj-lt"/>
              <a:buAutoNum type="arabicPeriod"/>
              <a:tabLst>
                <a:tab pos="168097" algn="l"/>
              </a:tabLst>
            </a:pP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3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sz="2800" spc="-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sz="2800" spc="-2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sz="2800" spc="-2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1" spc="-1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programmatic  </a:t>
            </a:r>
            <a:r>
              <a:rPr sz="2800" spc="-1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800" spc="-1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really, </a:t>
            </a:r>
            <a:r>
              <a:rPr sz="2800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i="1" spc="-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domain-specific </a:t>
            </a:r>
            <a:r>
              <a:rPr sz="2800" i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 </a:t>
            </a:r>
            <a:r>
              <a:rPr sz="28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(DSL)</a:t>
            </a:r>
            <a:r>
              <a:rPr lang="en-US" sz="28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8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interacting</a:t>
            </a:r>
            <a:r>
              <a:rPr sz="2800" spc="-2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800" spc="-3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2800" spc="-2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5069" indent="-453862">
              <a:spcBef>
                <a:spcPts val="618"/>
              </a:spcBef>
              <a:buSzPct val="90000"/>
              <a:buFont typeface="+mj-lt"/>
              <a:buAutoNum type="arabicPeriod"/>
              <a:tabLst>
                <a:tab pos="168097" algn="l"/>
              </a:tabLst>
            </a:pPr>
            <a:r>
              <a:rPr sz="28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sz="2800" spc="-3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sz="2800" spc="-2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sz="2800" spc="-2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1" spc="-1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SQL-like</a:t>
            </a:r>
            <a:r>
              <a:rPr sz="2800" i="1" spc="-3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5069" marR="523343" indent="-453862">
              <a:spcBef>
                <a:spcPts val="618"/>
              </a:spcBef>
              <a:buSzPct val="90000"/>
              <a:buFont typeface="+mj-lt"/>
              <a:buAutoNum type="arabicPeriod"/>
              <a:tabLst>
                <a:tab pos="168097" algn="l"/>
              </a:tabLst>
            </a:pPr>
            <a:r>
              <a:rPr sz="2800" spc="-1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2800" spc="-3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8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800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z="28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sz="2800" spc="-3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SQL,</a:t>
            </a:r>
            <a:r>
              <a:rPr sz="2800" spc="-3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8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800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z="2800" spc="-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sz="2800" spc="-5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spc="-1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vice </a:t>
            </a:r>
            <a:r>
              <a:rPr sz="2800" spc="-168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versa.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8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165" y="637243"/>
            <a:ext cx="6738096" cy="519147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3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What, </a:t>
            </a:r>
            <a:r>
              <a:rPr sz="3300" spc="1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exactly, </a:t>
            </a:r>
            <a:r>
              <a:rPr sz="3300" spc="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3300" spc="2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sz="3300" spc="-5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300" spc="-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43014" y="6278454"/>
            <a:ext cx="182096" cy="355308"/>
          </a:xfrm>
          <a:prstGeom prst="rect">
            <a:avLst/>
          </a:prstGeom>
        </p:spPr>
        <p:txBody>
          <a:bodyPr vert="horz" wrap="square" lIns="0" tIns="2241" rIns="0" bIns="0" rtlCol="0">
            <a:spAutoFit/>
          </a:bodyPr>
          <a:lstStyle/>
          <a:p>
            <a:pPr marL="22413">
              <a:spcBef>
                <a:spcPts val="18"/>
              </a:spcBef>
            </a:pPr>
            <a:fld id="{81D60167-4931-47E6-BA6A-407CBD079E47}" type="slidenum">
              <a:rPr sz="1147" spc="-53" dirty="0">
                <a:solidFill>
                  <a:srgbClr val="595959"/>
                </a:solidFill>
                <a:latin typeface="Trebuchet MS"/>
                <a:cs typeface="Trebuchet MS"/>
              </a:rPr>
              <a:pPr marL="22413">
                <a:spcBef>
                  <a:spcPts val="18"/>
                </a:spcBef>
              </a:pPr>
              <a:t>9</a:t>
            </a:fld>
            <a:endParaRPr sz="1147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2165" y="1719330"/>
            <a:ext cx="11414694" cy="27465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229173">
              <a:spcBef>
                <a:spcPts val="88"/>
              </a:spcBef>
            </a:pPr>
            <a:r>
              <a:rPr sz="28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sz="28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sz="2800" spc="-1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manipulate </a:t>
            </a:r>
            <a:r>
              <a:rPr sz="2800" spc="-1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</a:t>
            </a:r>
            <a:r>
              <a:rPr sz="2800" spc="-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8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800" spc="-3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sz="2800" spc="-3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queries.</a:t>
            </a:r>
            <a:r>
              <a:rPr sz="2800" spc="-2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Currently,</a:t>
            </a:r>
            <a:r>
              <a:rPr sz="2800" spc="-3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3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2800" spc="-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sz="2800" spc="-3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dialects  </a:t>
            </a:r>
            <a:r>
              <a:rPr sz="2800" spc="-1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800" spc="-3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supported.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8097" marR="158011" indent="-156891">
              <a:lnSpc>
                <a:spcPct val="102800"/>
              </a:lnSpc>
              <a:spcBef>
                <a:spcPts val="441"/>
              </a:spcBef>
              <a:buSzPct val="90000"/>
              <a:buFont typeface="Arial"/>
              <a:buChar char="•"/>
              <a:tabLst>
                <a:tab pos="168097" algn="l"/>
              </a:tabLst>
            </a:pPr>
            <a:r>
              <a:rPr sz="2800" spc="-202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2800" spc="-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you're using </a:t>
            </a:r>
            <a:r>
              <a:rPr sz="2800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</a:t>
            </a:r>
            <a:r>
              <a:rPr sz="2800" spc="-66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SQLContext</a:t>
            </a:r>
            <a:r>
              <a:rPr sz="2800" spc="-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spc="-1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 </a:t>
            </a:r>
            <a:r>
              <a:rPr sz="28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supported</a:t>
            </a:r>
            <a:r>
              <a:rPr sz="2800" spc="-2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dialect</a:t>
            </a:r>
            <a:r>
              <a:rPr sz="2800" spc="-1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-2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2800" spc="-7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sz="2800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r>
              <a:rPr sz="2800" spc="-3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2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rich</a:t>
            </a:r>
            <a:r>
              <a:rPr sz="2800" spc="-2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</a:t>
            </a:r>
            <a:r>
              <a:rPr sz="2800" spc="-2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sz="2800" spc="-3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8097" marR="4483" indent="-156891">
              <a:lnSpc>
                <a:spcPct val="100899"/>
              </a:lnSpc>
              <a:spcBef>
                <a:spcPts val="499"/>
              </a:spcBef>
              <a:buSzPct val="90000"/>
              <a:buFont typeface="Arial"/>
              <a:buChar char="•"/>
              <a:tabLst>
                <a:tab pos="168097" algn="l"/>
              </a:tabLst>
            </a:pPr>
            <a:r>
              <a:rPr sz="2800" spc="-202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8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you're</a:t>
            </a:r>
            <a:r>
              <a:rPr sz="2800" spc="-3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2800" spc="-3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2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7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HiveContext</a:t>
            </a:r>
            <a:r>
              <a:rPr sz="2800" spc="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800" spc="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2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sz="2800" spc="-2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dialect  </a:t>
            </a:r>
            <a:r>
              <a:rPr sz="2800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spc="-1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2800" spc="-106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hiveql</a:t>
            </a:r>
            <a:r>
              <a:rPr sz="2800" spc="-1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sz="2800" spc="-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</a:t>
            </a:r>
            <a:r>
              <a:rPr sz="2800" spc="-1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Hive's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sz="28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dialect.  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"sql" </a:t>
            </a:r>
            <a:r>
              <a:rPr sz="2800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spc="-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available,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"hiveql" </a:t>
            </a:r>
            <a:r>
              <a:rPr sz="2800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richer  </a:t>
            </a:r>
            <a:r>
              <a:rPr sz="28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dialect.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327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3789</TotalTime>
  <Words>1489</Words>
  <Application>Microsoft Office PowerPoint</Application>
  <PresentationFormat>Widescreen</PresentationFormat>
  <Paragraphs>342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Georgia</vt:lpstr>
      <vt:lpstr>Times New Roman</vt:lpstr>
      <vt:lpstr>Trebuchet MS</vt:lpstr>
      <vt:lpstr>Verdana</vt:lpstr>
      <vt:lpstr>Office Theme</vt:lpstr>
      <vt:lpstr>Intro to DataFrames and  Spark SQL</vt:lpstr>
      <vt:lpstr>Write Less Code: High-Level Operations</vt:lpstr>
      <vt:lpstr>What are DataFrames?</vt:lpstr>
      <vt:lpstr>What are DataFrames?</vt:lpstr>
      <vt:lpstr>Construct a DataFrame</vt:lpstr>
      <vt:lpstr>Use DataFrames</vt:lpstr>
      <vt:lpstr>DataFrames and Spark SQL</vt:lpstr>
      <vt:lpstr>DataFrames and Spark SQL</vt:lpstr>
      <vt:lpstr>What, exactly, is Spark SQL?</vt:lpstr>
      <vt:lpstr>Spark SQL</vt:lpstr>
      <vt:lpstr>DataFrames</vt:lpstr>
      <vt:lpstr>Transformations, Actions, Laziness</vt:lpstr>
      <vt:lpstr>Data frames &amp; Resilient Distributed  Datasets (RDDs)</vt:lpstr>
      <vt:lpstr>DataFrames can be significantly faster than RDDs.  And they perform the same, regardless of language.</vt:lpstr>
      <vt:lpstr>Creating a DataFrame</vt:lpstr>
      <vt:lpstr>Creating a DataFrame</vt:lpstr>
      <vt:lpstr>SQLContext and Hive</vt:lpstr>
      <vt:lpstr>Data Sources supported by DataFrames</vt:lpstr>
      <vt:lpstr>What can I do with a DataFrame?</vt:lpstr>
      <vt:lpstr>Columns</vt:lpstr>
      <vt:lpstr>Columns</vt:lpstr>
      <vt:lpstr>Columns</vt:lpstr>
      <vt:lpstr>Columns When we say “column” here, what do we  mean?</vt:lpstr>
      <vt:lpstr>select()</vt:lpstr>
      <vt:lpstr>filter()</vt:lpstr>
      <vt:lpstr>filter()</vt:lpstr>
      <vt:lpstr>Filter()</vt:lpstr>
      <vt:lpstr>orderBy()</vt:lpstr>
      <vt:lpstr>groupBy()</vt:lpstr>
      <vt:lpstr>Create Data Frames</vt:lpstr>
      <vt:lpstr>Continued …</vt:lpstr>
      <vt:lpstr>Create Data Frame from list of rows</vt:lpstr>
      <vt:lpstr>Union of Data Frames</vt:lpstr>
      <vt:lpstr>Read and Write to File</vt:lpstr>
      <vt:lpstr>Print Schema of Data Frame</vt:lpstr>
      <vt:lpstr>SQL Query on Data Frames</vt:lpstr>
      <vt:lpstr>References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HBASE</dc:title>
  <dc:creator>Zeenat</dc:creator>
  <cp:lastModifiedBy>Maham</cp:lastModifiedBy>
  <cp:revision>61</cp:revision>
  <dcterms:created xsi:type="dcterms:W3CDTF">2018-04-02T05:18:41Z</dcterms:created>
  <dcterms:modified xsi:type="dcterms:W3CDTF">2019-10-27T07:21:11Z</dcterms:modified>
</cp:coreProperties>
</file>