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3"/>
  </p:notesMasterIdLst>
  <p:sldIdLst>
    <p:sldId id="282" r:id="rId2"/>
    <p:sldId id="257" r:id="rId3"/>
    <p:sldId id="258" r:id="rId4"/>
    <p:sldId id="259" r:id="rId5"/>
    <p:sldId id="283" r:id="rId6"/>
    <p:sldId id="285" r:id="rId7"/>
    <p:sldId id="260" r:id="rId8"/>
    <p:sldId id="284" r:id="rId9"/>
    <p:sldId id="262" r:id="rId10"/>
    <p:sldId id="263" r:id="rId11"/>
    <p:sldId id="287" r:id="rId12"/>
    <p:sldId id="286" r:id="rId13"/>
    <p:sldId id="265" r:id="rId14"/>
    <p:sldId id="266" r:id="rId15"/>
    <p:sldId id="267" r:id="rId16"/>
    <p:sldId id="268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9" r:id="rId29"/>
    <p:sldId id="291" r:id="rId30"/>
    <p:sldId id="292" r:id="rId31"/>
    <p:sldId id="293" r:id="rId32"/>
    <p:sldId id="294" r:id="rId33"/>
    <p:sldId id="295" r:id="rId34"/>
    <p:sldId id="297" r:id="rId35"/>
    <p:sldId id="296" r:id="rId36"/>
    <p:sldId id="298" r:id="rId37"/>
    <p:sldId id="299" r:id="rId38"/>
    <p:sldId id="300" r:id="rId39"/>
    <p:sldId id="290" r:id="rId40"/>
    <p:sldId id="302" r:id="rId41"/>
    <p:sldId id="301" r:id="rId42"/>
  </p:sldIdLst>
  <p:sldSz cx="12192000" cy="6858000"/>
  <p:notesSz cx="6858000" cy="9144000"/>
  <p:embeddedFontLst>
    <p:embeddedFont>
      <p:font typeface="Calibri" panose="020F0502020204030204" pitchFamily="34" charset="0"/>
      <p:regular r:id="rId44"/>
      <p:bold r:id="rId45"/>
      <p:italic r:id="rId46"/>
      <p:boldItalic r:id="rId47"/>
    </p:embeddedFont>
    <p:embeddedFont>
      <p:font typeface="Calibri Light" panose="020F0302020204030204" pitchFamily="34" charset="0"/>
      <p:regular r:id="rId48"/>
      <p:italic r:id="rId49"/>
    </p:embeddedFont>
    <p:embeddedFont>
      <p:font typeface="Tahoma" panose="020B0604030504040204" pitchFamily="34" charset="0"/>
      <p:regular r:id="rId50"/>
      <p:bold r:id="rId5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4DA74F4-9818-43F2-903B-F927CAB6E648}">
          <p14:sldIdLst>
            <p14:sldId id="282"/>
            <p14:sldId id="257"/>
          </p14:sldIdLst>
        </p14:section>
        <p14:section name="Lucene" id="{575E64D9-7F63-479F-AE4C-810F55AB7201}">
          <p14:sldIdLst>
            <p14:sldId id="258"/>
            <p14:sldId id="259"/>
            <p14:sldId id="283"/>
            <p14:sldId id="285"/>
            <p14:sldId id="260"/>
            <p14:sldId id="284"/>
            <p14:sldId id="262"/>
            <p14:sldId id="263"/>
            <p14:sldId id="287"/>
            <p14:sldId id="286"/>
          </p14:sldIdLst>
        </p14:section>
        <p14:section name="Solr Introduction" id="{33F65EA0-5609-4338-8EF2-E83E49FA3910}">
          <p14:sldIdLst>
            <p14:sldId id="265"/>
            <p14:sldId id="266"/>
            <p14:sldId id="267"/>
            <p14:sldId id="268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</p14:sldIdLst>
        </p14:section>
        <p14:section name="SolrCtl -Cloudera Commands" id="{392939C4-B593-4EFB-803C-9C91C8999112}">
          <p14:sldIdLst>
            <p14:sldId id="289"/>
            <p14:sldId id="291"/>
            <p14:sldId id="292"/>
          </p14:sldIdLst>
        </p14:section>
        <p14:section name="Solr Query Syntax" id="{DAF65AED-BDB3-498C-8004-E1EE30152B97}">
          <p14:sldIdLst>
            <p14:sldId id="293"/>
            <p14:sldId id="294"/>
            <p14:sldId id="295"/>
          </p14:sldIdLst>
        </p14:section>
        <p14:section name="film Dataset Fix" id="{D09C6C5A-D1DE-4814-AD8D-C1C45ACE7900}">
          <p14:sldIdLst>
            <p14:sldId id="297"/>
            <p14:sldId id="296"/>
            <p14:sldId id="298"/>
            <p14:sldId id="299"/>
            <p14:sldId id="300"/>
            <p14:sldId id="290"/>
            <p14:sldId id="302"/>
            <p14:sldId id="3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8" Type="http://schemas.openxmlformats.org/officeDocument/2006/relationships/slide" Target="slides/slide7.xml"/><Relationship Id="rId51" Type="http://schemas.openxmlformats.org/officeDocument/2006/relationships/font" Target="fonts/font8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B02BC-5721-4FBD-A97B-EDA71EB1FFB3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2E5EE-0F5C-41AB-9D7E-013BBCB90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661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920F6F-5EBD-48F6-B3AA-307680E32A09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5314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920F6F-5EBD-48F6-B3AA-307680E32A09}" type="slidenum">
              <a:rPr lang="en-IN" smtClean="0"/>
              <a:t>13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4528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91AA17-A72A-4122-BB42-778D673C1D3E}" type="slidenum">
              <a:rPr lang="en-IN" smtClean="0"/>
              <a:t>14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2213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012A1-94E1-47C8-9873-343C5E134C4F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4965A-5279-444F-B070-742F7B50C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85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012A1-94E1-47C8-9873-343C5E134C4F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4965A-5279-444F-B070-742F7B50C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37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012A1-94E1-47C8-9873-343C5E134C4F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4965A-5279-444F-B070-742F7B50C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938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012A1-94E1-47C8-9873-343C5E134C4F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4965A-5279-444F-B070-742F7B50C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15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012A1-94E1-47C8-9873-343C5E134C4F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4965A-5279-444F-B070-742F7B50C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67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012A1-94E1-47C8-9873-343C5E134C4F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4965A-5279-444F-B070-742F7B50C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507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012A1-94E1-47C8-9873-343C5E134C4F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4965A-5279-444F-B070-742F7B50C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316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012A1-94E1-47C8-9873-343C5E134C4F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4965A-5279-444F-B070-742F7B50C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07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012A1-94E1-47C8-9873-343C5E134C4F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4965A-5279-444F-B070-742F7B50C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465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012A1-94E1-47C8-9873-343C5E134C4F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4965A-5279-444F-B070-742F7B50C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95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012A1-94E1-47C8-9873-343C5E134C4F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4965A-5279-444F-B070-742F7B50C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0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012A1-94E1-47C8-9873-343C5E134C4F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4965A-5279-444F-B070-742F7B50C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3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quora.com/Which-major-companies-are-using-Solr-for-search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indeed.com/" TargetMode="External"/><Relationship Id="rId4" Type="http://schemas.openxmlformats.org/officeDocument/2006/relationships/hyperlink" Target="http://www.career9.com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kibana.org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ogstash.net/" TargetMode="External"/><Relationship Id="rId5" Type="http://schemas.openxmlformats.org/officeDocument/2006/relationships/hyperlink" Target="http://www.elasticsearch.org/" TargetMode="External"/><Relationship Id="rId4" Type="http://schemas.openxmlformats.org/officeDocument/2006/relationships/hyperlink" Target="http://semicomplete.com/presentations/logstash-monitorama-2013/#/8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indeed.com/" TargetMode="External"/><Relationship Id="rId4" Type="http://schemas.openxmlformats.org/officeDocument/2006/relationships/hyperlink" Target="http://www.drupal.org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cloudera.com/documentation/enterprise/5-14-x/topics/search_solrctl_ref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oudera.com/documentation/enterprise/5-14-x/topics/search_solrctl_ref.html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olrtutorial.com/schema-xml.html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cenetutorial.com/lucene-vs-solr.html" TargetMode="External"/><Relationship Id="rId2" Type="http://schemas.openxmlformats.org/officeDocument/2006/relationships/hyperlink" Target="https://lucene.apache.org/solr/guide/6_6/the-standard-query-parser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ucene.apache.org/solr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otisg/lucene-introduction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2E5FE1-9256-4C5F-8E50-11CF473FC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723" y="575187"/>
            <a:ext cx="11783961" cy="476436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CSEE 5590/490 Big Data Programming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Lesson 6</a:t>
            </a:r>
            <a:br>
              <a:rPr lang="en-US" dirty="0"/>
            </a:br>
            <a:r>
              <a:rPr lang="en-US" dirty="0"/>
              <a:t>Apache Lucene</a:t>
            </a:r>
            <a:br>
              <a:rPr lang="en-US" dirty="0"/>
            </a:br>
            <a:r>
              <a:rPr lang="en-US" dirty="0"/>
              <a:t>Apache </a:t>
            </a:r>
            <a:r>
              <a:rPr lang="en-US" dirty="0" err="1"/>
              <a:t>Solr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F772E-6536-46B1-998A-81EBF60C0D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97718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Analysis Process - </a:t>
            </a:r>
            <a:r>
              <a:rPr lang="en-US" dirty="0" err="1">
                <a:solidFill>
                  <a:srgbClr val="C00000"/>
                </a:solidFill>
              </a:rPr>
              <a:t>Tokenizer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458200" cy="4525963"/>
          </a:xfrm>
        </p:spPr>
        <p:txBody>
          <a:bodyPr>
            <a:normAutofit/>
          </a:bodyPr>
          <a:lstStyle/>
          <a:p>
            <a:pPr marL="0" lvl="6" indent="0" algn="ctr">
              <a:buNone/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</a:rPr>
              <a:t>WhitespaceAnalyzer</a:t>
            </a:r>
          </a:p>
          <a:p>
            <a:pPr marL="0" lvl="6" indent="0" algn="ctr">
              <a:buNone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Simplest built-in analyzer</a:t>
            </a:r>
          </a:p>
          <a:p>
            <a:pPr marL="0" lvl="6" indent="0" algn="ctr">
              <a:buNone/>
            </a:pPr>
            <a:endParaRPr lang="en-IN" b="1" i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The quick brown fox jumps over the lazy dog.</a:t>
            </a:r>
            <a:endParaRPr lang="en-IN" sz="1800" b="1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IN" sz="1800" b="1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IN" sz="1800" b="1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endParaRPr lang="en-IN" sz="1800" b="1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endParaRPr lang="en-IN" sz="1800" b="1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en-I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</a:t>
            </a:r>
            <a:r>
              <a:rPr lang="en-IN" sz="1800" b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I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he] [quick] [brown] [fox] [jumps] [over] [the] [lazy] [dog</a:t>
            </a:r>
            <a:r>
              <a:rPr lang="en-IN" sz="1800" b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en-I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</a:t>
            </a:r>
            <a:endParaRPr lang="en-IN" sz="18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5725668" y="3446834"/>
            <a:ext cx="484632" cy="978408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ight Brace 4"/>
          <p:cNvSpPr/>
          <p:nvPr/>
        </p:nvSpPr>
        <p:spPr>
          <a:xfrm rot="5400000">
            <a:off x="5756719" y="1808603"/>
            <a:ext cx="422529" cy="6934200"/>
          </a:xfrm>
          <a:prstGeom prst="rightBrace">
            <a:avLst>
              <a:gd name="adj1" fmla="val 8333"/>
              <a:gd name="adj2" fmla="val 501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5510783" y="5522484"/>
            <a:ext cx="914400" cy="38854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Tokens</a:t>
            </a:r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71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Analysis Process - </a:t>
            </a:r>
            <a:r>
              <a:rPr lang="en-US" dirty="0" err="1">
                <a:solidFill>
                  <a:srgbClr val="C00000"/>
                </a:solidFill>
              </a:rPr>
              <a:t>Tokenizer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458200" cy="4525963"/>
          </a:xfrm>
        </p:spPr>
        <p:txBody>
          <a:bodyPr>
            <a:normAutofit/>
          </a:bodyPr>
          <a:lstStyle/>
          <a:p>
            <a:pPr marL="0" lvl="6" indent="0" algn="ctr">
              <a:buNone/>
            </a:pPr>
            <a:r>
              <a:rPr lang="en-IN" sz="3200" b="1" dirty="0" err="1">
                <a:solidFill>
                  <a:schemeClr val="accent1">
                    <a:lumMod val="75000"/>
                  </a:schemeClr>
                </a:solidFill>
              </a:rPr>
              <a:t>SimpleAnalyzer</a:t>
            </a:r>
            <a:endParaRPr lang="en-IN" sz="32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lvl="6" indent="0" algn="ctr">
              <a:buNone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Lowercases, split at non-letter boundaries</a:t>
            </a:r>
          </a:p>
          <a:p>
            <a:pPr marL="0" lvl="6" indent="0" algn="ctr">
              <a:buNone/>
            </a:pPr>
            <a:endParaRPr lang="en-IN" b="1" i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The quick brown fox jumps over the lazy dog.</a:t>
            </a:r>
            <a:endParaRPr lang="en-IN" sz="1800" b="1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IN" sz="1800" b="1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IN" sz="1800" b="1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endParaRPr lang="en-IN" sz="1800" b="1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endParaRPr lang="en-IN" sz="1800" b="1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en-I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</a:t>
            </a:r>
            <a:r>
              <a:rPr lang="en-IN" sz="1800" b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I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he] [quick] [brown] [fox] [jumps] [over] [the] [lazy] [dog</a:t>
            </a:r>
            <a:r>
              <a:rPr lang="en-IN" sz="1800" b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en-I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</a:t>
            </a:r>
            <a:endParaRPr lang="en-IN" sz="18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5725668" y="3446834"/>
            <a:ext cx="484632" cy="978408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ight Brace 4"/>
          <p:cNvSpPr/>
          <p:nvPr/>
        </p:nvSpPr>
        <p:spPr>
          <a:xfrm rot="5400000">
            <a:off x="5756719" y="1808603"/>
            <a:ext cx="422529" cy="6934200"/>
          </a:xfrm>
          <a:prstGeom prst="rightBrace">
            <a:avLst>
              <a:gd name="adj1" fmla="val 8333"/>
              <a:gd name="adj2" fmla="val 501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5510783" y="5522484"/>
            <a:ext cx="914400" cy="38854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Tokens</a:t>
            </a:r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0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74956-CB8C-415A-B0E7-5F2014C63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465" y="90282"/>
            <a:ext cx="10515600" cy="1325563"/>
          </a:xfrm>
        </p:spPr>
        <p:txBody>
          <a:bodyPr/>
          <a:lstStyle/>
          <a:p>
            <a:r>
              <a:rPr lang="en-US" dirty="0"/>
              <a:t>Some common analyzer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5521D-07BA-46C7-A199-F0C6DCD81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5845"/>
            <a:ext cx="10515600" cy="476111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/>
              <a:t>WhitespaceAnalyzer</a:t>
            </a:r>
            <a:r>
              <a:rPr lang="en-US" dirty="0"/>
              <a:t> : Splits text at whitespaces, just as the name indicates. In fact, this is the only thing this analyzer does.</a:t>
            </a:r>
          </a:p>
          <a:p>
            <a:r>
              <a:rPr lang="en-US" b="1" dirty="0" err="1"/>
              <a:t>SimpleAnalyzer</a:t>
            </a:r>
            <a:r>
              <a:rPr lang="en-US" dirty="0"/>
              <a:t> : Splits text at non-letter characters and lowercases resulting tokens.</a:t>
            </a:r>
          </a:p>
          <a:p>
            <a:r>
              <a:rPr lang="en-US" b="1" dirty="0" err="1"/>
              <a:t>StopAnalyzer</a:t>
            </a:r>
            <a:r>
              <a:rPr lang="en-US" dirty="0"/>
              <a:t> : Splits text at non-letter characters, lowercases resulting tokens, and removes </a:t>
            </a:r>
            <a:r>
              <a:rPr lang="en-US" dirty="0" err="1"/>
              <a:t>stopwords</a:t>
            </a:r>
            <a:r>
              <a:rPr lang="en-US" dirty="0"/>
              <a:t>. </a:t>
            </a:r>
          </a:p>
          <a:p>
            <a:r>
              <a:rPr lang="en-US" b="1" dirty="0" err="1"/>
              <a:t>StandardAnalyzer</a:t>
            </a:r>
            <a:r>
              <a:rPr lang="en-US" dirty="0"/>
              <a:t> : Splits text using a grammar-based tokenization, normalizes and lowercases tokens, removes </a:t>
            </a:r>
            <a:r>
              <a:rPr lang="en-US" dirty="0" err="1"/>
              <a:t>stopwords</a:t>
            </a:r>
            <a:r>
              <a:rPr lang="en-US" dirty="0"/>
              <a:t>, and discards punctuations. It can be used to extract company names, e-mail addresses, model numbers, and so on. This analyzer is great for general usage.</a:t>
            </a:r>
          </a:p>
          <a:p>
            <a:r>
              <a:rPr lang="en-US" b="1" dirty="0" err="1"/>
              <a:t>SnowballAnalyzer</a:t>
            </a:r>
            <a:r>
              <a:rPr lang="en-US" dirty="0"/>
              <a:t>: This analyzer is similar to </a:t>
            </a:r>
            <a:r>
              <a:rPr lang="en-US" dirty="0" err="1"/>
              <a:t>StandardAnalyzer</a:t>
            </a:r>
            <a:r>
              <a:rPr lang="en-US" dirty="0"/>
              <a:t> with an additional </a:t>
            </a:r>
            <a:r>
              <a:rPr lang="en-US" dirty="0" err="1"/>
              <a:t>SnowballFilter</a:t>
            </a:r>
            <a:r>
              <a:rPr lang="en-US" dirty="0"/>
              <a:t> for stemming.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898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3592" y="2069976"/>
            <a:ext cx="6944022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Apache Solr</a:t>
            </a:r>
            <a:endParaRPr lang="en-IN" baseline="30000" dirty="0">
              <a:solidFill>
                <a:srgbClr val="C00000"/>
              </a:solidFill>
            </a:endParaRPr>
          </a:p>
        </p:txBody>
      </p:sp>
      <p:pic>
        <p:nvPicPr>
          <p:cNvPr id="5" name="Picture 8" descr="http://www.colbenson.com/documents/11515/16797/solr_logo_rgb.png?t=134849870127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841" y="3284984"/>
            <a:ext cx="2535247" cy="1278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13AB-7341-4D73-8E70-6D6FF02CD159}" type="slidenum">
              <a:rPr lang="en-IN" smtClean="0"/>
              <a:t>13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297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Apache Solr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70000"/>
              </a:lnSpc>
            </a:pPr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Created by Yonik Seeley for CNET</a:t>
            </a:r>
          </a:p>
          <a:p>
            <a:pPr>
              <a:lnSpc>
                <a:spcPct val="170000"/>
              </a:lnSpc>
            </a:pPr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Enterprise Search platform for Apache Lucene</a:t>
            </a:r>
          </a:p>
          <a:p>
            <a:pPr>
              <a:lnSpc>
                <a:spcPct val="170000"/>
              </a:lnSpc>
            </a:pPr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Open source</a:t>
            </a:r>
          </a:p>
          <a:p>
            <a:pPr>
              <a:lnSpc>
                <a:spcPct val="170000"/>
              </a:lnSpc>
            </a:pPr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Highly reliable, scalable, fault tolerant</a:t>
            </a:r>
          </a:p>
          <a:p>
            <a:pPr>
              <a:lnSpc>
                <a:spcPct val="170000"/>
              </a:lnSpc>
            </a:pPr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Support distributed Indexing (SolrCloud), Replication, and load balanced querying</a:t>
            </a:r>
          </a:p>
          <a:p>
            <a:pPr>
              <a:lnSpc>
                <a:spcPct val="170000"/>
              </a:lnSpc>
            </a:pPr>
            <a:r>
              <a:rPr lang="en-US" b="1" dirty="0">
                <a:solidFill>
                  <a:schemeClr val="tx2"/>
                </a:solidFill>
                <a:ea typeface="Tahoma" panose="020B0604030504040204" pitchFamily="34" charset="0"/>
                <a:cs typeface="Tahoma" panose="020B0604030504040204" pitchFamily="34" charset="0"/>
              </a:rPr>
              <a:t>http://lucene.apache.org/solr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13AB-7341-4D73-8E70-6D6FF02CD159}" type="slidenum">
              <a:rPr lang="en-IN" smtClean="0"/>
              <a:t>14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124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High level overview</a:t>
            </a:r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663" y="351818"/>
            <a:ext cx="5343525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245140" y="5622907"/>
            <a:ext cx="7696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/>
              <a:t>Source: http://www.slideshare.net/erikhatcher/solr-search-at-the-speed-of-light</a:t>
            </a:r>
          </a:p>
        </p:txBody>
      </p:sp>
    </p:spTree>
    <p:extLst>
      <p:ext uri="{BB962C8B-B14F-4D97-AF65-F5344CB8AC3E}">
        <p14:creationId xmlns:p14="http://schemas.microsoft.com/office/powerpoint/2010/main" val="60322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Apache Solr - Features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9516" y="1143000"/>
            <a:ext cx="8712968" cy="51816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IN" dirty="0"/>
              <a:t>Full-text search</a:t>
            </a:r>
          </a:p>
          <a:p>
            <a:pPr>
              <a:lnSpc>
                <a:spcPct val="150000"/>
              </a:lnSpc>
            </a:pPr>
            <a:r>
              <a:rPr lang="en-IN" dirty="0"/>
              <a:t>Faceted search (similar to </a:t>
            </a:r>
            <a:r>
              <a:rPr lang="en-IN" dirty="0" err="1"/>
              <a:t>groupby</a:t>
            </a:r>
            <a:r>
              <a:rPr lang="en-IN" dirty="0"/>
              <a:t> clause in RDBMS)</a:t>
            </a:r>
          </a:p>
          <a:p>
            <a:pPr>
              <a:lnSpc>
                <a:spcPct val="150000"/>
              </a:lnSpc>
            </a:pPr>
            <a:r>
              <a:rPr lang="en-US" dirty="0"/>
              <a:t>Scalability</a:t>
            </a:r>
          </a:p>
          <a:p>
            <a:pPr lvl="1">
              <a:lnSpc>
                <a:spcPct val="150000"/>
              </a:lnSpc>
            </a:pPr>
            <a:r>
              <a:rPr lang="en-US" sz="2900" dirty="0"/>
              <a:t>Caching</a:t>
            </a:r>
            <a:endParaRPr lang="en-IN" sz="2900" dirty="0"/>
          </a:p>
          <a:p>
            <a:pPr lvl="1">
              <a:lnSpc>
                <a:spcPct val="150000"/>
              </a:lnSpc>
            </a:pPr>
            <a:r>
              <a:rPr lang="en-US" sz="2900" dirty="0"/>
              <a:t>Replication</a:t>
            </a:r>
          </a:p>
          <a:p>
            <a:pPr lvl="1">
              <a:lnSpc>
                <a:spcPct val="150000"/>
              </a:lnSpc>
            </a:pPr>
            <a:r>
              <a:rPr lang="en-IN" sz="2900" dirty="0"/>
              <a:t>Distributed search</a:t>
            </a:r>
          </a:p>
          <a:p>
            <a:pPr>
              <a:lnSpc>
                <a:spcPct val="150000"/>
              </a:lnSpc>
            </a:pPr>
            <a:r>
              <a:rPr lang="en-IN" dirty="0"/>
              <a:t>Near real-time indexing</a:t>
            </a:r>
          </a:p>
          <a:p>
            <a:pPr>
              <a:lnSpc>
                <a:spcPct val="150000"/>
              </a:lnSpc>
            </a:pPr>
            <a:r>
              <a:rPr lang="en-IN" dirty="0"/>
              <a:t>Geospatial search</a:t>
            </a:r>
          </a:p>
          <a:p>
            <a:pPr>
              <a:lnSpc>
                <a:spcPct val="150000"/>
              </a:lnSpc>
            </a:pPr>
            <a:r>
              <a:rPr lang="en-US" dirty="0"/>
              <a:t>And many more : </a:t>
            </a:r>
            <a:r>
              <a:rPr lang="en-IN" dirty="0"/>
              <a:t>highlighting, database integration, rich document (</a:t>
            </a:r>
            <a:r>
              <a:rPr lang="en-IN" dirty="0" err="1"/>
              <a:t>e.G.</a:t>
            </a:r>
            <a:r>
              <a:rPr lang="en-IN" dirty="0"/>
              <a:t>, Word, PDF) handling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13AB-7341-4D73-8E70-6D6FF02CD159}" type="slidenum">
              <a:rPr lang="en-IN" smtClean="0"/>
              <a:t>16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256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6298" y="381642"/>
            <a:ext cx="9656636" cy="762788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Solr – schema.xml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745" y="1402404"/>
            <a:ext cx="11673191" cy="412290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Types with index and query Analyzers  - similar to data type </a:t>
            </a:r>
          </a:p>
          <a:p>
            <a:pPr>
              <a:lnSpc>
                <a:spcPct val="150000"/>
              </a:lnSpc>
            </a:pPr>
            <a:r>
              <a:rPr lang="en-US" dirty="0"/>
              <a:t>Fields with name, type and options</a:t>
            </a:r>
          </a:p>
          <a:p>
            <a:pPr>
              <a:lnSpc>
                <a:spcPct val="150000"/>
              </a:lnSpc>
            </a:pPr>
            <a:r>
              <a:rPr lang="en-US" dirty="0"/>
              <a:t>Unique Key : </a:t>
            </a:r>
            <a:r>
              <a:rPr lang="en-US" sz="1700" dirty="0"/>
              <a:t>Unique Identifier of a document.  </a:t>
            </a:r>
            <a:r>
              <a:rPr lang="en-US" sz="2400" dirty="0"/>
              <a:t>For e.g. “id”</a:t>
            </a:r>
          </a:p>
          <a:p>
            <a:pPr>
              <a:lnSpc>
                <a:spcPct val="150000"/>
              </a:lnSpc>
            </a:pPr>
            <a:r>
              <a:rPr lang="en-US" dirty="0"/>
              <a:t>Dynamic Fields : </a:t>
            </a:r>
            <a:r>
              <a:rPr lang="en-IN" sz="1900" i="1" dirty="0"/>
              <a:t>Dynamic fields</a:t>
            </a:r>
            <a:r>
              <a:rPr lang="en-IN" sz="1900" dirty="0"/>
              <a:t> allow Solr to index fields that you did not explicitly define in your schema.</a:t>
            </a:r>
            <a:r>
              <a:rPr lang="en-IN" dirty="0"/>
              <a:t> </a:t>
            </a:r>
            <a:r>
              <a:rPr lang="en-IN" sz="2400" dirty="0"/>
              <a:t>For e.g. </a:t>
            </a:r>
            <a:r>
              <a:rPr lang="en-IN" sz="2400" dirty="0" err="1"/>
              <a:t>fieldName</a:t>
            </a:r>
            <a:r>
              <a:rPr lang="en-IN" sz="2400" dirty="0"/>
              <a:t>: *_</a:t>
            </a:r>
            <a:r>
              <a:rPr lang="en-IN" sz="2400" dirty="0" err="1"/>
              <a:t>i</a:t>
            </a:r>
            <a:r>
              <a:rPr lang="en-IN" sz="2400" dirty="0"/>
              <a:t> or *_</a:t>
            </a:r>
            <a:r>
              <a:rPr lang="en-IN" sz="2400" dirty="0" err="1"/>
              <a:t>txts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dirty="0"/>
              <a:t>Copy Fields : </a:t>
            </a:r>
            <a:r>
              <a:rPr lang="en-IN" sz="1800" dirty="0"/>
              <a:t>Solr has a mechanism for making copies of fields so that you can apply several distinct field types to a single piece of incoming information. </a:t>
            </a:r>
            <a:r>
              <a:rPr lang="en-US" sz="1800" dirty="0"/>
              <a:t>field ‘a‘ populates field ‘b’ with its value before tokenizing (having different analyzer/filter).</a:t>
            </a:r>
            <a:endParaRPr lang="en-IN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85697" y="6463355"/>
            <a:ext cx="3218879" cy="294860"/>
          </a:xfrm>
        </p:spPr>
        <p:txBody>
          <a:bodyPr/>
          <a:lstStyle/>
          <a:p>
            <a:fld id="{50A013AB-7341-4D73-8E70-6D6FF02CD159}" type="slidenum">
              <a:rPr lang="en-IN" smtClean="0"/>
              <a:t>17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937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944562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Solr – Content Analysis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71601"/>
            <a:ext cx="8229600" cy="4754563"/>
          </a:xfrm>
        </p:spPr>
        <p:txBody>
          <a:bodyPr>
            <a:normAutofit/>
          </a:bodyPr>
          <a:lstStyle/>
          <a:p>
            <a:r>
              <a:rPr lang="en-US" dirty="0"/>
              <a:t>Field Attributes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Name</a:t>
            </a:r>
            <a:r>
              <a:rPr lang="en-US" dirty="0"/>
              <a:t> : Name of the field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Type</a:t>
            </a:r>
            <a:r>
              <a:rPr lang="en-US" dirty="0"/>
              <a:t> : Data-type (FieldType) of the field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Indexed</a:t>
            </a:r>
            <a:r>
              <a:rPr lang="en-US" dirty="0"/>
              <a:t> : Should it be indexed (indexed="true/false")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Stored</a:t>
            </a:r>
            <a:r>
              <a:rPr lang="en-US" dirty="0"/>
              <a:t> : Should it be stored (stored="true/false")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Required</a:t>
            </a:r>
            <a:r>
              <a:rPr lang="en-US" dirty="0"/>
              <a:t> : is it a mandatory field (required="true/false")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Multi-Valued</a:t>
            </a:r>
            <a:r>
              <a:rPr lang="en-US" dirty="0"/>
              <a:t> : Would it will contains multiple values e.g. text: pizza, food (multiValued="true/false")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507464" y="5616319"/>
            <a:ext cx="8915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C00000"/>
                </a:solidFill>
              </a:rPr>
              <a:t> e.g. &lt;field name="id" type="string" indexed="true" stored="true" required="true" multiValued="false" /&gt;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13AB-7341-4D73-8E70-6D6FF02CD159}" type="slidenum">
              <a:rPr lang="en-IN" smtClean="0"/>
              <a:t>18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003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Solr – solrconfig.xml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71600"/>
            <a:ext cx="8229600" cy="5029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Data dir: where all index data will be stored</a:t>
            </a:r>
          </a:p>
          <a:p>
            <a:pPr>
              <a:lnSpc>
                <a:spcPct val="150000"/>
              </a:lnSpc>
            </a:pPr>
            <a:r>
              <a:rPr lang="en-US" dirty="0"/>
              <a:t>Index configuration</a:t>
            </a:r>
          </a:p>
          <a:p>
            <a:pPr>
              <a:lnSpc>
                <a:spcPct val="150000"/>
              </a:lnSpc>
            </a:pPr>
            <a:r>
              <a:rPr lang="en-US" dirty="0"/>
              <a:t>Cache configurations</a:t>
            </a:r>
          </a:p>
          <a:p>
            <a:pPr>
              <a:lnSpc>
                <a:spcPct val="150000"/>
              </a:lnSpc>
            </a:pPr>
            <a:r>
              <a:rPr lang="en-US" dirty="0"/>
              <a:t>Request Handler configuration</a:t>
            </a:r>
            <a:endParaRPr lang="en-US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/>
              <a:t>Search components, response writers, query parsers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13AB-7341-4D73-8E70-6D6FF02CD159}" type="slidenum">
              <a:rPr lang="en-IN" smtClean="0"/>
              <a:t>19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791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Apache Lucene</a:t>
            </a:r>
          </a:p>
          <a:p>
            <a:r>
              <a:rPr lang="en-US" dirty="0"/>
              <a:t>Apache </a:t>
            </a:r>
            <a:r>
              <a:rPr lang="en-US" dirty="0" err="1"/>
              <a:t>Solr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8516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78098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Query Types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387" y="1219200"/>
            <a:ext cx="11420273" cy="4918953"/>
          </a:xfrm>
        </p:spPr>
        <p:txBody>
          <a:bodyPr>
            <a:normAutofit/>
          </a:bodyPr>
          <a:lstStyle/>
          <a:p>
            <a:r>
              <a:rPr lang="en-US" sz="2400" dirty="0"/>
              <a:t>Single and multi term queries</a:t>
            </a:r>
          </a:p>
          <a:p>
            <a:pPr lvl="2"/>
            <a:r>
              <a:rPr lang="en-US" sz="1800" dirty="0"/>
              <a:t>ex fieldname:value  or title: software engineer</a:t>
            </a:r>
          </a:p>
          <a:p>
            <a:r>
              <a:rPr lang="en-US" sz="2400" dirty="0"/>
              <a:t>+, -, AND, OR NOT operators.</a:t>
            </a:r>
          </a:p>
          <a:p>
            <a:pPr lvl="2"/>
            <a:r>
              <a:rPr lang="en-US" sz="1800" dirty="0"/>
              <a:t>ex. title: (software AND engineer)</a:t>
            </a:r>
          </a:p>
          <a:p>
            <a:r>
              <a:rPr lang="en-US" sz="2400" dirty="0"/>
              <a:t>Range queries on date or numeric fields, </a:t>
            </a:r>
          </a:p>
          <a:p>
            <a:pPr lvl="2"/>
            <a:r>
              <a:rPr lang="en-US" sz="1800" dirty="0"/>
              <a:t>ex: timestamp: [ * TO NOW ] or price: [ 1 TO 100 ]</a:t>
            </a:r>
          </a:p>
          <a:p>
            <a:r>
              <a:rPr lang="en-US" sz="2400" dirty="0"/>
              <a:t>Boost queries: </a:t>
            </a:r>
          </a:p>
          <a:p>
            <a:pPr lvl="2"/>
            <a:r>
              <a:rPr lang="en-US" sz="1800" dirty="0"/>
              <a:t>e.g. title:Engineer ^1.5 OR text:Engineer</a:t>
            </a:r>
          </a:p>
          <a:p>
            <a:r>
              <a:rPr lang="en-US" sz="2400" dirty="0"/>
              <a:t>Fuzzy search : </a:t>
            </a:r>
            <a:r>
              <a:rPr lang="en-IN" sz="2400" dirty="0"/>
              <a:t>is a search for words that are similar in spelling</a:t>
            </a:r>
          </a:p>
          <a:p>
            <a:pPr lvl="2"/>
            <a:r>
              <a:rPr lang="en-US" sz="1800" dirty="0"/>
              <a:t>e.g. roam~0.8 =&gt; noam</a:t>
            </a:r>
          </a:p>
          <a:p>
            <a:r>
              <a:rPr lang="en-US" sz="2400" dirty="0"/>
              <a:t>Proximity Search : with a sloppy phrase query. The close together the two terms appear, higher the score.</a:t>
            </a:r>
          </a:p>
          <a:p>
            <a:pPr lvl="2"/>
            <a:r>
              <a:rPr lang="en-US" sz="1800" dirty="0"/>
              <a:t>ex “apache lucene”~20 : will look for all </a:t>
            </a:r>
            <a:r>
              <a:rPr lang="en-US" sz="1800" dirty="0" err="1"/>
              <a:t>dcuments</a:t>
            </a:r>
            <a:r>
              <a:rPr lang="en-US" sz="1800" dirty="0"/>
              <a:t> where “apache” word occurs within 20 words of “lucene” </a:t>
            </a:r>
            <a:endParaRPr lang="en-IN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13AB-7341-4D73-8E70-6D6FF02CD159}" type="slidenum">
              <a:rPr lang="en-IN" smtClean="0"/>
              <a:t>20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161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Solr/Lucene Use-cases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Search</a:t>
            </a:r>
          </a:p>
          <a:p>
            <a:pPr>
              <a:lnSpc>
                <a:spcPct val="16000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Analytics</a:t>
            </a:r>
          </a:p>
          <a:p>
            <a:pPr>
              <a:lnSpc>
                <a:spcPct val="16000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NoSQL datastore</a:t>
            </a:r>
          </a:p>
          <a:p>
            <a:pPr>
              <a:lnSpc>
                <a:spcPct val="16000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Auto-suggestion / Auto-correction</a:t>
            </a:r>
          </a:p>
          <a:p>
            <a:pPr>
              <a:lnSpc>
                <a:spcPct val="16000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Recommendation Engine (MoreLikeThis)</a:t>
            </a:r>
          </a:p>
          <a:p>
            <a:pPr>
              <a:lnSpc>
                <a:spcPct val="160000"/>
              </a:lnSpc>
            </a:pPr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Relevancy Engine (Feedback to other applications)</a:t>
            </a:r>
          </a:p>
          <a:p>
            <a:pPr>
              <a:lnSpc>
                <a:spcPct val="16000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Solr as a White-List</a:t>
            </a:r>
          </a:p>
          <a:p>
            <a:pPr>
              <a:lnSpc>
                <a:spcPct val="16000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GeoSpatial based Search</a:t>
            </a:r>
          </a:p>
          <a:p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marL="1828800" lvl="4" indent="0"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13AB-7341-4D73-8E70-6D6FF02CD159}" type="slidenum">
              <a:rPr lang="en-IN" smtClean="0"/>
              <a:t>21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1904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944562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Search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769" y="1371600"/>
            <a:ext cx="10466963" cy="3774332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/>
              <a:t>Application</a:t>
            </a:r>
          </a:p>
          <a:p>
            <a:pPr lvl="1"/>
            <a:r>
              <a:rPr lang="en-US" sz="2000" dirty="0"/>
              <a:t>Eclipse, Hibernate search</a:t>
            </a:r>
          </a:p>
          <a:p>
            <a:r>
              <a:rPr lang="en-US" sz="2400" b="1" dirty="0"/>
              <a:t>E-Commerce</a:t>
            </a:r>
            <a:r>
              <a:rPr lang="en-US" sz="2400" dirty="0"/>
              <a:t> :</a:t>
            </a:r>
          </a:p>
          <a:p>
            <a:pPr lvl="1"/>
            <a:r>
              <a:rPr lang="en-US" sz="2000" dirty="0"/>
              <a:t> Flipkart.com, Infibeam.com, Buy.com, Netflix.com, ebay.com</a:t>
            </a:r>
          </a:p>
          <a:p>
            <a:r>
              <a:rPr lang="en-US" sz="2400" b="1" dirty="0"/>
              <a:t>Jobs</a:t>
            </a:r>
          </a:p>
          <a:p>
            <a:pPr lvl="1"/>
            <a:r>
              <a:rPr lang="en-US" sz="2000" dirty="0"/>
              <a:t>Indeed.com, Simplyhired.com, Naukri.com</a:t>
            </a:r>
          </a:p>
          <a:p>
            <a:r>
              <a:rPr lang="en-US" sz="2400" b="1" dirty="0"/>
              <a:t>Auto</a:t>
            </a:r>
          </a:p>
          <a:p>
            <a:pPr lvl="1"/>
            <a:r>
              <a:rPr lang="en-US" sz="2000" dirty="0"/>
              <a:t>AOL.com</a:t>
            </a:r>
          </a:p>
          <a:p>
            <a:r>
              <a:rPr lang="en-US" sz="2400" b="1" dirty="0"/>
              <a:t>Travel</a:t>
            </a:r>
          </a:p>
          <a:p>
            <a:pPr lvl="1"/>
            <a:r>
              <a:rPr lang="en-US" sz="2000" dirty="0"/>
              <a:t>Cleartrip.com</a:t>
            </a:r>
          </a:p>
          <a:p>
            <a:r>
              <a:rPr lang="en-US" sz="2400" b="1" dirty="0"/>
              <a:t>Social Network</a:t>
            </a:r>
          </a:p>
          <a:p>
            <a:pPr lvl="1"/>
            <a:r>
              <a:rPr lang="en-US" sz="2000" dirty="0"/>
              <a:t>Twitter.com, LinkedIn.com, mylife.com</a:t>
            </a:r>
            <a:endParaRPr lang="en-US" sz="1600" dirty="0"/>
          </a:p>
          <a:p>
            <a:pPr lvl="3"/>
            <a:endParaRPr lang="en-US" sz="1600" dirty="0"/>
          </a:p>
          <a:p>
            <a:pPr marL="1828800" lvl="4" indent="0">
              <a:buNone/>
            </a:pPr>
            <a:endParaRPr lang="en-IN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13AB-7341-4D73-8E70-6D6FF02CD159}" type="slidenum">
              <a:rPr lang="en-IN" smtClean="0"/>
              <a:t>22</a:t>
            </a:fld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820693" y="5391101"/>
            <a:ext cx="7239000" cy="3600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Source: </a:t>
            </a:r>
            <a:r>
              <a:rPr lang="en-IN" sz="1400" dirty="0">
                <a:hlinkClick r:id="rId2"/>
              </a:rPr>
              <a:t>http://www.quora.com/Which-major-companies-are-using-Solr-for-search</a:t>
            </a:r>
            <a:endParaRPr lang="en-IN" sz="1400" dirty="0"/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866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020762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Search (Contd.)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71600"/>
            <a:ext cx="8229600" cy="4250987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Search Engine</a:t>
            </a:r>
          </a:p>
          <a:p>
            <a:pPr lvl="1"/>
            <a:r>
              <a:rPr lang="en-US" dirty="0"/>
              <a:t>Yandex.ru,  DuckDuckGo.com</a:t>
            </a:r>
          </a:p>
          <a:p>
            <a:r>
              <a:rPr lang="en-US" b="1" dirty="0"/>
              <a:t>News Paper</a:t>
            </a:r>
          </a:p>
          <a:p>
            <a:pPr lvl="1"/>
            <a:r>
              <a:rPr lang="en-US" dirty="0"/>
              <a:t>Guardian.co.uk</a:t>
            </a:r>
          </a:p>
          <a:p>
            <a:r>
              <a:rPr lang="en-US" b="1" dirty="0"/>
              <a:t>Music/Movies</a:t>
            </a:r>
          </a:p>
          <a:p>
            <a:pPr lvl="1"/>
            <a:r>
              <a:rPr lang="en-US" dirty="0"/>
              <a:t>Apple.com, Netflix.com</a:t>
            </a:r>
          </a:p>
          <a:p>
            <a:r>
              <a:rPr lang="en-US" b="1" dirty="0"/>
              <a:t>Events</a:t>
            </a:r>
          </a:p>
          <a:p>
            <a:pPr lvl="1"/>
            <a:r>
              <a:rPr lang="en-US" dirty="0"/>
              <a:t>Stubhub.com, Eventbrite.com</a:t>
            </a:r>
          </a:p>
          <a:p>
            <a:r>
              <a:rPr lang="en-US" b="1" dirty="0"/>
              <a:t>Cloud Log Management</a:t>
            </a:r>
          </a:p>
          <a:p>
            <a:pPr lvl="1"/>
            <a:r>
              <a:rPr lang="en-US" dirty="0"/>
              <a:t>Loggly.com</a:t>
            </a:r>
          </a:p>
          <a:p>
            <a:r>
              <a:rPr lang="en-US" b="1" dirty="0"/>
              <a:t>Others</a:t>
            </a:r>
          </a:p>
          <a:p>
            <a:pPr lvl="1"/>
            <a:r>
              <a:rPr lang="en-US" dirty="0"/>
              <a:t>Whitehouse.gov</a:t>
            </a:r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13AB-7341-4D73-8E70-6D6FF02CD159}" type="slidenum">
              <a:rPr lang="en-IN" smtClean="0"/>
              <a:t>23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267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Faceting</a:t>
            </a:r>
            <a:endParaRPr lang="en-IN" sz="3200" dirty="0">
              <a:solidFill>
                <a:srgbClr val="C0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3745" y="492226"/>
            <a:ext cx="2217837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0049" y="542488"/>
            <a:ext cx="2016224" cy="415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395700" y="5602668"/>
            <a:ext cx="5400600" cy="3600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Source: </a:t>
            </a:r>
            <a:r>
              <a:rPr lang="en-US" dirty="0">
                <a:hlinkClick r:id="rId4"/>
              </a:rPr>
              <a:t>www.career9.com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www.indeed.com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13AB-7341-4D73-8E70-6D6FF02CD159}" type="slidenum">
              <a:rPr lang="en-IN" smtClean="0"/>
              <a:t>24</a:t>
            </a:fld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524000" y="1445537"/>
            <a:ext cx="456396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>
                <a:ea typeface="Tahoma" panose="020B0604030504040204" pitchFamily="34" charset="0"/>
                <a:cs typeface="Tahoma" panose="020B0604030504040204" pitchFamily="34" charset="0"/>
              </a:rPr>
              <a:t>Grouping results based on field  value</a:t>
            </a:r>
            <a:endParaRPr lang="en-US" sz="240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>
                <a:ea typeface="Tahoma" panose="020B0604030504040204" pitchFamily="34" charset="0"/>
                <a:cs typeface="Tahoma" panose="020B0604030504040204" pitchFamily="34" charset="0"/>
              </a:rPr>
              <a:t>Facet on: field terms, queries, date ranges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>
                <a:ea typeface="Tahoma" panose="020B0604030504040204" pitchFamily="34" charset="0"/>
                <a:cs typeface="Tahoma" panose="020B0604030504040204" pitchFamily="34" charset="0"/>
              </a:rPr>
              <a:t>&amp;facet=on</a:t>
            </a:r>
            <a:br>
              <a:rPr lang="en-IN" sz="2400" dirty="0"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IN" sz="2400" dirty="0">
                <a:ea typeface="Tahoma" panose="020B0604030504040204" pitchFamily="34" charset="0"/>
                <a:cs typeface="Tahoma" panose="020B0604030504040204" pitchFamily="34" charset="0"/>
              </a:rPr>
              <a:t>&amp;facet.field=job_title</a:t>
            </a:r>
          </a:p>
          <a:p>
            <a:r>
              <a:rPr lang="en-IN" sz="2400" dirty="0">
                <a:ea typeface="Tahoma" panose="020B0604030504040204" pitchFamily="34" charset="0"/>
                <a:cs typeface="Tahoma" panose="020B0604030504040204" pitchFamily="34" charset="0"/>
              </a:rPr>
              <a:t>       &amp;facet.query=salary:[30000 TO 100000]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ea typeface="Tahoma" panose="020B0604030504040204" pitchFamily="34" charset="0"/>
                <a:cs typeface="Tahoma" panose="020B0604030504040204" pitchFamily="34" charset="0"/>
              </a:rPr>
              <a:t>http://wiki.apache.org/solr/SimpleFacetParameters</a:t>
            </a:r>
          </a:p>
        </p:txBody>
      </p:sp>
    </p:spTree>
    <p:extLst>
      <p:ext uri="{BB962C8B-B14F-4D97-AF65-F5344CB8AC3E}">
        <p14:creationId xmlns:p14="http://schemas.microsoft.com/office/powerpoint/2010/main" val="340303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605" y="391758"/>
            <a:ext cx="8229600" cy="850106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Analytics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4" name="AutoShape 2" descr="http://semicomplete.com/presentations/logstash-monitorama-2013/images/kibana-dashboard3.pn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5" name="AutoShape 4" descr="http://semicomplete.com/presentations/logstash-monitorama-2013/images/kibana-dashboard3.png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6" name="AutoShape 6" descr="http://semicomplete.com/presentations/logstash-monitorama-2013/images/kibana-dashboard3.png"/>
          <p:cNvSpPr>
            <a:spLocks noChangeAspect="1" noChangeArrowheads="1"/>
          </p:cNvSpPr>
          <p:nvPr/>
        </p:nvSpPr>
        <p:spPr bwMode="auto">
          <a:xfrm>
            <a:off x="1984375" y="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7" name="AutoShape 8" descr="http://semicomplete.com/presentations/logstash-monitorama-2013/images/kibana-dashboard3.png"/>
          <p:cNvSpPr>
            <a:spLocks noChangeAspect="1" noChangeArrowheads="1"/>
          </p:cNvSpPr>
          <p:nvPr/>
        </p:nvSpPr>
        <p:spPr bwMode="auto">
          <a:xfrm>
            <a:off x="2136775" y="3127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8" name="AutoShape 10" descr="http://semicomplete.com/presentations/logstash-monitorama-2013/images/kibana-dashboard3.png"/>
          <p:cNvSpPr>
            <a:spLocks noChangeAspect="1" noChangeArrowheads="1"/>
          </p:cNvSpPr>
          <p:nvPr/>
        </p:nvSpPr>
        <p:spPr bwMode="auto">
          <a:xfrm>
            <a:off x="2289175" y="4651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pic>
        <p:nvPicPr>
          <p:cNvPr id="4107" name="Picture 11" descr="C:\Users\ivy4488\Pictures\meetup\kibana-dashboard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348" y="391758"/>
            <a:ext cx="8432105" cy="4843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390652" y="5272713"/>
            <a:ext cx="81993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Analytics source : </a:t>
            </a:r>
            <a:r>
              <a:rPr lang="en-US" sz="1400" dirty="0">
                <a:hlinkClick r:id="rId3"/>
              </a:rPr>
              <a:t>Kibana.org</a:t>
            </a:r>
            <a:r>
              <a:rPr lang="en-US" sz="1400" dirty="0">
                <a:hlinkClick r:id="rId4"/>
              </a:rPr>
              <a:t> </a:t>
            </a:r>
            <a:r>
              <a:rPr lang="en-US" sz="1400" dirty="0"/>
              <a:t>based on </a:t>
            </a:r>
            <a:r>
              <a:rPr lang="en-US" sz="1400" dirty="0">
                <a:hlinkClick r:id="rId5"/>
              </a:rPr>
              <a:t>ElasticSearch </a:t>
            </a:r>
            <a:r>
              <a:rPr lang="en-US" sz="1400" dirty="0"/>
              <a:t>and </a:t>
            </a:r>
            <a:r>
              <a:rPr lang="en-US" sz="1400" dirty="0">
                <a:hlinkClick r:id="rId6"/>
              </a:rPr>
              <a:t>Logstash</a:t>
            </a:r>
            <a:endParaRPr lang="en-IN" sz="1400" dirty="0">
              <a:hlinkClick r:id="rId4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400" dirty="0">
                <a:hlinkClick r:id="rId4"/>
              </a:rPr>
              <a:t>Image Source : http://semicomplete.com/presentations/logstash-monitorama-2013/#/8</a:t>
            </a:r>
            <a:endParaRPr lang="en-IN" sz="1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13AB-7341-4D73-8E70-6D6FF02CD159}" type="slidenum">
              <a:rPr lang="en-IN" smtClean="0"/>
              <a:t>25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126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Autosuggestion</a:t>
            </a:r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1026" name="Picture 2" descr="C:\Users\ivy4488\Pictures\meetup\drupal_did_you_me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463" y="1632036"/>
            <a:ext cx="3733800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458" y="1772816"/>
            <a:ext cx="3433564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369963" y="5369085"/>
            <a:ext cx="5400600" cy="3600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Source: </a:t>
            </a:r>
            <a:r>
              <a:rPr lang="en-US" dirty="0">
                <a:hlinkClick r:id="rId4"/>
              </a:rPr>
              <a:t>www.drupal.org</a:t>
            </a:r>
            <a:r>
              <a:rPr lang="en-US" dirty="0"/>
              <a:t> , </a:t>
            </a:r>
            <a:r>
              <a:rPr lang="en-US" dirty="0">
                <a:hlinkClick r:id="rId5"/>
              </a:rPr>
              <a:t>www.yelp.com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13AB-7341-4D73-8E70-6D6FF02CD159}" type="slidenum">
              <a:rPr lang="en-IN" smtClean="0"/>
              <a:t>26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857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Integration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3809999"/>
          </a:xfrm>
        </p:spPr>
        <p:txBody>
          <a:bodyPr>
            <a:normAutofit/>
          </a:bodyPr>
          <a:lstStyle/>
          <a:p>
            <a:r>
              <a:rPr lang="en-US" dirty="0"/>
              <a:t>Clustering (Solr-Carrot2)</a:t>
            </a:r>
          </a:p>
          <a:p>
            <a:r>
              <a:rPr lang="en-US" dirty="0"/>
              <a:t>Named Entity extraction (Solr-UIMA)</a:t>
            </a:r>
          </a:p>
          <a:p>
            <a:r>
              <a:rPr lang="en-US" dirty="0"/>
              <a:t>SolrCloud (Solr-Zookeeper)</a:t>
            </a:r>
          </a:p>
          <a:p>
            <a:r>
              <a:rPr lang="en-US" dirty="0"/>
              <a:t>Parsing of many Different File Formats (Solr-Tika)</a:t>
            </a:r>
          </a:p>
          <a:p>
            <a:r>
              <a:rPr lang="en-US" dirty="0"/>
              <a:t>Machine Learning/Data Mining (Apache Mahout)</a:t>
            </a:r>
          </a:p>
          <a:p>
            <a:r>
              <a:rPr lang="en-US" dirty="0"/>
              <a:t>Large scale Indexing (Hadoop)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13AB-7341-4D73-8E70-6D6FF02CD159}" type="slidenum">
              <a:rPr lang="en-IN" smtClean="0"/>
              <a:t>27</a:t>
            </a:fld>
            <a:endParaRPr lang="en-IN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81199" y="4648200"/>
            <a:ext cx="82296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1622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363A6-9557-4CE1-8E67-BD984BB9A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SolrCtl</a:t>
            </a:r>
            <a:r>
              <a:rPr lang="en-IN" dirty="0"/>
              <a:t>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45044-1B25-4DE4-ABB1-0587CD3B8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dirty="0" err="1"/>
              <a:t>solrctl</a:t>
            </a:r>
            <a:r>
              <a:rPr lang="en-IN" dirty="0"/>
              <a:t> utility is a wrapper shell script included with Cloudera Search for managing collections, instance directories, configs, Apache Sentry permissions, and more.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13B3F0-4ACD-4880-A670-372DEF1EC083}"/>
              </a:ext>
            </a:extLst>
          </p:cNvPr>
          <p:cNvSpPr/>
          <p:nvPr/>
        </p:nvSpPr>
        <p:spPr>
          <a:xfrm>
            <a:off x="1322963" y="5450201"/>
            <a:ext cx="97568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Source: </a:t>
            </a:r>
            <a:r>
              <a:rPr lang="en-IN" dirty="0">
                <a:hlinkClick r:id="rId2"/>
              </a:rPr>
              <a:t>https://www.cloudera.com/documentation/enterprise/5-14-x/topics/search_solrctl_ref.html</a:t>
            </a:r>
            <a:endParaRPr lang="en-IN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838A78-5365-4F8F-81B0-93598BD76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153" y="3076967"/>
            <a:ext cx="7989651" cy="184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8733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9C0E-349E-403D-93C0-836CAA780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SolrCtl</a:t>
            </a:r>
            <a:r>
              <a:rPr lang="en-IN" dirty="0"/>
              <a:t> Collection Commands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A8628C-F2EF-4CE4-B5F0-405E2314AD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202" t="9725" r="4415" b="1781"/>
          <a:stretch/>
        </p:blipFill>
        <p:spPr>
          <a:xfrm>
            <a:off x="5019473" y="1295124"/>
            <a:ext cx="6527260" cy="466793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B783C57-747C-402B-90B4-C2FFABCE590B}"/>
              </a:ext>
            </a:extLst>
          </p:cNvPr>
          <p:cNvSpPr/>
          <p:nvPr/>
        </p:nvSpPr>
        <p:spPr>
          <a:xfrm>
            <a:off x="402077" y="4915179"/>
            <a:ext cx="43352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/>
              <a:t>Source: </a:t>
            </a:r>
            <a:r>
              <a:rPr lang="en-IN" sz="1200" dirty="0">
                <a:hlinkClick r:id="rId3"/>
              </a:rPr>
              <a:t>https://www.cloudera.com/documentation/enterprise/5-14-x/topics/search_solrctl_ref.html</a:t>
            </a:r>
            <a:endParaRPr lang="en-IN" sz="1200" dirty="0"/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046281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3592" y="2069976"/>
            <a:ext cx="6944022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 Apache Lucene</a:t>
            </a:r>
            <a:endParaRPr lang="en-IN" baseline="30000" dirty="0">
              <a:solidFill>
                <a:srgbClr val="C00000"/>
              </a:solidFill>
            </a:endParaRPr>
          </a:p>
        </p:txBody>
      </p:sp>
      <p:pic>
        <p:nvPicPr>
          <p:cNvPr id="4" name="Picture 10" descr="https://drupal.org/files/project-images/lucene_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846" y="3212977"/>
            <a:ext cx="3578604" cy="655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13AB-7341-4D73-8E70-6D6FF02CD159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567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7E742-0BEB-4369-8AC4-D076425CF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IN" dirty="0" err="1"/>
              <a:t>solrctl</a:t>
            </a:r>
            <a:r>
              <a:rPr lang="en-IN" dirty="0"/>
              <a:t> collection –list</a:t>
            </a:r>
          </a:p>
          <a:p>
            <a:pPr marL="0" indent="0">
              <a:buNone/>
            </a:pPr>
            <a:r>
              <a:rPr lang="en-IN" b="1" i="1" dirty="0">
                <a:solidFill>
                  <a:srgbClr val="FF0000"/>
                </a:solidFill>
              </a:rPr>
              <a:t>Lists the collection</a:t>
            </a:r>
          </a:p>
          <a:p>
            <a:r>
              <a:rPr lang="en-IN" dirty="0" err="1"/>
              <a:t>solrctl</a:t>
            </a:r>
            <a:r>
              <a:rPr lang="en-IN" dirty="0"/>
              <a:t> config --create </a:t>
            </a:r>
            <a:r>
              <a:rPr lang="en-IN" dirty="0" err="1"/>
              <a:t>logs_config</a:t>
            </a:r>
            <a:r>
              <a:rPr lang="en-IN" dirty="0"/>
              <a:t> </a:t>
            </a:r>
            <a:r>
              <a:rPr lang="en-IN" dirty="0" err="1"/>
              <a:t>predefinedTemplate</a:t>
            </a:r>
            <a:r>
              <a:rPr lang="en-IN" dirty="0"/>
              <a:t> -p immutable=false</a:t>
            </a:r>
            <a:endParaRPr lang="en-IN" b="1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b="1" i="1" dirty="0" err="1">
                <a:solidFill>
                  <a:srgbClr val="FF0000"/>
                </a:solidFill>
              </a:rPr>
              <a:t>logs_config</a:t>
            </a:r>
            <a:r>
              <a:rPr lang="en-IN" b="1" i="1" dirty="0">
                <a:solidFill>
                  <a:srgbClr val="FF0000"/>
                </a:solidFill>
              </a:rPr>
              <a:t> =&gt; config name</a:t>
            </a:r>
          </a:p>
          <a:p>
            <a:pPr marL="0" indent="0">
              <a:buNone/>
            </a:pPr>
            <a:r>
              <a:rPr lang="en-IN" b="1" i="1" dirty="0" err="1">
                <a:solidFill>
                  <a:srgbClr val="FF0000"/>
                </a:solidFill>
              </a:rPr>
              <a:t>predefinedTemplate</a:t>
            </a:r>
            <a:r>
              <a:rPr lang="en-IN" b="1" i="1" dirty="0">
                <a:solidFill>
                  <a:srgbClr val="FF0000"/>
                </a:solidFill>
              </a:rPr>
              <a:t> =&gt; existing config template</a:t>
            </a:r>
          </a:p>
          <a:p>
            <a:r>
              <a:rPr lang="en-IN" dirty="0" err="1"/>
              <a:t>solrctl</a:t>
            </a:r>
            <a:r>
              <a:rPr lang="en-IN" dirty="0"/>
              <a:t> </a:t>
            </a:r>
            <a:r>
              <a:rPr lang="en-IN" dirty="0" err="1"/>
              <a:t>instancedir</a:t>
            </a:r>
            <a:r>
              <a:rPr lang="en-IN" dirty="0"/>
              <a:t> --generate $HOME/</a:t>
            </a:r>
            <a:r>
              <a:rPr lang="en-IN" dirty="0" err="1"/>
              <a:t>logs_config</a:t>
            </a:r>
            <a:endParaRPr lang="en-IN" dirty="0"/>
          </a:p>
          <a:p>
            <a:r>
              <a:rPr lang="en-IN" dirty="0" err="1"/>
              <a:t>solrctl</a:t>
            </a:r>
            <a:r>
              <a:rPr lang="en-IN" dirty="0"/>
              <a:t> collection --create logNew2 -c </a:t>
            </a:r>
            <a:r>
              <a:rPr lang="en-IN" dirty="0" err="1"/>
              <a:t>logs_config</a:t>
            </a:r>
            <a:endParaRPr lang="en-IN" dirty="0"/>
          </a:p>
          <a:p>
            <a:pPr marL="0" indent="0">
              <a:buNone/>
            </a:pPr>
            <a:r>
              <a:rPr lang="en-IN" b="1" i="1" dirty="0">
                <a:solidFill>
                  <a:srgbClr val="FF0000"/>
                </a:solidFill>
              </a:rPr>
              <a:t>logNew2 =&gt; collection Name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60988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B1CC5-49C8-429C-B9A0-D17AFC0BD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Update or add data to collection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B4B6DB4-F691-405C-BECA-AF4ECCE015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6944" y="1368425"/>
            <a:ext cx="486885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5667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FEDBA-C64B-4A1C-A1DE-FD4CA123F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Query Syntax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B1952BF-6F32-4DA4-AD6E-E29D48D8C9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662147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08F231-18E6-4CB0-A6EB-9DBE4833C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166" y="1558540"/>
            <a:ext cx="5057616" cy="461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2373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AF35F-3099-47C7-9735-4826A561A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AD6D6C-07A2-4517-9810-304746FEE8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8155" y="1134961"/>
            <a:ext cx="735771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3960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C6F6F-F623-4FE3-BBC9-0C0C951F4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Schema Config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9A0A4-E1E2-4EB6-A1A1-59B496E6A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solrctl</a:t>
            </a:r>
            <a:r>
              <a:rPr lang="en-IN" dirty="0"/>
              <a:t> </a:t>
            </a:r>
            <a:r>
              <a:rPr lang="en-IN" dirty="0" err="1"/>
              <a:t>instancedir</a:t>
            </a:r>
            <a:r>
              <a:rPr lang="en-IN" dirty="0"/>
              <a:t> --generate /</a:t>
            </a:r>
            <a:r>
              <a:rPr lang="en-IN" dirty="0" err="1"/>
              <a:t>tmp</a:t>
            </a:r>
            <a:r>
              <a:rPr lang="en-IN" dirty="0"/>
              <a:t>/films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98309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2A502-C71A-4D21-BCC1-F881E84AB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Editing Schema Config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A9E10F3-35B4-4B3E-8D71-D4B750C21EB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19516" y="1690688"/>
            <a:ext cx="6005052" cy="417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0500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2A502-C71A-4D21-BCC1-F881E84AB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/>
              <a:t>Editing Schema Config : </a:t>
            </a:r>
            <a:br>
              <a:rPr lang="en-IN" dirty="0"/>
            </a:br>
            <a:r>
              <a:rPr lang="en-IN" dirty="0" err="1"/>
              <a:t>gedit</a:t>
            </a:r>
            <a:r>
              <a:rPr lang="en-IN" dirty="0"/>
              <a:t> /</a:t>
            </a:r>
            <a:r>
              <a:rPr lang="en-IN" dirty="0" err="1"/>
              <a:t>tmp</a:t>
            </a:r>
            <a:r>
              <a:rPr lang="en-IN" dirty="0"/>
              <a:t>/films/conf/schema.xml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51B86C7-6FCE-4F80-89E3-A7886A85AE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3706" y="1967881"/>
            <a:ext cx="6495446" cy="382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087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22789-E22C-45E4-8EBA-C3669A79F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new </a:t>
            </a:r>
            <a:r>
              <a:rPr lang="en-IN" dirty="0" err="1"/>
              <a:t>fieldType</a:t>
            </a:r>
            <a:r>
              <a:rPr lang="en-IN" dirty="0"/>
              <a:t> (Use this to create your own </a:t>
            </a:r>
            <a:r>
              <a:rPr lang="en-IN" dirty="0" err="1"/>
              <a:t>directed_by</a:t>
            </a:r>
            <a:r>
              <a:rPr lang="en-IN" dirty="0"/>
              <a:t> field)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51672-DDA2-4F1A-949F-1941B3208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http://www.solrtutorial.com/schema-xml.html</a:t>
            </a:r>
            <a:endParaRPr lang="en-IN" dirty="0"/>
          </a:p>
          <a:p>
            <a:r>
              <a:rPr lang="en-IN" dirty="0"/>
              <a:t>&lt;fields&gt;</a:t>
            </a:r>
            <a:br>
              <a:rPr lang="en-IN" dirty="0"/>
            </a:br>
            <a:r>
              <a:rPr lang="en-IN" dirty="0"/>
              <a:t>  &lt;field name="id" type="string" indexed="true" stored="true" required="true" /&gt; </a:t>
            </a:r>
            <a:br>
              <a:rPr lang="en-IN" dirty="0"/>
            </a:br>
            <a:r>
              <a:rPr lang="en-IN" dirty="0"/>
              <a:t>  &lt;field name="name" type="</a:t>
            </a:r>
            <a:r>
              <a:rPr lang="en-IN" dirty="0" err="1"/>
              <a:t>textgen</a:t>
            </a:r>
            <a:r>
              <a:rPr lang="en-IN" dirty="0"/>
              <a:t>" indexed="true" stored="true"/&gt;</a:t>
            </a:r>
            <a:br>
              <a:rPr lang="en-IN" dirty="0"/>
            </a:br>
            <a:r>
              <a:rPr lang="en-IN" dirty="0"/>
              <a:t>...</a:t>
            </a:r>
            <a:br>
              <a:rPr lang="en-IN" dirty="0"/>
            </a:br>
            <a:r>
              <a:rPr lang="en-IN" dirty="0"/>
              <a:t>&lt;/fields&gt;</a:t>
            </a:r>
          </a:p>
          <a:p>
            <a:pPr marL="0" indent="0">
              <a:buNone/>
            </a:pP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44949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017EB-C123-4B3B-8B10-9CD73ECB9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3200" b="1" u="sng" dirty="0" err="1"/>
              <a:t>Instancedir</a:t>
            </a:r>
            <a:r>
              <a:rPr lang="en-IN" sz="3200" b="1" u="sng" dirty="0"/>
              <a:t> and collection </a:t>
            </a:r>
          </a:p>
          <a:p>
            <a:r>
              <a:rPr lang="en-IN" dirty="0" err="1"/>
              <a:t>solrctl</a:t>
            </a:r>
            <a:r>
              <a:rPr lang="en-IN" dirty="0"/>
              <a:t> </a:t>
            </a:r>
            <a:r>
              <a:rPr lang="en-IN" dirty="0" err="1"/>
              <a:t>instancedir</a:t>
            </a:r>
            <a:r>
              <a:rPr lang="en-IN" dirty="0"/>
              <a:t> --create films /</a:t>
            </a:r>
            <a:r>
              <a:rPr lang="en-IN" dirty="0" err="1"/>
              <a:t>tmp</a:t>
            </a:r>
            <a:r>
              <a:rPr lang="en-IN" dirty="0"/>
              <a:t>/films</a:t>
            </a:r>
          </a:p>
          <a:p>
            <a:r>
              <a:rPr lang="en-IN" dirty="0" err="1"/>
              <a:t>solrctl</a:t>
            </a:r>
            <a:r>
              <a:rPr lang="en-IN" dirty="0"/>
              <a:t> collection --create films</a:t>
            </a:r>
          </a:p>
          <a:p>
            <a:pPr marL="0" indent="0">
              <a:buNone/>
            </a:pPr>
            <a:r>
              <a:rPr lang="en-IN" sz="3200" b="1" u="sng" dirty="0"/>
              <a:t>Edit Schema</a:t>
            </a:r>
          </a:p>
          <a:p>
            <a:r>
              <a:rPr lang="en-IN" dirty="0"/>
              <a:t>ls /</a:t>
            </a:r>
            <a:r>
              <a:rPr lang="en-IN" dirty="0" err="1"/>
              <a:t>tmp</a:t>
            </a:r>
            <a:r>
              <a:rPr lang="en-IN" dirty="0"/>
              <a:t>/films/conf/</a:t>
            </a:r>
          </a:p>
          <a:p>
            <a:r>
              <a:rPr lang="en-IN" dirty="0" err="1"/>
              <a:t>gedit</a:t>
            </a:r>
            <a:r>
              <a:rPr lang="en-IN" dirty="0"/>
              <a:t> /</a:t>
            </a:r>
            <a:r>
              <a:rPr lang="en-IN" dirty="0" err="1"/>
              <a:t>tmp</a:t>
            </a:r>
            <a:r>
              <a:rPr lang="en-IN" dirty="0"/>
              <a:t>/films/conf/schema.xml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C8AF131-1E1D-4327-BF76-3367ACD70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Film Dataset commands</a:t>
            </a:r>
          </a:p>
        </p:txBody>
      </p:sp>
    </p:spTree>
    <p:extLst>
      <p:ext uri="{BB962C8B-B14F-4D97-AF65-F5344CB8AC3E}">
        <p14:creationId xmlns:p14="http://schemas.microsoft.com/office/powerpoint/2010/main" val="11145285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E294D-5FA8-4890-BE9D-DAC34E9FE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8273C-EF33-4BCE-A836-478C9AF7C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>
              <a:hlinkClick r:id="rId2"/>
            </a:endParaRPr>
          </a:p>
          <a:p>
            <a:r>
              <a:rPr lang="en-US" dirty="0">
                <a:hlinkClick r:id="rId3"/>
              </a:rPr>
              <a:t>http://www.lucenetutorial.com/lucene-vs-solr.html</a:t>
            </a:r>
            <a:endParaRPr lang="en-US" dirty="0"/>
          </a:p>
          <a:p>
            <a:r>
              <a:rPr lang="en-US" dirty="0">
                <a:hlinkClick r:id="rId4"/>
              </a:rPr>
              <a:t>https://lucene.apache.org/solr/</a:t>
            </a:r>
            <a:endParaRPr lang="en-US" dirty="0"/>
          </a:p>
          <a:p>
            <a:r>
              <a:rPr lang="en-IN" dirty="0">
                <a:hlinkClick r:id="rId2"/>
              </a:rPr>
              <a:t>https://lucene.apache.org/solr/guide/6_6/the-standard-query-parser.html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6784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Apache Lucene Highlights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/>
              <a:t>Fast, high performance, scalable search/IR library</a:t>
            </a:r>
          </a:p>
          <a:p>
            <a:r>
              <a:rPr lang="en-US" dirty="0"/>
              <a:t>Open source</a:t>
            </a:r>
          </a:p>
          <a:p>
            <a:r>
              <a:rPr lang="en-US" dirty="0"/>
              <a:t>Initially developed by Doug Cutting (Also author of Hadoop)</a:t>
            </a:r>
          </a:p>
          <a:p>
            <a:r>
              <a:rPr lang="en-US" dirty="0"/>
              <a:t>Indexing and Searching</a:t>
            </a:r>
          </a:p>
          <a:p>
            <a:r>
              <a:rPr lang="en-US" dirty="0"/>
              <a:t>Inverted Index of documents</a:t>
            </a:r>
          </a:p>
          <a:p>
            <a:r>
              <a:rPr lang="en-US" dirty="0"/>
              <a:t>Provides advanced Search options like </a:t>
            </a:r>
            <a:r>
              <a:rPr lang="en-US" dirty="0">
                <a:solidFill>
                  <a:srgbClr val="C00000"/>
                </a:solidFill>
              </a:rPr>
              <a:t>synonyms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</a:rPr>
              <a:t>stopwords</a:t>
            </a:r>
            <a:r>
              <a:rPr lang="en-US" dirty="0"/>
              <a:t>, based on </a:t>
            </a:r>
            <a:r>
              <a:rPr lang="en-US" dirty="0">
                <a:solidFill>
                  <a:schemeClr val="accent6"/>
                </a:solidFill>
              </a:rPr>
              <a:t>similarity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proximity</a:t>
            </a:r>
            <a:r>
              <a:rPr lang="en-US" dirty="0"/>
              <a:t>.</a:t>
            </a:r>
          </a:p>
          <a:p>
            <a:r>
              <a:rPr lang="en-US" sz="3000" b="1" dirty="0">
                <a:solidFill>
                  <a:schemeClr val="tx2"/>
                </a:solidFill>
              </a:rPr>
              <a:t>http://lucene.apache.org/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13AB-7341-4D73-8E70-6D6FF02CD159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523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76CDF-916A-4621-A6E6-729262F09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6E3BC-6B50-44FA-A4AD-501131F34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solrctl</a:t>
            </a:r>
            <a:r>
              <a:rPr lang="en-US" dirty="0"/>
              <a:t> </a:t>
            </a:r>
            <a:r>
              <a:rPr lang="en-US" dirty="0" err="1"/>
              <a:t>instancedir</a:t>
            </a:r>
            <a:r>
              <a:rPr lang="en-US" dirty="0"/>
              <a:t> -- generate - </a:t>
            </a:r>
            <a:r>
              <a:rPr lang="en-US" dirty="0">
                <a:solidFill>
                  <a:srgbClr val="0070C0"/>
                </a:solidFill>
              </a:rPr>
              <a:t>Use this command to generate new instance.</a:t>
            </a:r>
          </a:p>
          <a:p>
            <a:r>
              <a:rPr lang="en-US" dirty="0" err="1"/>
              <a:t>solrctl</a:t>
            </a:r>
            <a:r>
              <a:rPr lang="en-US" dirty="0"/>
              <a:t> </a:t>
            </a:r>
            <a:r>
              <a:rPr lang="en-US" dirty="0" err="1"/>
              <a:t>instancedir</a:t>
            </a:r>
            <a:r>
              <a:rPr lang="en-US" dirty="0"/>
              <a:t> -- create &lt;</a:t>
            </a:r>
            <a:r>
              <a:rPr lang="en-US" dirty="0" err="1"/>
              <a:t>collection_name</a:t>
            </a:r>
            <a:r>
              <a:rPr lang="en-US" dirty="0"/>
              <a:t>&gt; - </a:t>
            </a:r>
            <a:r>
              <a:rPr lang="en-US" dirty="0">
                <a:solidFill>
                  <a:srgbClr val="0070C0"/>
                </a:solidFill>
              </a:rPr>
              <a:t>To upload the contents of instance directory to Zookeeper.</a:t>
            </a:r>
          </a:p>
          <a:p>
            <a:r>
              <a:rPr lang="en-US" dirty="0" err="1"/>
              <a:t>solrctl</a:t>
            </a:r>
            <a:r>
              <a:rPr lang="en-US" dirty="0"/>
              <a:t> collection -- create &lt;</a:t>
            </a:r>
            <a:r>
              <a:rPr lang="en-US" dirty="0" err="1"/>
              <a:t>collection_name</a:t>
            </a:r>
            <a:r>
              <a:rPr lang="en-US" dirty="0"/>
              <a:t>&gt; - </a:t>
            </a:r>
            <a:r>
              <a:rPr lang="en-US" dirty="0">
                <a:solidFill>
                  <a:srgbClr val="0070C0"/>
                </a:solidFill>
              </a:rPr>
              <a:t>Used to create new collection.</a:t>
            </a:r>
          </a:p>
        </p:txBody>
      </p:sp>
    </p:spTree>
    <p:extLst>
      <p:ext uri="{BB962C8B-B14F-4D97-AF65-F5344CB8AC3E}">
        <p14:creationId xmlns:p14="http://schemas.microsoft.com/office/powerpoint/2010/main" val="14073179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0E43F-E30F-42AB-975D-960BBDBF8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C3396-2A12-410A-A902-FFC7E444E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solrctl</a:t>
            </a:r>
            <a:r>
              <a:rPr lang="en-IN" dirty="0"/>
              <a:t> config --create </a:t>
            </a:r>
            <a:r>
              <a:rPr lang="en-IN" dirty="0" err="1"/>
              <a:t>logs_config</a:t>
            </a:r>
            <a:r>
              <a:rPr lang="en-IN" dirty="0"/>
              <a:t> </a:t>
            </a:r>
            <a:r>
              <a:rPr lang="en-IN" dirty="0" err="1"/>
              <a:t>predefinedTemplate</a:t>
            </a:r>
            <a:r>
              <a:rPr lang="en-IN" dirty="0"/>
              <a:t> -p immutable=false</a:t>
            </a:r>
            <a:endParaRPr lang="en-IN" b="1" i="1" dirty="0">
              <a:solidFill>
                <a:srgbClr val="FF0000"/>
              </a:solidFill>
            </a:endParaRPr>
          </a:p>
          <a:p>
            <a:r>
              <a:rPr lang="en-IN" dirty="0" err="1"/>
              <a:t>solrctl</a:t>
            </a:r>
            <a:r>
              <a:rPr lang="en-IN" dirty="0"/>
              <a:t> </a:t>
            </a:r>
            <a:r>
              <a:rPr lang="en-IN" dirty="0" err="1"/>
              <a:t>instancedir</a:t>
            </a:r>
            <a:r>
              <a:rPr lang="en-IN" dirty="0"/>
              <a:t> --generate $HOME/</a:t>
            </a:r>
            <a:r>
              <a:rPr lang="en-IN" dirty="0" err="1"/>
              <a:t>logs_config</a:t>
            </a:r>
            <a:r>
              <a:rPr lang="en-IN" dirty="0"/>
              <a:t> </a:t>
            </a:r>
          </a:p>
          <a:p>
            <a:r>
              <a:rPr lang="en-IN" dirty="0" err="1"/>
              <a:t>solrctl</a:t>
            </a:r>
            <a:r>
              <a:rPr lang="en-IN" dirty="0"/>
              <a:t> collection --create logNew2 -c </a:t>
            </a:r>
            <a:r>
              <a:rPr lang="en-IN" dirty="0" err="1"/>
              <a:t>logs_config</a:t>
            </a:r>
            <a:endParaRPr lang="en-IN" dirty="0"/>
          </a:p>
          <a:p>
            <a:r>
              <a:rPr lang="en-IN" dirty="0" err="1"/>
              <a:t>solrctl</a:t>
            </a:r>
            <a:r>
              <a:rPr lang="en-IN" dirty="0"/>
              <a:t> </a:t>
            </a:r>
            <a:r>
              <a:rPr lang="en-IN" dirty="0" err="1"/>
              <a:t>instancedir</a:t>
            </a:r>
            <a:r>
              <a:rPr lang="en-IN" dirty="0"/>
              <a:t> --generate /</a:t>
            </a:r>
            <a:r>
              <a:rPr lang="en-IN" dirty="0" err="1"/>
              <a:t>tmp</a:t>
            </a:r>
            <a:r>
              <a:rPr lang="en-IN" dirty="0"/>
              <a:t>/films</a:t>
            </a:r>
          </a:p>
          <a:p>
            <a:r>
              <a:rPr lang="en-IN" dirty="0"/>
              <a:t>ls /</a:t>
            </a:r>
            <a:r>
              <a:rPr lang="en-IN" dirty="0" err="1"/>
              <a:t>tmp</a:t>
            </a:r>
            <a:r>
              <a:rPr lang="en-IN" dirty="0"/>
              <a:t>/films/conf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035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133E9-60E1-42A7-83D4-76ABCCA8E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Lucene - Architecture</a:t>
            </a:r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8FBF368-A0F5-4346-BD98-AC3B5F22B5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602" y="1853106"/>
            <a:ext cx="4086795" cy="4296375"/>
          </a:xfrm>
        </p:spPr>
      </p:pic>
    </p:spTree>
    <p:extLst>
      <p:ext uri="{BB962C8B-B14F-4D97-AF65-F5344CB8AC3E}">
        <p14:creationId xmlns:p14="http://schemas.microsoft.com/office/powerpoint/2010/main" val="3085017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D745A-0813-406A-B424-B49942BEA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Lucene – Work Flow</a:t>
            </a:r>
          </a:p>
        </p:txBody>
      </p:sp>
      <p:pic>
        <p:nvPicPr>
          <p:cNvPr id="5" name="Content Placeholder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E4115C92-810A-4356-AFB7-8311033E1C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875" y="1364566"/>
            <a:ext cx="7059728" cy="5289452"/>
          </a:xfrm>
        </p:spPr>
      </p:pic>
    </p:spTree>
    <p:extLst>
      <p:ext uri="{BB962C8B-B14F-4D97-AF65-F5344CB8AC3E}">
        <p14:creationId xmlns:p14="http://schemas.microsoft.com/office/powerpoint/2010/main" val="984160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544" y="116632"/>
            <a:ext cx="8229600" cy="79695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Lucene Internals - Inverted Index</a:t>
            </a:r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2050" name="Picture 2" descr="https://developer.apple.com/library/mac/documentation/userexperience/conceptual/SearchKitConcepts/art/inverted_index_textposition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1052736"/>
            <a:ext cx="7863840" cy="54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906905" y="6525344"/>
            <a:ext cx="8496944" cy="2880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b="1" dirty="0"/>
              <a:t>Credit</a:t>
            </a:r>
            <a:r>
              <a:rPr lang="en-IN" sz="1000" dirty="0"/>
              <a:t>: https://developer.apple.com/library/mac/documentation/userexperience/conceptual/SearchKitConcepts/searchKit_basics/searchKit_basics.html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13AB-7341-4D73-8E70-6D6FF02CD159}" type="slidenum">
              <a:rPr lang="en-IN" smtClean="0"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5603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ED10A-D9AE-42C6-961E-2F160122A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Lucene - Indexing</a:t>
            </a:r>
          </a:p>
        </p:txBody>
      </p:sp>
      <p:pic>
        <p:nvPicPr>
          <p:cNvPr id="5" name="Content Placeholder 4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D5D1FA35-E40F-4A46-9F39-DE63EBFF2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730" y="1876922"/>
            <a:ext cx="9240540" cy="4248743"/>
          </a:xfrm>
        </p:spPr>
      </p:pic>
    </p:spTree>
    <p:extLst>
      <p:ext uri="{BB962C8B-B14F-4D97-AF65-F5344CB8AC3E}">
        <p14:creationId xmlns:p14="http://schemas.microsoft.com/office/powerpoint/2010/main" val="3551889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78098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Indexing Pipeline</a:t>
            </a:r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4" y="1124744"/>
            <a:ext cx="7920880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398268"/>
            <a:ext cx="8229600" cy="1641276"/>
          </a:xfrm>
        </p:spPr>
        <p:txBody>
          <a:bodyPr>
            <a:normAutofit/>
          </a:bodyPr>
          <a:lstStyle/>
          <a:p>
            <a:r>
              <a:rPr lang="en-US" sz="2400" dirty="0"/>
              <a:t>Analyzer : create tokens using a Tokenizer and/or applying Filters (Token Filters)</a:t>
            </a:r>
          </a:p>
          <a:p>
            <a:r>
              <a:rPr lang="en-US" sz="2400" dirty="0"/>
              <a:t>Each field can define an Analyzer at index time/query time or the both at same time.</a:t>
            </a:r>
          </a:p>
        </p:txBody>
      </p:sp>
      <p:sp>
        <p:nvSpPr>
          <p:cNvPr id="6" name="Rectangle 5"/>
          <p:cNvSpPr/>
          <p:nvPr/>
        </p:nvSpPr>
        <p:spPr>
          <a:xfrm>
            <a:off x="2158087" y="5559447"/>
            <a:ext cx="83529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b="1" dirty="0"/>
              <a:t>Credit :</a:t>
            </a:r>
            <a:r>
              <a:rPr lang="en-US" sz="1200" dirty="0"/>
              <a:t> </a:t>
            </a:r>
            <a:r>
              <a:rPr lang="en-IN" sz="1200" dirty="0">
                <a:hlinkClick r:id="rId3"/>
              </a:rPr>
              <a:t>http://www.slideshare.net/otisg/lucene-introduction</a:t>
            </a:r>
            <a:endParaRPr lang="en-IN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13AB-7341-4D73-8E70-6D6FF02CD159}" type="slidenum">
              <a:rPr lang="en-IN" smtClean="0"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7547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3888</TotalTime>
  <Words>1367</Words>
  <Application>Microsoft Office PowerPoint</Application>
  <PresentationFormat>Widescreen</PresentationFormat>
  <Paragraphs>230</Paragraphs>
  <Slides>41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 Light</vt:lpstr>
      <vt:lpstr>Wingdings</vt:lpstr>
      <vt:lpstr>Calibri</vt:lpstr>
      <vt:lpstr>Tahoma</vt:lpstr>
      <vt:lpstr>Office Theme</vt:lpstr>
      <vt:lpstr>CSEE 5590/490 Big Data Programming  Lesson 6 Apache Lucene Apache Solr</vt:lpstr>
      <vt:lpstr>Overview</vt:lpstr>
      <vt:lpstr>  Apache Lucene</vt:lpstr>
      <vt:lpstr>Apache Lucene Highlights</vt:lpstr>
      <vt:lpstr>Lucene - Architecture</vt:lpstr>
      <vt:lpstr>Lucene – Work Flow</vt:lpstr>
      <vt:lpstr>Lucene Internals - Inverted Index</vt:lpstr>
      <vt:lpstr>Lucene - Indexing</vt:lpstr>
      <vt:lpstr>Indexing Pipeline</vt:lpstr>
      <vt:lpstr>Analysis Process - Tokenizer</vt:lpstr>
      <vt:lpstr>Analysis Process - Tokenizer</vt:lpstr>
      <vt:lpstr>Some common analyzer</vt:lpstr>
      <vt:lpstr>Apache Solr</vt:lpstr>
      <vt:lpstr>Apache Solr</vt:lpstr>
      <vt:lpstr>High level overview</vt:lpstr>
      <vt:lpstr>Apache Solr - Features</vt:lpstr>
      <vt:lpstr>Solr – schema.xml</vt:lpstr>
      <vt:lpstr>Solr – Content Analysis</vt:lpstr>
      <vt:lpstr>Solr – solrconfig.xml</vt:lpstr>
      <vt:lpstr>Query Types</vt:lpstr>
      <vt:lpstr>Solr/Lucene Use-cases</vt:lpstr>
      <vt:lpstr>Search</vt:lpstr>
      <vt:lpstr>Search (Contd.)</vt:lpstr>
      <vt:lpstr>Faceting</vt:lpstr>
      <vt:lpstr>Analytics</vt:lpstr>
      <vt:lpstr>Autosuggestion</vt:lpstr>
      <vt:lpstr>Integration</vt:lpstr>
      <vt:lpstr>SolrCtl Command</vt:lpstr>
      <vt:lpstr>SolrCtl Collection Commands</vt:lpstr>
      <vt:lpstr>PowerPoint Presentation</vt:lpstr>
      <vt:lpstr>Update or add data to collection</vt:lpstr>
      <vt:lpstr>Query Syntax</vt:lpstr>
      <vt:lpstr>Results</vt:lpstr>
      <vt:lpstr>Creating Schema Config</vt:lpstr>
      <vt:lpstr>Editing Schema Config</vt:lpstr>
      <vt:lpstr>Editing Schema Config :  gedit /tmp/films/conf/schema.xml</vt:lpstr>
      <vt:lpstr>Creating new fieldType (Use this to create your own directed_by field) </vt:lpstr>
      <vt:lpstr>Film Dataset commands</vt:lpstr>
      <vt:lpstr>References</vt:lpstr>
      <vt:lpstr>Commands Details</vt:lpstr>
      <vt:lpstr>Commands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CS5590PA  Parallel Algorithms</dc:title>
  <dc:creator>zeenat</dc:creator>
  <cp:lastModifiedBy>Maham</cp:lastModifiedBy>
  <cp:revision>46</cp:revision>
  <dcterms:created xsi:type="dcterms:W3CDTF">2016-09-19T02:06:14Z</dcterms:created>
  <dcterms:modified xsi:type="dcterms:W3CDTF">2019-09-24T00:22:25Z</dcterms:modified>
</cp:coreProperties>
</file>