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</p:sldIdLst>
  <p:sldSz cy="9601200" cx="12801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40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24" y="134724"/>
            <a:ext cx="12691753" cy="933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Calibri"/>
              <a:buNone/>
              <a:defRPr sz="44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442347" y="1382397"/>
            <a:ext cx="6480810" cy="682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1308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4480"/>
              <a:buChar char="•"/>
              <a:defRPr sz="4480"/>
            </a:lvl1pPr>
            <a:lvl2pPr indent="-477519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920"/>
              <a:buChar char="•"/>
              <a:defRPr sz="3920"/>
            </a:lvl2pPr>
            <a:lvl3pPr indent="-44196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3pPr>
            <a:lvl4pPr indent="-4064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indent="-4064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indent="-4064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indent="-4064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indent="-4064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indent="-4064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/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881778" y="2880360"/>
            <a:ext cx="4128849" cy="5336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14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Calibri"/>
              <a:buNone/>
              <a:defRPr sz="44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/>
          <p:nvPr>
            <p:ph idx="2" type="pic"/>
          </p:nvPr>
        </p:nvSpPr>
        <p:spPr>
          <a:xfrm>
            <a:off x="5442347" y="1382397"/>
            <a:ext cx="6480810" cy="682307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881778" y="2880360"/>
            <a:ext cx="4128849" cy="5336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2286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indent="-2286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indent="-2286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indent="-2286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 rot="5400000">
            <a:off x="3354864" y="81122"/>
            <a:ext cx="6091873" cy="1104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 rot="5400000">
            <a:off x="6473032" y="3199289"/>
            <a:ext cx="8136573" cy="2760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 rot="5400000">
            <a:off x="872332" y="518954"/>
            <a:ext cx="8136573" cy="8121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24" y="134724"/>
            <a:ext cx="12691753" cy="933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24" y="134724"/>
            <a:ext cx="12691753" cy="933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24" y="134724"/>
            <a:ext cx="12691753" cy="933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ctrTitle"/>
          </p:nvPr>
        </p:nvSpPr>
        <p:spPr>
          <a:xfrm>
            <a:off x="960120" y="1571308"/>
            <a:ext cx="10881360" cy="3342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Calibri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1600200" y="5042853"/>
            <a:ext cx="9601200" cy="2318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/>
            </a:lvl1pPr>
            <a:lvl2pPr lvl="1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3pPr>
            <a:lvl4pPr lvl="3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4pPr>
            <a:lvl5pPr lvl="4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5pPr>
            <a:lvl6pPr lvl="5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6pPr>
            <a:lvl7pPr lvl="6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7pPr>
            <a:lvl8pPr lvl="7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8pPr>
            <a:lvl9pPr lvl="8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9pPr>
          </a:lstStyle>
          <a:p/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873443" y="2393635"/>
            <a:ext cx="11041380" cy="39938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Calibri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873443" y="6425250"/>
            <a:ext cx="11041380" cy="21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 sz="252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880110" y="2555875"/>
            <a:ext cx="5440680" cy="609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6480810" y="2555875"/>
            <a:ext cx="5440680" cy="609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881777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881779" y="2353628"/>
            <a:ext cx="5415676" cy="11534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b="1" sz="3359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5pPr>
            <a:lvl6pPr indent="-2286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6pPr>
            <a:lvl7pPr indent="-2286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7pPr>
            <a:lvl8pPr indent="-2286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8pPr>
            <a:lvl9pPr indent="-2286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881779" y="3507105"/>
            <a:ext cx="5415676" cy="515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3" type="body"/>
          </p:nvPr>
        </p:nvSpPr>
        <p:spPr>
          <a:xfrm>
            <a:off x="6480811" y="2353628"/>
            <a:ext cx="5442347" cy="11534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b="1" sz="3359"/>
            </a:lvl1pPr>
            <a:lvl2pPr indent="-2286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2pPr>
            <a:lvl3pPr indent="-2286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2520"/>
            </a:lvl3pPr>
            <a:lvl4pPr indent="-2286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4pPr>
            <a:lvl5pPr indent="-2286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5pPr>
            <a:lvl6pPr indent="-2286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6pPr>
            <a:lvl7pPr indent="-2286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7pPr>
            <a:lvl8pPr indent="-2286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8pPr>
            <a:lvl9pPr indent="-2286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b="1" sz="2240"/>
            </a:lvl9pPr>
          </a:lstStyle>
          <a:p/>
        </p:txBody>
      </p:sp>
      <p:sp>
        <p:nvSpPr>
          <p:cNvPr id="55" name="Google Shape;55;p11"/>
          <p:cNvSpPr txBox="1"/>
          <p:nvPr>
            <p:ph idx="4" type="body"/>
          </p:nvPr>
        </p:nvSpPr>
        <p:spPr>
          <a:xfrm>
            <a:off x="6480811" y="3507105"/>
            <a:ext cx="5442347" cy="515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80110" y="512658"/>
            <a:ext cx="11041380" cy="1855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80110" y="2557358"/>
            <a:ext cx="11041380" cy="6089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80110" y="8898892"/>
            <a:ext cx="2880360" cy="512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240530" y="8898892"/>
            <a:ext cx="4320540" cy="512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9041130" y="8898892"/>
            <a:ext cx="2880360" cy="512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60"/>
              <a:buFont typeface="Calibri"/>
              <a:buNone/>
              <a:defRPr b="0" i="0" sz="6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77519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Arial"/>
              <a:buChar char="•"/>
              <a:defRPr b="0" i="0" sz="39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1960" lvl="1" marL="914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b="0" i="0" sz="33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8619" lvl="3" marL="1828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8620" lvl="4" marL="22860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8620" lvl="5" marL="2743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8620" lvl="6" marL="32004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8620" lvl="7" marL="36576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8620" lvl="8" marL="41148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b="0" i="0" sz="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9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9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79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79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79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79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79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79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79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79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679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519166" y="1583029"/>
            <a:ext cx="208811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Professores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Funcionários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Estagiários do PESC em Projetos Coppetec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Bolsistas (Dout, Mest, IC, outros)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 de Pós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 de Grad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Candidatos a pós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Candidator a graduação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Pesquisadores de outras instituições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Comunidade Ciêntifica Brasileira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Comunidade Ciêntifica Internacional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Organizações que procuram consultoria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519166" y="1583029"/>
            <a:ext cx="208811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Professores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Funcionários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Estagiários do PESC em Projetos Coppetec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Bolsistas (Dout, Mest, IC, outros)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 de Pós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Alunos de Grad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Candidatos a pós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Candidator a graduação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Pesquisadores de outras instituições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Comunidade Ciêntifica Brasileira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Comunidade Ciêntifica Internacional</a:t>
            </a:r>
            <a:b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Organizações que procuram consultoria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677300" y="5927400"/>
            <a:ext cx="1650000" cy="20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7964575" y="5839825"/>
            <a:ext cx="2453700" cy="26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5481050" y="5655025"/>
            <a:ext cx="22608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65350" y="1645925"/>
            <a:ext cx="2152200" cy="27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495475" y="5855600"/>
            <a:ext cx="21342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83400" y="5795325"/>
            <a:ext cx="2134200" cy="20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027425" y="5795325"/>
            <a:ext cx="2064900" cy="23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504500" y="5795325"/>
            <a:ext cx="1579200" cy="8910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Organizar o estoque de tecido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603475" y="1542500"/>
            <a:ext cx="1650000" cy="11139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Desperdício</a:t>
            </a:r>
            <a:r>
              <a:rPr lang="pt-BR"/>
              <a:t> de tecido provocado pela falta de planejamento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3115475" y="1740501"/>
            <a:ext cx="1058100" cy="7179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 intuitiva.</a:t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5551875" y="5598450"/>
            <a:ext cx="1357200" cy="7179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Enzo Vieira</a:t>
            </a:r>
            <a:endParaRPr sz="1600"/>
          </a:p>
        </p:txBody>
      </p:sp>
      <p:sp>
        <p:nvSpPr>
          <p:cNvPr id="119" name="Google Shape;119;p20"/>
          <p:cNvSpPr/>
          <p:nvPr/>
        </p:nvSpPr>
        <p:spPr>
          <a:xfrm>
            <a:off x="6331950" y="6221825"/>
            <a:ext cx="1357200" cy="7179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Guilherme Rolim</a:t>
            </a:r>
            <a:endParaRPr sz="1600"/>
          </a:p>
        </p:txBody>
      </p:sp>
      <p:sp>
        <p:nvSpPr>
          <p:cNvPr id="120" name="Google Shape;120;p20"/>
          <p:cNvSpPr/>
          <p:nvPr/>
        </p:nvSpPr>
        <p:spPr>
          <a:xfrm>
            <a:off x="5437550" y="6939725"/>
            <a:ext cx="1357200" cy="7179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João Pedro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Moretti</a:t>
            </a:r>
            <a:endParaRPr sz="1600"/>
          </a:p>
        </p:txBody>
      </p:sp>
      <p:sp>
        <p:nvSpPr>
          <p:cNvPr id="121" name="Google Shape;121;p20"/>
          <p:cNvSpPr/>
          <p:nvPr/>
        </p:nvSpPr>
        <p:spPr>
          <a:xfrm>
            <a:off x="1021475" y="2613758"/>
            <a:ext cx="1674900" cy="11550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Perda de clientes por não possuir o tecido para as peças requisitadas</a:t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3846122" y="2388152"/>
            <a:ext cx="1246200" cy="8454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Integração com o site de compras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5519750" y="1825725"/>
            <a:ext cx="1105200" cy="7179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Donos de Fábrica Têxtil</a:t>
            </a:r>
            <a:endParaRPr sz="1600"/>
          </a:p>
        </p:txBody>
      </p:sp>
      <p:sp>
        <p:nvSpPr>
          <p:cNvPr id="124" name="Google Shape;124;p20"/>
          <p:cNvSpPr/>
          <p:nvPr/>
        </p:nvSpPr>
        <p:spPr>
          <a:xfrm>
            <a:off x="6603325" y="3301525"/>
            <a:ext cx="1192800" cy="7179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Organizador do estoque</a:t>
            </a:r>
            <a:endParaRPr sz="1600"/>
          </a:p>
        </p:txBody>
      </p:sp>
      <p:sp>
        <p:nvSpPr>
          <p:cNvPr id="125" name="Google Shape;125;p20"/>
          <p:cNvSpPr/>
          <p:nvPr/>
        </p:nvSpPr>
        <p:spPr>
          <a:xfrm>
            <a:off x="6603325" y="2451900"/>
            <a:ext cx="1192800" cy="7179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Cortador de tecido </a:t>
            </a:r>
            <a:endParaRPr sz="1600"/>
          </a:p>
        </p:txBody>
      </p:sp>
      <p:sp>
        <p:nvSpPr>
          <p:cNvPr id="126" name="Google Shape;126;p20"/>
          <p:cNvSpPr/>
          <p:nvPr/>
        </p:nvSpPr>
        <p:spPr>
          <a:xfrm>
            <a:off x="6670675" y="1542500"/>
            <a:ext cx="1058100" cy="7179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Vendedor na loja</a:t>
            </a:r>
            <a:endParaRPr sz="1600"/>
          </a:p>
        </p:txBody>
      </p:sp>
      <p:sp>
        <p:nvSpPr>
          <p:cNvPr id="127" name="Google Shape;127;p20"/>
          <p:cNvSpPr/>
          <p:nvPr/>
        </p:nvSpPr>
        <p:spPr>
          <a:xfrm>
            <a:off x="5519750" y="3803825"/>
            <a:ext cx="1192800" cy="5910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Fornecedor de tecido</a:t>
            </a:r>
            <a:endParaRPr sz="1600"/>
          </a:p>
        </p:txBody>
      </p:sp>
      <p:sp>
        <p:nvSpPr>
          <p:cNvPr id="128" name="Google Shape;128;p20"/>
          <p:cNvSpPr/>
          <p:nvPr/>
        </p:nvSpPr>
        <p:spPr>
          <a:xfrm>
            <a:off x="5587088" y="2832300"/>
            <a:ext cx="1058100" cy="7179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Governo (Receita Federal)</a:t>
            </a:r>
            <a:endParaRPr sz="1600"/>
          </a:p>
        </p:txBody>
      </p:sp>
      <p:sp>
        <p:nvSpPr>
          <p:cNvPr id="129" name="Google Shape;129;p20"/>
          <p:cNvSpPr/>
          <p:nvPr/>
        </p:nvSpPr>
        <p:spPr>
          <a:xfrm>
            <a:off x="3021422" y="3237777"/>
            <a:ext cx="1246200" cy="8454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Atualização em tempo real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6287625" y="7657625"/>
            <a:ext cx="1357200" cy="7908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Nelson Maculan Filho</a:t>
            </a:r>
            <a:endParaRPr sz="1600"/>
          </a:p>
        </p:txBody>
      </p:sp>
      <p:sp>
        <p:nvSpPr>
          <p:cNvPr id="131" name="Google Shape;131;p20"/>
          <p:cNvSpPr/>
          <p:nvPr/>
        </p:nvSpPr>
        <p:spPr>
          <a:xfrm>
            <a:off x="3139175" y="5839825"/>
            <a:ext cx="1357200" cy="7179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Banco de dados</a:t>
            </a:r>
            <a:endParaRPr sz="1600"/>
          </a:p>
        </p:txBody>
      </p:sp>
      <p:sp>
        <p:nvSpPr>
          <p:cNvPr id="132" name="Google Shape;132;p20"/>
          <p:cNvSpPr/>
          <p:nvPr/>
        </p:nvSpPr>
        <p:spPr>
          <a:xfrm>
            <a:off x="8094300" y="1476475"/>
            <a:ext cx="1518900" cy="7179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Conhecimento de programação</a:t>
            </a:r>
            <a:endParaRPr sz="1600"/>
          </a:p>
        </p:txBody>
      </p:sp>
      <p:sp>
        <p:nvSpPr>
          <p:cNvPr id="133" name="Google Shape;133;p20"/>
          <p:cNvSpPr/>
          <p:nvPr/>
        </p:nvSpPr>
        <p:spPr>
          <a:xfrm>
            <a:off x="3548013" y="6625175"/>
            <a:ext cx="1518900" cy="13470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Estimar a compra de mais tecido baseado no </a:t>
            </a:r>
            <a:r>
              <a:rPr lang="pt-BR" sz="1600"/>
              <a:t>histórico</a:t>
            </a:r>
            <a:endParaRPr sz="1600"/>
          </a:p>
        </p:txBody>
      </p:sp>
      <p:sp>
        <p:nvSpPr>
          <p:cNvPr id="134" name="Google Shape;134;p20"/>
          <p:cNvSpPr/>
          <p:nvPr/>
        </p:nvSpPr>
        <p:spPr>
          <a:xfrm>
            <a:off x="8560800" y="2388150"/>
            <a:ext cx="1579200" cy="6330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Contato de empreendedores</a:t>
            </a:r>
            <a:endParaRPr sz="1600"/>
          </a:p>
        </p:txBody>
      </p:sp>
      <p:sp>
        <p:nvSpPr>
          <p:cNvPr id="135" name="Google Shape;135;p20"/>
          <p:cNvSpPr/>
          <p:nvPr/>
        </p:nvSpPr>
        <p:spPr>
          <a:xfrm>
            <a:off x="8064150" y="3343975"/>
            <a:ext cx="1579200" cy="6330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Investimento inicial pequeno</a:t>
            </a:r>
            <a:endParaRPr sz="1600"/>
          </a:p>
        </p:txBody>
      </p:sp>
      <p:sp>
        <p:nvSpPr>
          <p:cNvPr id="136" name="Google Shape;136;p20"/>
          <p:cNvSpPr/>
          <p:nvPr/>
        </p:nvSpPr>
        <p:spPr>
          <a:xfrm>
            <a:off x="8283300" y="8134400"/>
            <a:ext cx="1579200" cy="7908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Produto final: </a:t>
            </a:r>
            <a:r>
              <a:rPr lang="pt-BR" sz="1600">
                <a:solidFill>
                  <a:schemeClr val="dk1"/>
                </a:solidFill>
              </a:rPr>
              <a:t>4</a:t>
            </a:r>
            <a:r>
              <a:rPr lang="pt-BR" sz="1600">
                <a:solidFill>
                  <a:schemeClr val="dk1"/>
                </a:solidFill>
              </a:rPr>
              <a:t>° mês</a:t>
            </a:r>
            <a:endParaRPr sz="1600"/>
          </a:p>
        </p:txBody>
      </p:sp>
      <p:sp>
        <p:nvSpPr>
          <p:cNvPr id="137" name="Google Shape;137;p20"/>
          <p:cNvSpPr/>
          <p:nvPr/>
        </p:nvSpPr>
        <p:spPr>
          <a:xfrm>
            <a:off x="8005800" y="5544300"/>
            <a:ext cx="2134200" cy="8910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Lógica operacional de gerenciamento do estoque: 1° mês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8" name="Google Shape;138;p20"/>
          <p:cNvSpPr/>
          <p:nvPr/>
        </p:nvSpPr>
        <p:spPr>
          <a:xfrm>
            <a:off x="8632575" y="6316338"/>
            <a:ext cx="1769400" cy="7908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Interface </a:t>
            </a:r>
            <a:r>
              <a:rPr lang="pt-BR" sz="1600"/>
              <a:t>gráfica integrada</a:t>
            </a:r>
            <a:r>
              <a:rPr lang="pt-BR" sz="1600"/>
              <a:t>: </a:t>
            </a:r>
            <a:r>
              <a:rPr lang="pt-BR" sz="1600">
                <a:solidFill>
                  <a:schemeClr val="dk1"/>
                </a:solidFill>
              </a:rPr>
              <a:t>2</a:t>
            </a:r>
            <a:r>
              <a:rPr lang="pt-BR" sz="1600">
                <a:solidFill>
                  <a:schemeClr val="dk1"/>
                </a:solidFill>
              </a:rPr>
              <a:t>° mês</a:t>
            </a:r>
            <a:endParaRPr sz="1600"/>
          </a:p>
        </p:txBody>
      </p:sp>
      <p:sp>
        <p:nvSpPr>
          <p:cNvPr id="139" name="Google Shape;139;p20"/>
          <p:cNvSpPr/>
          <p:nvPr/>
        </p:nvSpPr>
        <p:spPr>
          <a:xfrm>
            <a:off x="7969050" y="7225375"/>
            <a:ext cx="1769400" cy="7908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Integração com o site de vendas: 3° mês</a:t>
            </a:r>
            <a:endParaRPr sz="1600"/>
          </a:p>
        </p:txBody>
      </p:sp>
      <p:sp>
        <p:nvSpPr>
          <p:cNvPr id="140" name="Google Shape;140;p20"/>
          <p:cNvSpPr/>
          <p:nvPr/>
        </p:nvSpPr>
        <p:spPr>
          <a:xfrm>
            <a:off x="10649675" y="1476475"/>
            <a:ext cx="1105200" cy="6330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Prazos apertados</a:t>
            </a:r>
            <a:endParaRPr sz="1600"/>
          </a:p>
        </p:txBody>
      </p:sp>
      <p:sp>
        <p:nvSpPr>
          <p:cNvPr id="141" name="Google Shape;141;p20"/>
          <p:cNvSpPr/>
          <p:nvPr/>
        </p:nvSpPr>
        <p:spPr>
          <a:xfrm>
            <a:off x="11082550" y="2216938"/>
            <a:ext cx="1579200" cy="8454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Dificuldades na sincronização Aplicação - Site</a:t>
            </a:r>
            <a:endParaRPr sz="1600"/>
          </a:p>
        </p:txBody>
      </p:sp>
      <p:sp>
        <p:nvSpPr>
          <p:cNvPr id="142" name="Google Shape;142;p20"/>
          <p:cNvSpPr/>
          <p:nvPr/>
        </p:nvSpPr>
        <p:spPr>
          <a:xfrm>
            <a:off x="10573000" y="3169825"/>
            <a:ext cx="1461000" cy="7179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Burocracias inesperadas</a:t>
            </a:r>
            <a:endParaRPr sz="1600"/>
          </a:p>
        </p:txBody>
      </p:sp>
      <p:sp>
        <p:nvSpPr>
          <p:cNvPr id="143" name="Google Shape;143;p20"/>
          <p:cNvSpPr/>
          <p:nvPr/>
        </p:nvSpPr>
        <p:spPr>
          <a:xfrm>
            <a:off x="10739550" y="5845413"/>
            <a:ext cx="1769400" cy="790800"/>
          </a:xfrm>
          <a:prstGeom prst="snip1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/>
              <a:t>2 pessoas/ mês/ tarefa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