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  <p:sldMasterId id="2147483822" r:id="rId2"/>
  </p:sldMasterIdLst>
  <p:sldIdLst>
    <p:sldId id="256" r:id="rId3"/>
    <p:sldId id="257" r:id="rId4"/>
    <p:sldId id="258" r:id="rId5"/>
    <p:sldId id="260" r:id="rId6"/>
    <p:sldId id="261" r:id="rId7"/>
    <p:sldId id="264" r:id="rId8"/>
    <p:sldId id="259" r:id="rId9"/>
    <p:sldId id="262" r:id="rId10"/>
    <p:sldId id="263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815" autoAdjust="0"/>
    <p:restoredTop sz="94660"/>
  </p:normalViewPr>
  <p:slideViewPr>
    <p:cSldViewPr snapToGrid="0">
      <p:cViewPr varScale="1">
        <p:scale>
          <a:sx n="47" d="100"/>
          <a:sy n="47" d="100"/>
        </p:scale>
        <p:origin x="60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DDEA-2A2D-4B9B-9399-F97012B02BDC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8E55-3BEF-4597-AEE7-C8B583E0D3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130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DDEA-2A2D-4B9B-9399-F97012B02BDC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8E55-3BEF-4597-AEE7-C8B583E0D3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7451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DDEA-2A2D-4B9B-9399-F97012B02BDC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8E55-3BEF-4597-AEE7-C8B583E0D3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2776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DDEA-2A2D-4B9B-9399-F97012B02BDC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8E55-3BEF-4597-AEE7-C8B583E0D332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7306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DDEA-2A2D-4B9B-9399-F97012B02BDC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8E55-3BEF-4597-AEE7-C8B583E0D3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661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DDEA-2A2D-4B9B-9399-F97012B02BDC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8E55-3BEF-4597-AEE7-C8B583E0D3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7882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DDEA-2A2D-4B9B-9399-F97012B02BDC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8E55-3BEF-4597-AEE7-C8B583E0D3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752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DDEA-2A2D-4B9B-9399-F97012B02BDC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8E55-3BEF-4597-AEE7-C8B583E0D3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0634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DDEA-2A2D-4B9B-9399-F97012B02BDC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8E55-3BEF-4597-AEE7-C8B583E0D3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54505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DDEA-2A2D-4B9B-9399-F97012B02BDC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8E55-3BEF-4597-AEE7-C8B583E0D3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1872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DDEA-2A2D-4B9B-9399-F97012B02BDC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8E55-3BEF-4597-AEE7-C8B583E0D3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165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DDEA-2A2D-4B9B-9399-F97012B02BDC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8E55-3BEF-4597-AEE7-C8B583E0D3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5592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DDEA-2A2D-4B9B-9399-F97012B02BDC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8E55-3BEF-4597-AEE7-C8B583E0D3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25390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DDEA-2A2D-4B9B-9399-F97012B02BDC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8E55-3BEF-4597-AEE7-C8B583E0D3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58185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DDEA-2A2D-4B9B-9399-F97012B02BDC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8E55-3BEF-4597-AEE7-C8B583E0D3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69418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DDEA-2A2D-4B9B-9399-F97012B02BDC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8E55-3BEF-4597-AEE7-C8B583E0D3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31798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DDEA-2A2D-4B9B-9399-F97012B02BDC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8E55-3BEF-4597-AEE7-C8B583E0D3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7791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DDEA-2A2D-4B9B-9399-F97012B02BDC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8E55-3BEF-4597-AEE7-C8B583E0D3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7019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DDEA-2A2D-4B9B-9399-F97012B02BDC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8E55-3BEF-4597-AEE7-C8B583E0D3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2209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DDEA-2A2D-4B9B-9399-F97012B02BDC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8E55-3BEF-4597-AEE7-C8B583E0D3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2659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DDEA-2A2D-4B9B-9399-F97012B02BDC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8E55-3BEF-4597-AEE7-C8B583E0D3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4537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DDEA-2A2D-4B9B-9399-F97012B02BDC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8E55-3BEF-4597-AEE7-C8B583E0D33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58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DDEA-2A2D-4B9B-9399-F97012B02BDC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8E55-3BEF-4597-AEE7-C8B583E0D3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0984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DDEA-2A2D-4B9B-9399-F97012B02BDC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8E55-3BEF-4597-AEE7-C8B583E0D3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1236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DDEA-2A2D-4B9B-9399-F97012B02BDC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8E55-3BEF-4597-AEE7-C8B583E0D3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5954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DDEA-2A2D-4B9B-9399-F97012B02BDC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8E55-3BEF-4597-AEE7-C8B583E0D3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52891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DDEA-2A2D-4B9B-9399-F97012B02BDC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8E55-3BEF-4597-AEE7-C8B583E0D3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40916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DDEA-2A2D-4B9B-9399-F97012B02BDC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8E55-3BEF-4597-AEE7-C8B583E0D3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4564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DDEA-2A2D-4B9B-9399-F97012B02BDC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8E55-3BEF-4597-AEE7-C8B583E0D3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841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DDEA-2A2D-4B9B-9399-F97012B02BDC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8E55-3BEF-4597-AEE7-C8B583E0D3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80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DDEA-2A2D-4B9B-9399-F97012B02BDC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8E55-3BEF-4597-AEE7-C8B583E0D3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572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DDEA-2A2D-4B9B-9399-F97012B02BDC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8E55-3BEF-4597-AEE7-C8B583E0D3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621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DDEA-2A2D-4B9B-9399-F97012B02BDC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8E55-3BEF-4597-AEE7-C8B583E0D3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0223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BDDEA-2A2D-4B9B-9399-F97012B02BDC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8E55-3BEF-4597-AEE7-C8B583E0D3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2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99BDDEA-2A2D-4B9B-9399-F97012B02BDC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F8E55-3BEF-4597-AEE7-C8B583E0D3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55036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99BDDEA-2A2D-4B9B-9399-F97012B02BDC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F8E55-3BEF-4597-AEE7-C8B583E0D3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81346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Ações Beneficentes de Empresas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Responsabilidade ambiental para com o mundo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8767482" y="4777380"/>
            <a:ext cx="289380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>
                <a:solidFill>
                  <a:schemeClr val="bg1"/>
                </a:solidFill>
              </a:rPr>
              <a:t>Integrantes: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600" b="1" dirty="0">
                <a:solidFill>
                  <a:schemeClr val="bg1"/>
                </a:solidFill>
              </a:rPr>
              <a:t>Davi Brandão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600" b="1" dirty="0">
                <a:solidFill>
                  <a:schemeClr val="bg1"/>
                </a:solidFill>
              </a:rPr>
              <a:t>Guilherme Vieira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600" b="1" dirty="0">
                <a:solidFill>
                  <a:schemeClr val="bg1"/>
                </a:solidFill>
              </a:rPr>
              <a:t>Matheus Rodrigues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600" b="1" dirty="0">
                <a:solidFill>
                  <a:schemeClr val="bg1"/>
                </a:solidFill>
              </a:rPr>
              <a:t>Vinicius da Conceição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795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CPFL (Companhia Paulista de Força e Luz)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321" y="1853248"/>
            <a:ext cx="5434302" cy="4195762"/>
          </a:xfrm>
        </p:spPr>
      </p:pic>
    </p:spTree>
    <p:extLst>
      <p:ext uri="{BB962C8B-B14F-4D97-AF65-F5344CB8AC3E}">
        <p14:creationId xmlns:p14="http://schemas.microsoft.com/office/powerpoint/2010/main" val="755597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582027" y="452718"/>
            <a:ext cx="9404723" cy="1400530"/>
          </a:xfrm>
        </p:spPr>
        <p:txBody>
          <a:bodyPr/>
          <a:lstStyle/>
          <a:p>
            <a:pPr algn="ctr"/>
            <a:r>
              <a:rPr lang="pt-BR" dirty="0"/>
              <a:t>CPFL - Energia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1326675" y="2209519"/>
            <a:ext cx="4396339" cy="4195763"/>
          </a:xfrm>
        </p:spPr>
        <p:txBody>
          <a:bodyPr/>
          <a:lstStyle/>
          <a:p>
            <a:r>
              <a:rPr lang="pt-BR" dirty="0"/>
              <a:t>História da Empresa: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/>
              <a:t>José Balbino e Manfredo Antônio;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/>
              <a:t>União de  4 pequenas empresas;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/>
              <a:t>Privatização Estrangeira;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/>
              <a:t>Estatização pela Eletrobrás;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/>
              <a:t>Grupo VBC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6784045" y="2205037"/>
            <a:ext cx="4396341" cy="4200245"/>
          </a:xfrm>
        </p:spPr>
        <p:txBody>
          <a:bodyPr/>
          <a:lstStyle/>
          <a:p>
            <a:r>
              <a:rPr lang="pt-BR" dirty="0"/>
              <a:t>Responsabilidade Social: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Ambiental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/>
              <a:t>Utilização de Energia Sustentável;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/>
              <a:t>Menor emissão de gases poluentes;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/>
              <a:t>95,6% de fontes renováveis;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/>
              <a:t>Menor Impactos ao meio ambiente</a:t>
            </a:r>
          </a:p>
          <a:p>
            <a:pPr lvl="1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86A9DE7-1AAA-4C1A-8357-6A49C346283F}"/>
              </a:ext>
            </a:extLst>
          </p:cNvPr>
          <p:cNvSpPr txBox="1"/>
          <p:nvPr/>
        </p:nvSpPr>
        <p:spPr>
          <a:xfrm>
            <a:off x="1799657" y="4650956"/>
            <a:ext cx="47345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Empresa Força e Luz de Botucatu; Empresa Força e Luz de São Manoel; Empresa Força e Luz de Agudos-Pederneiras;</a:t>
            </a:r>
          </a:p>
          <a:p>
            <a:r>
              <a:rPr lang="pt-BR" dirty="0"/>
              <a:t>Companhia Elétrica do Oeste de São Paulo</a:t>
            </a:r>
          </a:p>
        </p:txBody>
      </p:sp>
      <p:sp>
        <p:nvSpPr>
          <p:cNvPr id="3" name="Sinal de Adição 2">
            <a:extLst>
              <a:ext uri="{FF2B5EF4-FFF2-40B4-BE49-F238E27FC236}">
                <a16:creationId xmlns:a16="http://schemas.microsoft.com/office/drawing/2014/main" id="{0D08DB1A-8105-4F70-80DF-ADDF7A9ACE35}"/>
              </a:ext>
            </a:extLst>
          </p:cNvPr>
          <p:cNvSpPr/>
          <p:nvPr/>
        </p:nvSpPr>
        <p:spPr>
          <a:xfrm>
            <a:off x="522244" y="5032980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Igual a 6">
            <a:extLst>
              <a:ext uri="{FF2B5EF4-FFF2-40B4-BE49-F238E27FC236}">
                <a16:creationId xmlns:a16="http://schemas.microsoft.com/office/drawing/2014/main" id="{46715A61-471A-416A-B61F-F6EF066F07DC}"/>
              </a:ext>
            </a:extLst>
          </p:cNvPr>
          <p:cNvSpPr/>
          <p:nvPr/>
        </p:nvSpPr>
        <p:spPr>
          <a:xfrm>
            <a:off x="6284388" y="5118432"/>
            <a:ext cx="1198334" cy="727798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26EB41D-EDA5-4CA7-B9F5-F136E3515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716" y="4635227"/>
            <a:ext cx="1905000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584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CPFL - Energia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Onde é aplicada?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/>
              <a:t>Geração de Energia Limpa</a:t>
            </a:r>
          </a:p>
          <a:p>
            <a:endParaRPr lang="pt-BR" dirty="0"/>
          </a:p>
          <a:p>
            <a:r>
              <a:rPr lang="pt-BR" dirty="0"/>
              <a:t>Como aplicada?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/>
              <a:t>Utilização de: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50 Centros Hidrelétricas;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1 Termelétrica;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45 Parques Eólicos;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8 Usinas a Biomassa;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1 Usina Solar Fotovoltaica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6096000" y="2056093"/>
            <a:ext cx="4396341" cy="4200245"/>
          </a:xfrm>
        </p:spPr>
        <p:txBody>
          <a:bodyPr>
            <a:normAutofit/>
          </a:bodyPr>
          <a:lstStyle/>
          <a:p>
            <a:r>
              <a:rPr lang="pt-BR" dirty="0"/>
              <a:t>Pra quem?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/>
              <a:t>687 municípios;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/>
              <a:t>208300 km²;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/>
              <a:t>Nos estados: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São Paulo;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Rio Grande do Sul;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Paraná;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Minas Gerais</a:t>
            </a:r>
          </a:p>
        </p:txBody>
      </p:sp>
      <p:pic>
        <p:nvPicPr>
          <p:cNvPr id="2050" name="Picture 2" descr="Resultado de imagem para usina hidrelétrica monjolinho">
            <a:extLst>
              <a:ext uri="{FF2B5EF4-FFF2-40B4-BE49-F238E27FC236}">
                <a16:creationId xmlns:a16="http://schemas.microsoft.com/office/drawing/2014/main" id="{40163CB0-3FB6-44CC-9CBD-48525A0D5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46" y="1666875"/>
            <a:ext cx="2600325" cy="17621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parque eolico CPFL">
            <a:extLst>
              <a:ext uri="{FF2B5EF4-FFF2-40B4-BE49-F238E27FC236}">
                <a16:creationId xmlns:a16="http://schemas.microsoft.com/office/drawing/2014/main" id="{55D02DE9-542C-4630-BC14-046BD8D37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196" y="4151911"/>
            <a:ext cx="2466975" cy="184785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usina solar fotovoltaica cpfl">
            <a:extLst>
              <a:ext uri="{FF2B5EF4-FFF2-40B4-BE49-F238E27FC236}">
                <a16:creationId xmlns:a16="http://schemas.microsoft.com/office/drawing/2014/main" id="{7BA85268-29D4-4B1B-9FFC-22EC3E163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463" y="5075836"/>
            <a:ext cx="2771775" cy="16478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582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CPFL - Energia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98512" y="2052917"/>
            <a:ext cx="8946541" cy="4195481"/>
          </a:xfrm>
        </p:spPr>
        <p:txBody>
          <a:bodyPr/>
          <a:lstStyle/>
          <a:p>
            <a:r>
              <a:rPr lang="pt-BR" dirty="0"/>
              <a:t>Ganho empresa – Certificações: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/>
              <a:t>Lucro anual de R$ 2,2 bilhões;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/>
              <a:t>2019 - Prêmio Exame/IBRC de Atendimento ao Cliente;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/>
              <a:t>2019 - Prêmios ODS Pacto Global;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/>
              <a:t>2019 - Prêmio Campeãs da Inovação RGE;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/>
              <a:t>2018 – Empresas Notáveis;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/>
              <a:t>2018 – América Latina Telecom Awards;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/>
              <a:t>2018 – </a:t>
            </a:r>
            <a:r>
              <a:rPr lang="pt-BR" dirty="0" err="1"/>
              <a:t>International</a:t>
            </a:r>
            <a:r>
              <a:rPr lang="pt-BR" dirty="0"/>
              <a:t> General </a:t>
            </a:r>
            <a:r>
              <a:rPr lang="pt-BR" dirty="0" err="1"/>
              <a:t>Counsel</a:t>
            </a:r>
            <a:r>
              <a:rPr lang="pt-BR" dirty="0"/>
              <a:t> Awards</a:t>
            </a:r>
          </a:p>
        </p:txBody>
      </p:sp>
      <p:pic>
        <p:nvPicPr>
          <p:cNvPr id="3074" name="Picture 2" descr="Resultado de imagem para Premiação">
            <a:extLst>
              <a:ext uri="{FF2B5EF4-FFF2-40B4-BE49-F238E27FC236}">
                <a16:creationId xmlns:a16="http://schemas.microsoft.com/office/drawing/2014/main" id="{C7905D3E-0E5D-4F1B-A661-747F29CC9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564" y="1514119"/>
            <a:ext cx="3362325" cy="13620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m para Certificações">
            <a:extLst>
              <a:ext uri="{FF2B5EF4-FFF2-40B4-BE49-F238E27FC236}">
                <a16:creationId xmlns:a16="http://schemas.microsoft.com/office/drawing/2014/main" id="{D485E139-2598-4645-A98D-D80DD76A5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4870">
            <a:off x="8288555" y="4114269"/>
            <a:ext cx="2390775" cy="19145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736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WHIRLPOOL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058" y="2020533"/>
            <a:ext cx="7854782" cy="4195763"/>
          </a:xfrm>
        </p:spPr>
      </p:pic>
    </p:spTree>
    <p:extLst>
      <p:ext uri="{BB962C8B-B14F-4D97-AF65-F5344CB8AC3E}">
        <p14:creationId xmlns:p14="http://schemas.microsoft.com/office/powerpoint/2010/main" val="759438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Whirlpool - Eletrodomésticos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História da Empresa: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/>
              <a:t>Louis e Frederick </a:t>
            </a:r>
            <a:r>
              <a:rPr lang="pt-BR" dirty="0" err="1"/>
              <a:t>Upton</a:t>
            </a:r>
            <a:r>
              <a:rPr lang="pt-BR" dirty="0"/>
              <a:t>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/>
              <a:t>Grande pedidos;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/>
              <a:t>Empecilho e solução com grande empenho;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/>
              <a:t>Sobrevivência da Primeira Guerra Mundial;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/>
              <a:t>Utilização do parque fabril para produção de materiais bélicos;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/>
              <a:t>Troca de nome e 1ª Secadora automática;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/>
              <a:t>Refrigeradores atuais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Responsabilidade Social: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Ambiental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/>
              <a:t>Menor emissão de substancias nocivas;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/>
              <a:t>Produtos com baixo consumo energético;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pt-BR" dirty="0"/>
              <a:t>Redução de energia gasta em comparação ao ano antecessor</a:t>
            </a:r>
          </a:p>
        </p:txBody>
      </p:sp>
    </p:spTree>
    <p:extLst>
      <p:ext uri="{BB962C8B-B14F-4D97-AF65-F5344CB8AC3E}">
        <p14:creationId xmlns:p14="http://schemas.microsoft.com/office/powerpoint/2010/main" val="4031710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Whirlpool - Eletrodomésticos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Onde é aplicada?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/>
              <a:t>Produção de eletrodomésticos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Como aplicada?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/>
              <a:t>Limpeza das chapas metálicas de maneiras alternativas;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/>
              <a:t>Redução da emissão de substancias nocivas;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Pra quem?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/>
              <a:t>Ela abrange o mundo inteiro;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 err="1"/>
              <a:t>Domiciíios</a:t>
            </a:r>
            <a:r>
              <a:rPr lang="pt-BR" dirty="0"/>
              <a:t> e restaurantes </a:t>
            </a:r>
          </a:p>
        </p:txBody>
      </p:sp>
    </p:spTree>
    <p:extLst>
      <p:ext uri="{BB962C8B-B14F-4D97-AF65-F5344CB8AC3E}">
        <p14:creationId xmlns:p14="http://schemas.microsoft.com/office/powerpoint/2010/main" val="1929873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Whirlpool - Eletrodomésticos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Ganho empresa – Certificações: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/>
              <a:t>2018 - Prêmio MECP;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/>
              <a:t>2018 - Prêmio Empresas que mais respeitam o consumidor;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/>
              <a:t>2018 – Prêmio Top </a:t>
            </a:r>
            <a:r>
              <a:rPr lang="pt-BR" dirty="0" err="1"/>
              <a:t>of</a:t>
            </a:r>
            <a:r>
              <a:rPr lang="pt-BR" dirty="0"/>
              <a:t> Mind Casa e Mercado;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/>
              <a:t>2018 – Prêmio Melhores Serviços – Estadão;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/>
              <a:t>2017 – Prêmio Profissional do Setor de Relacionamento com Clientes;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dirty="0"/>
              <a:t>2017 – Prêmio </a:t>
            </a:r>
            <a:r>
              <a:rPr lang="pt-BR" dirty="0" err="1"/>
              <a:t>Conarec</a:t>
            </a:r>
            <a:endParaRPr lang="pt-BR" dirty="0"/>
          </a:p>
        </p:txBody>
      </p:sp>
      <p:pic>
        <p:nvPicPr>
          <p:cNvPr id="4098" name="Picture 2" descr="Resultado de imagem para certificações">
            <a:extLst>
              <a:ext uri="{FF2B5EF4-FFF2-40B4-BE49-F238E27FC236}">
                <a16:creationId xmlns:a16="http://schemas.microsoft.com/office/drawing/2014/main" id="{8287B2BA-293C-4016-A1B1-1A0830248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2259">
            <a:off x="6164675" y="4716487"/>
            <a:ext cx="2390775" cy="19145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m para premiacao">
            <a:extLst>
              <a:ext uri="{FF2B5EF4-FFF2-40B4-BE49-F238E27FC236}">
                <a16:creationId xmlns:a16="http://schemas.microsoft.com/office/drawing/2014/main" id="{8FDB3351-7163-43A9-9475-11E0B9749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55278">
            <a:off x="8828089" y="1926978"/>
            <a:ext cx="2819400" cy="16192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7038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1_Íon">
  <a:themeElements>
    <a:clrScheme name="Í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266</TotalTime>
  <Words>404</Words>
  <Application>Microsoft Office PowerPoint</Application>
  <PresentationFormat>Widescreen</PresentationFormat>
  <Paragraphs>84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</vt:lpstr>
      <vt:lpstr>Century Gothic</vt:lpstr>
      <vt:lpstr>Courier New</vt:lpstr>
      <vt:lpstr>Wingdings</vt:lpstr>
      <vt:lpstr>Wingdings 3</vt:lpstr>
      <vt:lpstr>Íon</vt:lpstr>
      <vt:lpstr>1_Íon</vt:lpstr>
      <vt:lpstr>Ações Beneficentes de Empresas</vt:lpstr>
      <vt:lpstr>CPFL (Companhia Paulista de Força e Luz)</vt:lpstr>
      <vt:lpstr>CPFL - Energia</vt:lpstr>
      <vt:lpstr>CPFL - Energia</vt:lpstr>
      <vt:lpstr>CPFL - Energia</vt:lpstr>
      <vt:lpstr>WHIRLPOOL</vt:lpstr>
      <vt:lpstr>Whirlpool - Eletrodomésticos</vt:lpstr>
      <vt:lpstr>Whirlpool - Eletrodomésticos</vt:lpstr>
      <vt:lpstr>Whirlpool - Eletrodomésticos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Ações Beneficentes de Empresas</dc:title>
  <dc:creator>LABORATORIO_INFO</dc:creator>
  <cp:lastModifiedBy>Guilherme Brasil</cp:lastModifiedBy>
  <cp:revision>16</cp:revision>
  <dcterms:created xsi:type="dcterms:W3CDTF">2020-03-11T22:35:31Z</dcterms:created>
  <dcterms:modified xsi:type="dcterms:W3CDTF">2020-03-12T07:12:40Z</dcterms:modified>
</cp:coreProperties>
</file>