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8.png" ContentType="image/png"/>
  <Override PartName="/ppt/media/image25.gif" ContentType="image/gif"/>
  <Override PartName="/ppt/media/image21.png" ContentType="image/png"/>
  <Override PartName="/ppt/media/image19.png" ContentType="image/png"/>
  <Override PartName="/ppt/media/image23.png" ContentType="image/png"/>
  <Override PartName="/ppt/media/image20.gif" ContentType="image/gif"/>
  <Override PartName="/ppt/media/image13.png" ContentType="image/png"/>
  <Override PartName="/ppt/media/image18.gif" ContentType="image/gif"/>
  <Override PartName="/ppt/media/image53.png" ContentType="image/png"/>
  <Override PartName="/ppt/media/image16.png" ContentType="image/png"/>
  <Override PartName="/ppt/media/image15.jpeg" ContentType="image/jpeg"/>
  <Override PartName="/ppt/media/image29.gif" ContentType="image/gif"/>
  <Override PartName="/ppt/media/image17.png" ContentType="image/png"/>
  <Override PartName="/ppt/media/image14.gif" ContentType="image/gif"/>
  <Override PartName="/ppt/media/image24.png" ContentType="image/png"/>
  <Override PartName="/ppt/media/image31.gif" ContentType="image/gif"/>
  <Override PartName="/ppt/media/image1.png" ContentType="image/png"/>
  <Override PartName="/ppt/media/image22.gif" ContentType="image/gif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40.gif" ContentType="image/gif"/>
  <Override PartName="/ppt/media/image4.tif" ContentType="image/tiff"/>
  <Override PartName="/ppt/media/image8.png" ContentType="image/png"/>
  <Override PartName="/ppt/media/image38.png" ContentType="image/png"/>
  <Override PartName="/ppt/media/image34.gif" ContentType="image/gif"/>
  <Override PartName="/ppt/media/image37.gif" ContentType="image/gif"/>
  <Override PartName="/ppt/media/image42.png" ContentType="image/png"/>
  <Override PartName="/ppt/media/image41.png" ContentType="image/png"/>
  <Override PartName="/ppt/media/image44.png" ContentType="image/png"/>
  <Override PartName="/ppt/media/image45.png" ContentType="image/png"/>
  <Override PartName="/ppt/media/image52.gif" ContentType="image/gif"/>
  <Override PartName="/ppt/media/image55.png" ContentType="image/png"/>
  <Override PartName="/ppt/media/image35.png" ContentType="image/png"/>
  <Override PartName="/ppt/media/image47.png" ContentType="image/png"/>
  <Override PartName="/ppt/media/image54.gif" ContentType="image/gif"/>
  <Override PartName="/ppt/media/image51.png" ContentType="image/png"/>
  <Override PartName="/ppt/media/image56.gif" ContentType="image/gif"/>
  <Override PartName="/ppt/media/image30.png" ContentType="image/png"/>
  <Override PartName="/ppt/media/image49.gif" ContentType="image/gif"/>
  <Override PartName="/ppt/media/image12.gif" ContentType="image/gif"/>
  <Override PartName="/ppt/media/image10.gif" ContentType="image/gif"/>
  <Override PartName="/ppt/media/image5.jpeg" ContentType="image/jpeg"/>
  <Override PartName="/ppt/media/image50.png" ContentType="image/png"/>
  <Override PartName="/ppt/media/image39.png" ContentType="image/png"/>
  <Override PartName="/ppt/media/image46.gif" ContentType="image/gif"/>
  <Override PartName="/ppt/media/image9.png" ContentType="image/png"/>
  <Override PartName="/ppt/media/image7.png" ContentType="image/png"/>
  <Override PartName="/ppt/media/image27.gif" ContentType="image/gif"/>
  <Override PartName="/ppt/media/image48.png" ContentType="image/png"/>
  <Override PartName="/ppt/media/image11.png" ContentType="image/png"/>
  <Override PartName="/ppt/media/image43.gif" ContentType="image/gif"/>
  <Override PartName="/ppt/media/image36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8288000" cy="10287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1533564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476000" y="5967720"/>
            <a:ext cx="1533564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9334080" y="26179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476000" y="59677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9334080" y="59677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493776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661080" y="2617920"/>
            <a:ext cx="493776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1846160" y="2617920"/>
            <a:ext cx="493776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476000" y="5967720"/>
            <a:ext cx="493776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6661080" y="5967720"/>
            <a:ext cx="493776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11846160" y="5967720"/>
            <a:ext cx="493776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476000" y="2617920"/>
            <a:ext cx="15335640" cy="64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15335640" cy="641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7483680" cy="641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9334080" y="2617920"/>
            <a:ext cx="7483680" cy="641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476000" y="1147320"/>
            <a:ext cx="11846160" cy="394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9334080" y="2617920"/>
            <a:ext cx="7483680" cy="641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476000" y="59677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476000" y="2617920"/>
            <a:ext cx="15335640" cy="64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7483680" cy="641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9334080" y="26179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9334080" y="59677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9334080" y="26179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476000" y="5967720"/>
            <a:ext cx="1533564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1533564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476000" y="5967720"/>
            <a:ext cx="1533564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9334080" y="26179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76000" y="59677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9334080" y="59677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493776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661080" y="2617920"/>
            <a:ext cx="493776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1846160" y="2617920"/>
            <a:ext cx="493776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476000" y="5967720"/>
            <a:ext cx="493776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6661080" y="5967720"/>
            <a:ext cx="493776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11846160" y="5967720"/>
            <a:ext cx="493776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15335640" cy="641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7483680" cy="641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9334080" y="2617920"/>
            <a:ext cx="7483680" cy="641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76000" y="1147320"/>
            <a:ext cx="11846160" cy="394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34080" y="2617920"/>
            <a:ext cx="7483680" cy="641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476000" y="59677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7483680" cy="641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34080" y="26179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334080" y="59677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334080" y="2617920"/>
            <a:ext cx="748368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476000" y="5967720"/>
            <a:ext cx="15335640" cy="30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476000" y="1997640"/>
            <a:ext cx="1317240" cy="71640"/>
          </a:xfrm>
          <a:prstGeom prst="rect">
            <a:avLst/>
          </a:pr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raphic 8" descr="Graphic 8"/>
          <p:cNvPicPr/>
          <p:nvPr/>
        </p:nvPicPr>
        <p:blipFill>
          <a:blip r:embed="rId2"/>
          <a:stretch/>
        </p:blipFill>
        <p:spPr>
          <a:xfrm>
            <a:off x="14636520" y="1334520"/>
            <a:ext cx="2170440" cy="348840"/>
          </a:xfrm>
          <a:prstGeom prst="rect">
            <a:avLst/>
          </a:prstGeom>
          <a:ln w="12600">
            <a:noFill/>
          </a:ln>
        </p:spPr>
      </p:pic>
      <p:pic>
        <p:nvPicPr>
          <p:cNvPr id="2" name="Graphic 6" descr="Graphic 6"/>
          <p:cNvPicPr/>
          <p:nvPr/>
        </p:nvPicPr>
        <p:blipFill>
          <a:blip r:embed="rId3"/>
          <a:stretch/>
        </p:blipFill>
        <p:spPr>
          <a:xfrm>
            <a:off x="4746600" y="4439160"/>
            <a:ext cx="8794440" cy="1410120"/>
          </a:xfrm>
          <a:prstGeom prst="rect">
            <a:avLst/>
          </a:prstGeom>
          <a:ln w="126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12881880" y="9324720"/>
            <a:ext cx="224280" cy="209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300" spc="-1" strike="noStrike">
                <a:solidFill>
                  <a:srgbClr val="333332"/>
                </a:solidFill>
                <a:latin typeface="Arial"/>
              </a:rPr>
              <a:t>Click to edit the title text format</a:t>
            </a:r>
            <a:endParaRPr b="0" lang="en-US" sz="13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333332"/>
                </a:solidFill>
                <a:latin typeface="Arial"/>
              </a:rPr>
              <a:t>Click to edit the outline text format</a:t>
            </a:r>
            <a:endParaRPr b="0" lang="en-US" sz="2700" spc="-1" strike="noStrike">
              <a:solidFill>
                <a:srgbClr val="333332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333332"/>
                </a:solidFill>
                <a:latin typeface="Arial"/>
              </a:rPr>
              <a:t>Second Outline Level</a:t>
            </a:r>
            <a:endParaRPr b="0" lang="en-US" sz="2700" spc="-1" strike="noStrike">
              <a:solidFill>
                <a:srgbClr val="333332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333332"/>
                </a:solidFill>
                <a:latin typeface="Arial"/>
              </a:rPr>
              <a:t>Third Outline Level</a:t>
            </a:r>
            <a:endParaRPr b="0" lang="en-US" sz="2700" spc="-1" strike="noStrike">
              <a:solidFill>
                <a:srgbClr val="333332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333332"/>
                </a:solidFill>
                <a:latin typeface="Arial"/>
              </a:rPr>
              <a:t>Fourth Outline Level</a:t>
            </a:r>
            <a:endParaRPr b="0" lang="en-US" sz="2700" spc="-1" strike="noStrike">
              <a:solidFill>
                <a:srgbClr val="333332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333332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333332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476000" y="1997640"/>
            <a:ext cx="1317240" cy="71640"/>
          </a:xfrm>
          <a:prstGeom prst="rect">
            <a:avLst/>
          </a:pr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Graphic 8" descr="Graphic 8"/>
          <p:cNvPicPr/>
          <p:nvPr/>
        </p:nvPicPr>
        <p:blipFill>
          <a:blip r:embed="rId2"/>
          <a:stretch/>
        </p:blipFill>
        <p:spPr>
          <a:xfrm>
            <a:off x="14636520" y="1334520"/>
            <a:ext cx="2170440" cy="348840"/>
          </a:xfrm>
          <a:prstGeom prst="rect">
            <a:avLst/>
          </a:prstGeom>
          <a:ln w="12600"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476000" y="2617920"/>
            <a:ext cx="15335640" cy="6413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333332"/>
                </a:solidFill>
                <a:latin typeface="Arial"/>
                <a:ea typeface="Arial"/>
              </a:rPr>
              <a:t>Edit Master text styles</a:t>
            </a:r>
            <a:endParaRPr b="0" lang="en-US" sz="27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1476000" y="1147320"/>
            <a:ext cx="11846160" cy="84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Title Text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16584480" y="9398520"/>
            <a:ext cx="224280" cy="209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kubernetes.io/docs/concepts/workloads/controllers/deployment/" TargetMode="External"/><Relationship Id="rId2" Type="http://schemas.openxmlformats.org/officeDocument/2006/relationships/image" Target="../media/image13.png"/><Relationship Id="rId3" Type="http://schemas.openxmlformats.org/officeDocument/2006/relationships/image" Target="../media/image14.gif"/><Relationship Id="rId4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kubernetes.io/docs/concepts/configuration/configmap/" TargetMode="External"/><Relationship Id="rId2" Type="http://schemas.openxmlformats.org/officeDocument/2006/relationships/hyperlink" Target="https://kubernetes.io/docs/concepts/configuration/configmap/" TargetMode="External"/><Relationship Id="rId3" Type="http://schemas.openxmlformats.org/officeDocument/2006/relationships/hyperlink" Target="https://kubernetes.io/docs/concepts/configuration/configmap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gif"/><Relationship Id="rId6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ttps://kubernetes.io/docs/concepts/configuration/secret/" TargetMode="External"/><Relationship Id="rId2" Type="http://schemas.openxmlformats.org/officeDocument/2006/relationships/image" Target="../media/image19.png"/><Relationship Id="rId3" Type="http://schemas.openxmlformats.org/officeDocument/2006/relationships/image" Target="../media/image20.gif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kubernetes.io/docs/tasks/inject-data-application/downward-api-volume-expose-pod-information/" TargetMode="External"/><Relationship Id="rId2" Type="http://schemas.openxmlformats.org/officeDocument/2006/relationships/image" Target="../media/image21.png"/><Relationship Id="rId3" Type="http://schemas.openxmlformats.org/officeDocument/2006/relationships/image" Target="../media/image22.gif"/><Relationship Id="rId4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kubernetes.io/docs/concepts/storage/volumes/" TargetMode="External"/><Relationship Id="rId2" Type="http://schemas.openxmlformats.org/officeDocument/2006/relationships/hyperlink" Target="https://kubernetes.io/docs/concepts/storage/volumes/" TargetMode="External"/><Relationship Id="rId3" Type="http://schemas.openxmlformats.org/officeDocument/2006/relationships/hyperlink" Target="https://kubernetes.io/docs/concepts/storage/volumes/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5.gif"/><Relationship Id="rId6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kubernetes.io/docs/concepts/storage/persistent-volumes/" TargetMode="External"/><Relationship Id="rId2" Type="http://schemas.openxmlformats.org/officeDocument/2006/relationships/image" Target="../media/image26.png"/><Relationship Id="rId3" Type="http://schemas.openxmlformats.org/officeDocument/2006/relationships/image" Target="../media/image27.gif"/><Relationship Id="rId4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kubernetes.io/docs/concepts/storage/volumes/" TargetMode="External"/><Relationship Id="rId2" Type="http://schemas.openxmlformats.org/officeDocument/2006/relationships/hyperlink" Target="https://kubernetes.io/docs/concepts/storage/volumes/" TargetMode="External"/><Relationship Id="rId3" Type="http://schemas.openxmlformats.org/officeDocument/2006/relationships/hyperlink" Target="https://kubernetes.io/docs/concepts/storage/volumes/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29.gif"/><Relationship Id="rId6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tif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kubernetes.io/ru/docs/tasks/configure-pod-container/configure-liveness-readiness-startup-probes/" TargetMode="External"/><Relationship Id="rId2" Type="http://schemas.openxmlformats.org/officeDocument/2006/relationships/image" Target="../media/image30.png"/><Relationship Id="rId3" Type="http://schemas.openxmlformats.org/officeDocument/2006/relationships/image" Target="../media/image31.gif"/><Relationship Id="rId4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kubernetes.io/docs/concepts/services-networking/service/" TargetMode="External"/><Relationship Id="rId2" Type="http://schemas.openxmlformats.org/officeDocument/2006/relationships/hyperlink" Target="https://kubernetes.io/docs/concepts/services-networking/service/" TargetMode="External"/><Relationship Id="rId3" Type="http://schemas.openxmlformats.org/officeDocument/2006/relationships/hyperlink" Target="https://kubernetes.io/docs/concepts/services-networking/service/" TargetMode="External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gif"/><Relationship Id="rId7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kubernetes.io/docs/concepts/services-networking/service/" TargetMode="External"/><Relationship Id="rId2" Type="http://schemas.openxmlformats.org/officeDocument/2006/relationships/hyperlink" Target="https://kubernetes.io/docs/concepts/services-networking/service/" TargetMode="External"/><Relationship Id="rId3" Type="http://schemas.openxmlformats.org/officeDocument/2006/relationships/hyperlink" Target="https://kubernetes.io/docs/concepts/services-networking/service/" TargetMode="External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gif"/><Relationship Id="rId7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kubernetes.io/docs/concepts/services-networking/service/" TargetMode="External"/><Relationship Id="rId2" Type="http://schemas.openxmlformats.org/officeDocument/2006/relationships/hyperlink" Target="https://kubernetes.io/docs/concepts/services-networking/service/" TargetMode="External"/><Relationship Id="rId3" Type="http://schemas.openxmlformats.org/officeDocument/2006/relationships/hyperlink" Target="https://kubernetes.io/docs/concepts/services-networking/service/" TargetMode="External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gif"/><Relationship Id="rId7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gif"/><Relationship Id="rId4" Type="http://schemas.openxmlformats.org/officeDocument/2006/relationships/hyperlink" Target="https://kubernetes.io/docs/concepts/services-networking/service/" TargetMode="External"/><Relationship Id="rId5" Type="http://schemas.openxmlformats.org/officeDocument/2006/relationships/hyperlink" Target="https://kubernetes.io/docs/concepts/services-networking/service/" TargetMode="External"/><Relationship Id="rId6" Type="http://schemas.openxmlformats.org/officeDocument/2006/relationships/hyperlink" Target="https://kubernetes.io/docs/concepts/services-networking/service/" TargetMode="External"/><Relationship Id="rId7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kubernetes.io/docs/concepts/services-networking/service/" TargetMode="External"/><Relationship Id="rId2" Type="http://schemas.openxmlformats.org/officeDocument/2006/relationships/hyperlink" Target="https://kubernetes.io/docs/concepts/services-networking/service/" TargetMode="Externa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gif"/><Relationship Id="rId6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kubernetes.io/docs/concepts/services-networking/ingress/" TargetMode="Externa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gif"/><Relationship Id="rId5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kubernetes.io/docs/concepts/workloads/controllers/job/" TargetMode="External"/><Relationship Id="rId2" Type="http://schemas.openxmlformats.org/officeDocument/2006/relationships/image" Target="../media/image51.png"/><Relationship Id="rId3" Type="http://schemas.openxmlformats.org/officeDocument/2006/relationships/image" Target="../media/image52.gif"/><Relationship Id="rId4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kubernetes.io/docs/concepts/workloads/controllers/cron-jobs/" TargetMode="External"/><Relationship Id="rId2" Type="http://schemas.openxmlformats.org/officeDocument/2006/relationships/hyperlink" Target="https://kubernetes.io/docs/concepts/workloads/controllers/cron-jobs/" TargetMode="External"/><Relationship Id="rId3" Type="http://schemas.openxmlformats.org/officeDocument/2006/relationships/hyperlink" Target="https://kubernetes.io/docs/concepts/workloads/controllers/cron-jobs/" TargetMode="External"/><Relationship Id="rId4" Type="http://schemas.openxmlformats.org/officeDocument/2006/relationships/image" Target="../media/image53.png"/><Relationship Id="rId5" Type="http://schemas.openxmlformats.org/officeDocument/2006/relationships/image" Target="../media/image54.gif"/><Relationship Id="rId6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minikube.sigs.k8s.io/docs/start/" TargetMode="External"/><Relationship Id="rId2" Type="http://schemas.openxmlformats.org/officeDocument/2006/relationships/image" Target="../media/image56.gif"/><Relationship Id="rId3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kubernetes.io" TargetMode="External"/><Relationship Id="rId2" Type="http://schemas.openxmlformats.org/officeDocument/2006/relationships/hyperlink" Target="https://www.youtube.com/watch?v=Xo14qjvbCmU&amp;list=PLmxqUDFl0XM6wDtlCkwdjU55z_WeBgBsZ" TargetMode="External"/><Relationship Id="rId3" Type="http://schemas.openxmlformats.org/officeDocument/2006/relationships/hyperlink" Target="https://github.com/VielenDanke/kubernetes-demo" TargetMode="External"/><Relationship Id="rId4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www.linkedin.com/in/vladislav-dankevich-9394751a5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kubernetes.io/docs/concepts/workloads/pods/" TargetMode="External"/><Relationship Id="rId3" Type="http://schemas.openxmlformats.org/officeDocument/2006/relationships/hyperlink" Target="https://kubernetes.io/docs/concepts/workloads/pods/" TargetMode="External"/><Relationship Id="rId4" Type="http://schemas.openxmlformats.org/officeDocument/2006/relationships/image" Target="../media/image10.gif"/><Relationship Id="rId5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kubernetes.io/docs/concepts/workloads/controllers/replicaset/" TargetMode="External"/><Relationship Id="rId2" Type="http://schemas.openxmlformats.org/officeDocument/2006/relationships/hyperlink" Target="https://kubernetes.io/docs/concepts/workloads/controllers/replicaset/" TargetMode="External"/><Relationship Id="rId3" Type="http://schemas.openxmlformats.org/officeDocument/2006/relationships/hyperlink" Target="https://kubernetes.io/docs/concepts/workloads/controllers/replicaset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gif"/><Relationship Id="rId6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476000" y="2617920"/>
            <a:ext cx="853740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Декларативное обновление Pod и ReplicaSet абстракций. Также декларирует желаемое состояние и скорость развертывания. Позволяет контролировать ресурсы, стратегии наката, реплики, пробы.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O Deployment: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Deployment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08" name="Screenshot from 2021-12-19 22-49-53.png" descr="Screenshot from 2021-12-19 22-49-53.png"/>
          <p:cNvPicPr/>
          <p:nvPr/>
        </p:nvPicPr>
        <p:blipFill>
          <a:blip r:embed="rId2"/>
          <a:stretch/>
        </p:blipFill>
        <p:spPr>
          <a:xfrm>
            <a:off x="10813680" y="1523520"/>
            <a:ext cx="3054240" cy="7979040"/>
          </a:xfrm>
          <a:prstGeom prst="rect">
            <a:avLst/>
          </a:prstGeom>
          <a:ln w="12600">
            <a:noFill/>
          </a:ln>
        </p:spPr>
      </p:pic>
      <p:pic>
        <p:nvPicPr>
          <p:cNvPr id="109" name="Picture 2" descr="Picture 2"/>
          <p:cNvPicPr/>
          <p:nvPr/>
        </p:nvPicPr>
        <p:blipFill>
          <a:blip r:embed="rId3"/>
          <a:stretch/>
        </p:blipFill>
        <p:spPr>
          <a:xfrm>
            <a:off x="3510720" y="5896440"/>
            <a:ext cx="2598840" cy="25988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Абстракции конфигурации сервисов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11" name="secret.jpg" descr="secret.jpg"/>
          <p:cNvPicPr/>
          <p:nvPr/>
        </p:nvPicPr>
        <p:blipFill>
          <a:blip r:embed="rId1"/>
          <a:stretch/>
        </p:blipFill>
        <p:spPr>
          <a:xfrm>
            <a:off x="9215280" y="4091040"/>
            <a:ext cx="7171200" cy="2868120"/>
          </a:xfrm>
          <a:prstGeom prst="rect">
            <a:avLst/>
          </a:prstGeom>
          <a:ln w="12600">
            <a:noFill/>
          </a:ln>
        </p:spPr>
      </p:pic>
      <p:pic>
        <p:nvPicPr>
          <p:cNvPr id="112" name="configmap.png" descr="configmap.png"/>
          <p:cNvPicPr/>
          <p:nvPr/>
        </p:nvPicPr>
        <p:blipFill>
          <a:blip r:embed="rId2"/>
          <a:stretch/>
        </p:blipFill>
        <p:spPr>
          <a:xfrm>
            <a:off x="2437560" y="2856240"/>
            <a:ext cx="5079600" cy="68832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476000" y="2617920"/>
            <a:ext cx="885420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API объект, позволяющий хранить не конфиденциальные данные в формате "ключ-значение".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Pod может принимать данную Map в формате переменных сред, аргументов командной строки или как конфигурационные файлы в абстракции Volume.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О 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ConfigMap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: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ConfigMap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15" name="Screenshot from 2021-12-20 21-37-11.png" descr="Screenshot from 2021-12-20 21-37-11.png"/>
          <p:cNvPicPr/>
          <p:nvPr/>
        </p:nvPicPr>
        <p:blipFill>
          <a:blip r:embed="rId4"/>
          <a:stretch/>
        </p:blipFill>
        <p:spPr>
          <a:xfrm>
            <a:off x="10722960" y="2214360"/>
            <a:ext cx="5198760" cy="5857560"/>
          </a:xfrm>
          <a:prstGeom prst="rect">
            <a:avLst/>
          </a:prstGeom>
          <a:ln w="12600">
            <a:noFill/>
          </a:ln>
        </p:spPr>
      </p:pic>
      <p:pic>
        <p:nvPicPr>
          <p:cNvPr id="116" name="Picture 2" descr="Picture 2"/>
          <p:cNvPicPr/>
          <p:nvPr/>
        </p:nvPicPr>
        <p:blipFill>
          <a:blip r:embed="rId5"/>
          <a:stretch/>
        </p:blipFill>
        <p:spPr>
          <a:xfrm>
            <a:off x="3860280" y="6892200"/>
            <a:ext cx="2359800" cy="23598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476000" y="2617920"/>
            <a:ext cx="978732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API объект, позволяющий хранить конфиденциальные данные в малом объёме, такие как пароли, токены или ключи.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Т.к секреты создаются отдельно от Pod, существует меньший риск доступа к ним третьих лиц (достигается путём ограничения тех или иных аккаунтов доступами через RBAC). Также можно передавать в качестве файла в Volume, в переменные сред.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О Secret: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Secret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19" name="Screenshot from 2021-12-20 21-42-09.png" descr="Screenshot from 2021-12-20 21-42-09.png"/>
          <p:cNvPicPr/>
          <p:nvPr/>
        </p:nvPicPr>
        <p:blipFill>
          <a:blip r:embed="rId2"/>
          <a:stretch/>
        </p:blipFill>
        <p:spPr>
          <a:xfrm>
            <a:off x="11256480" y="2160720"/>
            <a:ext cx="5456160" cy="6233040"/>
          </a:xfrm>
          <a:prstGeom prst="rect">
            <a:avLst/>
          </a:prstGeom>
          <a:ln w="12600">
            <a:noFill/>
          </a:ln>
        </p:spPr>
      </p:pic>
      <p:pic>
        <p:nvPicPr>
          <p:cNvPr id="120" name="Picture 2" descr="Picture 2"/>
          <p:cNvPicPr/>
          <p:nvPr/>
        </p:nvPicPr>
        <p:blipFill>
          <a:blip r:embed="rId3"/>
          <a:stretch/>
        </p:blipFill>
        <p:spPr>
          <a:xfrm>
            <a:off x="3269160" y="6700320"/>
            <a:ext cx="2438640" cy="24386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476000" y="2567520"/>
            <a:ext cx="804168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API объект, позволяющий получать информацию о Pod через файлы или переменные сред.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Положительной стороной этого объекта является то, что мы избегаем "жёсткой" связки.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О Downward: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Downward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23" name="Screenshot from 2021-12-20 21-47-51.png" descr="Screenshot from 2021-12-20 21-47-51.png"/>
          <p:cNvPicPr/>
          <p:nvPr/>
        </p:nvPicPr>
        <p:blipFill>
          <a:blip r:embed="rId2"/>
          <a:stretch/>
        </p:blipFill>
        <p:spPr>
          <a:xfrm>
            <a:off x="9626760" y="3182760"/>
            <a:ext cx="7092000" cy="5172840"/>
          </a:xfrm>
          <a:prstGeom prst="rect">
            <a:avLst/>
          </a:prstGeom>
          <a:ln w="12600"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11101680" y="2523960"/>
            <a:ext cx="5617080" cy="48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333332"/>
                </a:solidFill>
                <a:latin typeface="Arial"/>
                <a:ea typeface="Arial"/>
              </a:rPr>
              <a:t>Выше находится конфигурация Pod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25" name="Picture 2" descr="Picture 2"/>
          <p:cNvPicPr/>
          <p:nvPr/>
        </p:nvPicPr>
        <p:blipFill>
          <a:blip r:embed="rId3"/>
          <a:stretch/>
        </p:blipFill>
        <p:spPr>
          <a:xfrm>
            <a:off x="4136760" y="5769360"/>
            <a:ext cx="2637360" cy="26373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Абстракции работы с данными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27" name="Screenshot from 2021-12-20 21-59-47.png" descr="Screenshot from 2021-12-20 21-59-47.png"/>
          <p:cNvPicPr/>
          <p:nvPr/>
        </p:nvPicPr>
        <p:blipFill>
          <a:blip r:embed="rId1"/>
          <a:stretch/>
        </p:blipFill>
        <p:spPr>
          <a:xfrm>
            <a:off x="3988080" y="3295800"/>
            <a:ext cx="9334080" cy="560052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476000" y="2617920"/>
            <a:ext cx="871416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spcBef>
                <a:spcPts val="1100"/>
              </a:spcBef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Создается в момент привязки Pod к Node Kubernetes и существует так долго, пока Pod работает в Node. При инициализации - пустая.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00"/>
              </a:spcBef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Все контейнеры в рамках Pod могут читать/писать в данную директорию, также данный Volume может быть смонтирован в каждый контейнер тем же или другим путём.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00"/>
              </a:spcBef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При удалении Pod с Node - все данные стираются.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tabLst>
                <a:tab algn="l" pos="0"/>
              </a:tabLst>
            </a:pP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О </a:t>
            </a:r>
            <a:r>
              <a:rPr b="0" lang="en-US" sz="25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EmptyDir</a:t>
            </a:r>
            <a:r>
              <a:rPr b="0" lang="en-US" sz="25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: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EmptyDir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30" name="Screenshot from 2021-12-20 22-02-11.png" descr="Screenshot from 2021-12-20 22-02-11.png"/>
          <p:cNvPicPr/>
          <p:nvPr/>
        </p:nvPicPr>
        <p:blipFill>
          <a:blip r:embed="rId4"/>
          <a:stretch/>
        </p:blipFill>
        <p:spPr>
          <a:xfrm>
            <a:off x="10578600" y="2953440"/>
            <a:ext cx="6474240" cy="4379400"/>
          </a:xfrm>
          <a:prstGeom prst="rect">
            <a:avLst/>
          </a:prstGeom>
          <a:ln w="12600">
            <a:noFill/>
          </a:ln>
        </p:spPr>
      </p:pic>
      <p:pic>
        <p:nvPicPr>
          <p:cNvPr id="131" name="Picture 2" descr="Picture 2"/>
          <p:cNvPicPr/>
          <p:nvPr/>
        </p:nvPicPr>
        <p:blipFill>
          <a:blip r:embed="rId5"/>
          <a:stretch/>
        </p:blipFill>
        <p:spPr>
          <a:xfrm>
            <a:off x="4168440" y="7894440"/>
            <a:ext cx="2273760" cy="22737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476000" y="2617920"/>
            <a:ext cx="939924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20000"/>
              </a:lnSpc>
              <a:spcBef>
                <a:spcPts val="1100"/>
              </a:spcBef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Запрос к Persistent Volumes на хранение от пользователя. Это аналог создания Pod на Node. Поды могут запрашивать определенные ресурсы ноды, то же самое делает и PVC. </a:t>
            </a:r>
            <a:endParaRPr b="0" lang="en-US" sz="21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100"/>
              </a:spcBef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Основные параметры запроса:</a:t>
            </a:r>
            <a:endParaRPr b="0" lang="en-US" sz="2100" spc="-1" strike="noStrike">
              <a:solidFill>
                <a:srgbClr val="333332"/>
              </a:solidFill>
              <a:latin typeface="Arial"/>
            </a:endParaRPr>
          </a:p>
          <a:p>
            <a:pPr marL="452520" indent="-313920">
              <a:lnSpc>
                <a:spcPct val="120000"/>
              </a:lnSpc>
              <a:buClr>
                <a:srgbClr val="000000"/>
              </a:buClr>
              <a:buFont typeface="Times Roman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объем PVC;</a:t>
            </a:r>
            <a:endParaRPr b="0" lang="en-US" sz="2100" spc="-1" strike="noStrike">
              <a:solidFill>
                <a:srgbClr val="333332"/>
              </a:solidFill>
              <a:latin typeface="Arial"/>
            </a:endParaRPr>
          </a:p>
          <a:p>
            <a:pPr marL="452520" indent="-313920">
              <a:lnSpc>
                <a:spcPct val="120000"/>
              </a:lnSpc>
              <a:buClr>
                <a:srgbClr val="000000"/>
              </a:buClr>
              <a:buFont typeface="Times Roman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тип доступа.</a:t>
            </a:r>
            <a:endParaRPr b="0" lang="en-US" sz="21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100"/>
              </a:spcBef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Типы доступа у PVC:</a:t>
            </a:r>
            <a:endParaRPr b="0" lang="en-US" sz="2100" spc="-1" strike="noStrike">
              <a:solidFill>
                <a:srgbClr val="333332"/>
              </a:solidFill>
              <a:latin typeface="Arial"/>
            </a:endParaRPr>
          </a:p>
          <a:p>
            <a:pPr marL="452520" indent="-313920">
              <a:lnSpc>
                <a:spcPct val="120000"/>
              </a:lnSpc>
              <a:buClr>
                <a:srgbClr val="000000"/>
              </a:buClr>
              <a:buFont typeface="Times Roman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ReadWriteOnce – том может быть смонтирован на чтение и запись </a:t>
            </a:r>
            <a:endParaRPr b="0" lang="en-US" sz="21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к одному поду;</a:t>
            </a:r>
            <a:endParaRPr b="0" lang="en-US" sz="2100" spc="-1" strike="noStrike">
              <a:solidFill>
                <a:srgbClr val="333332"/>
              </a:solidFill>
              <a:latin typeface="Arial"/>
            </a:endParaRPr>
          </a:p>
          <a:p>
            <a:pPr marL="452520" indent="-313920">
              <a:lnSpc>
                <a:spcPct val="120000"/>
              </a:lnSpc>
              <a:buClr>
                <a:srgbClr val="000000"/>
              </a:buClr>
              <a:buFont typeface="Times Roman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ReadOnlyMany – том может быть смонтирован на много подов в режиме только чтения;</a:t>
            </a:r>
            <a:endParaRPr b="0" lang="en-US" sz="2100" spc="-1" strike="noStrike">
              <a:solidFill>
                <a:srgbClr val="333332"/>
              </a:solidFill>
              <a:latin typeface="Arial"/>
            </a:endParaRPr>
          </a:p>
          <a:p>
            <a:pPr marL="452520" indent="-313920">
              <a:lnSpc>
                <a:spcPct val="120000"/>
              </a:lnSpc>
              <a:buClr>
                <a:srgbClr val="000000"/>
              </a:buClr>
              <a:buFont typeface="Times Roman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ReadWriteMany – том может быть смонтирован ко множеству подов в режиме чтения и записи.</a:t>
            </a:r>
            <a:endParaRPr b="0" lang="en-US" sz="21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endParaRPr b="0" lang="en-US" sz="21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21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О PVC:</a:t>
            </a:r>
            <a:endParaRPr b="0" lang="en-US" sz="21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PersistenceVolumeClaim (PVC)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34" name="Screenshot from 2021-12-20 22-15-08.png" descr="Screenshot from 2021-12-20 22-15-08.png"/>
          <p:cNvPicPr/>
          <p:nvPr/>
        </p:nvPicPr>
        <p:blipFill>
          <a:blip r:embed="rId2"/>
          <a:stretch/>
        </p:blipFill>
        <p:spPr>
          <a:xfrm>
            <a:off x="10997640" y="2763360"/>
            <a:ext cx="6756840" cy="5235840"/>
          </a:xfrm>
          <a:prstGeom prst="rect">
            <a:avLst/>
          </a:prstGeom>
          <a:ln w="12600">
            <a:noFill/>
          </a:ln>
        </p:spPr>
      </p:pic>
      <p:pic>
        <p:nvPicPr>
          <p:cNvPr id="135" name="Picture 2" descr="Picture 2"/>
          <p:cNvPicPr/>
          <p:nvPr/>
        </p:nvPicPr>
        <p:blipFill>
          <a:blip r:embed="rId3"/>
          <a:stretch/>
        </p:blipFill>
        <p:spPr>
          <a:xfrm>
            <a:off x="3262320" y="8572680"/>
            <a:ext cx="1714320" cy="171432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476000" y="2465280"/>
            <a:ext cx="1066032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Маунтит-файл или директория в файловой системе Node в Pod. Применяется крайне редко из-за высокого риска безопасности, т.к мы напрямую открываем директорию Node из Pod.</a:t>
            </a:r>
            <a:endParaRPr b="0" lang="en-US" sz="24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Редкие примеры использования:</a:t>
            </a:r>
            <a:endParaRPr b="0" lang="en-US" sz="2400" spc="-1" strike="noStrike">
              <a:solidFill>
                <a:srgbClr val="333332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Запуск контейнера, которому необходим доступ к Docker Internals (/var/lib/docker);</a:t>
            </a:r>
            <a:endParaRPr b="0" lang="en-US" sz="2400" spc="-1" strike="noStrike">
              <a:solidFill>
                <a:srgbClr val="333332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Запуск c Advisor на контейнере (/sys);</a:t>
            </a:r>
            <a:endParaRPr b="0" lang="en-US" sz="2400" spc="-1" strike="noStrike">
              <a:solidFill>
                <a:srgbClr val="333332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Когда запуск контейнера зависит от наличия того или иного файла в директории Node.</a:t>
            </a:r>
            <a:endParaRPr b="0" lang="en-US" sz="24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О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Hostpath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n-US" sz="24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Hostpath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38" name="Screenshot from 2021-12-20 22-22-56.png" descr="Screenshot from 2021-12-20 22-22-56.png"/>
          <p:cNvPicPr/>
          <p:nvPr/>
        </p:nvPicPr>
        <p:blipFill>
          <a:blip r:embed="rId4"/>
          <a:stretch/>
        </p:blipFill>
        <p:spPr>
          <a:xfrm>
            <a:off x="12295440" y="2465280"/>
            <a:ext cx="5071680" cy="6108120"/>
          </a:xfrm>
          <a:prstGeom prst="rect">
            <a:avLst/>
          </a:prstGeom>
          <a:ln w="12600">
            <a:noFill/>
          </a:ln>
        </p:spPr>
      </p:pic>
      <p:pic>
        <p:nvPicPr>
          <p:cNvPr id="139" name="Picture 2" descr="Picture 2"/>
          <p:cNvPicPr/>
          <p:nvPr/>
        </p:nvPicPr>
        <p:blipFill>
          <a:blip r:embed="rId5"/>
          <a:stretch/>
        </p:blipFill>
        <p:spPr>
          <a:xfrm>
            <a:off x="4073400" y="7848720"/>
            <a:ext cx="2437920" cy="243792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765040" y="3232440"/>
            <a:ext cx="7396560" cy="5689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425160" indent="-294840">
              <a:lnSpc>
                <a:spcPct val="120000"/>
              </a:lnSpc>
              <a:buClr>
                <a:srgbClr val="000000"/>
              </a:buClr>
              <a:buFont typeface="Times Roman"/>
              <a:buChar char="•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ClusterIP</a:t>
            </a:r>
            <a:endParaRPr b="0" lang="en-US" sz="3700" spc="-1" strike="noStrike">
              <a:solidFill>
                <a:srgbClr val="333332"/>
              </a:solidFill>
              <a:latin typeface="Arial"/>
            </a:endParaRPr>
          </a:p>
          <a:p>
            <a:pPr marL="425160" indent="-294840">
              <a:lnSpc>
                <a:spcPct val="120000"/>
              </a:lnSpc>
              <a:buClr>
                <a:srgbClr val="000000"/>
              </a:buClr>
              <a:buFont typeface="Times Roman"/>
              <a:buChar char="•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NodePort</a:t>
            </a:r>
            <a:endParaRPr b="0" lang="en-US" sz="3700" spc="-1" strike="noStrike">
              <a:solidFill>
                <a:srgbClr val="333332"/>
              </a:solidFill>
              <a:latin typeface="Arial"/>
            </a:endParaRPr>
          </a:p>
          <a:p>
            <a:pPr marL="425160" indent="-294840">
              <a:lnSpc>
                <a:spcPct val="120000"/>
              </a:lnSpc>
              <a:buClr>
                <a:srgbClr val="000000"/>
              </a:buClr>
              <a:buFont typeface="Times Roman"/>
              <a:buChar char="•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LoadBalancer</a:t>
            </a:r>
            <a:endParaRPr b="0" lang="en-US" sz="3700" spc="-1" strike="noStrike">
              <a:solidFill>
                <a:srgbClr val="333332"/>
              </a:solidFill>
              <a:latin typeface="Arial"/>
            </a:endParaRPr>
          </a:p>
          <a:p>
            <a:pPr marL="425160" indent="-294840">
              <a:lnSpc>
                <a:spcPct val="120000"/>
              </a:lnSpc>
              <a:buClr>
                <a:srgbClr val="000000"/>
              </a:buClr>
              <a:buFont typeface="Times Roman"/>
              <a:buChar char="•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ExternalName</a:t>
            </a:r>
            <a:endParaRPr b="0" lang="en-US" sz="3700" spc="-1" strike="noStrike">
              <a:solidFill>
                <a:srgbClr val="333332"/>
              </a:solidFill>
              <a:latin typeface="Arial"/>
            </a:endParaRPr>
          </a:p>
          <a:p>
            <a:pPr marL="425160" indent="-294840">
              <a:lnSpc>
                <a:spcPct val="120000"/>
              </a:lnSpc>
              <a:buClr>
                <a:srgbClr val="000000"/>
              </a:buClr>
              <a:buFont typeface="Times Roman"/>
              <a:buChar char="•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ExternalIPs</a:t>
            </a:r>
            <a:endParaRPr b="0" lang="en-US" sz="3700" spc="-1" strike="noStrike">
              <a:solidFill>
                <a:srgbClr val="333332"/>
              </a:solidFill>
              <a:latin typeface="Arial"/>
            </a:endParaRPr>
          </a:p>
          <a:p>
            <a:pPr marL="425160" indent="-294840">
              <a:lnSpc>
                <a:spcPct val="120000"/>
              </a:lnSpc>
              <a:buClr>
                <a:srgbClr val="000000"/>
              </a:buClr>
              <a:buFont typeface="Times Roman"/>
              <a:buChar char="•"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Ingress</a:t>
            </a:r>
            <a:endParaRPr b="0" lang="en-US" sz="37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100"/>
              </a:spcBef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Arial"/>
              </a:rPr>
              <a:t>И немного о Probes</a:t>
            </a:r>
            <a:endParaRPr b="0" lang="en-US" sz="3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Абстракции сервисов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Kubernetes from zero to hero, почти…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84" name="Image" descr="Image"/>
          <p:cNvPicPr/>
          <p:nvPr/>
        </p:nvPicPr>
        <p:blipFill>
          <a:blip r:embed="rId1"/>
          <a:stretch/>
        </p:blipFill>
        <p:spPr>
          <a:xfrm>
            <a:off x="5514480" y="3264840"/>
            <a:ext cx="7258320" cy="63122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476000" y="2617920"/>
            <a:ext cx="1031364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Пробы показывают жизнеспособность контейнера: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livenessProbe - жив ли контейнер;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readinessProbe - готов ли контейнер обслуживать трафик;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startupProbe - защита от долгозапускающихся приложений, позволяет определить через какое время Kubernetes должен проверить данный контейнер.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O Probes: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Probes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44" name="Screenshot from 2021-12-20 22-40-03.png" descr="Screenshot from 2021-12-20 22-40-03.png"/>
          <p:cNvPicPr/>
          <p:nvPr/>
        </p:nvPicPr>
        <p:blipFill>
          <a:blip r:embed="rId2"/>
          <a:stretch/>
        </p:blipFill>
        <p:spPr>
          <a:xfrm>
            <a:off x="12251880" y="2334960"/>
            <a:ext cx="3620160" cy="7256160"/>
          </a:xfrm>
          <a:prstGeom prst="rect">
            <a:avLst/>
          </a:prstGeom>
          <a:ln w="12600">
            <a:noFill/>
          </a:ln>
        </p:spPr>
      </p:pic>
      <p:pic>
        <p:nvPicPr>
          <p:cNvPr id="145" name="Picture 2" descr="Picture 2"/>
          <p:cNvPicPr/>
          <p:nvPr/>
        </p:nvPicPr>
        <p:blipFill>
          <a:blip r:embed="rId3"/>
          <a:stretch/>
        </p:blipFill>
        <p:spPr>
          <a:xfrm>
            <a:off x="3574440" y="6454800"/>
            <a:ext cx="2576520" cy="257652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476000" y="2617920"/>
            <a:ext cx="10964880" cy="2610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Присваивает сервису IP-адрес внутри кластера. Позволяет обмениваться данными с сервисом только изнутри кластера.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О 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ClusterIP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: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ClusterIP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48" name="Screenshot from 2021-12-21 09-06-10.png" descr="Screenshot from 2021-12-21 09-06-10.png"/>
          <p:cNvPicPr/>
          <p:nvPr/>
        </p:nvPicPr>
        <p:blipFill>
          <a:blip r:embed="rId4"/>
          <a:stretch/>
        </p:blipFill>
        <p:spPr>
          <a:xfrm>
            <a:off x="13042800" y="3044880"/>
            <a:ext cx="3867120" cy="5053680"/>
          </a:xfrm>
          <a:prstGeom prst="rect">
            <a:avLst/>
          </a:prstGeom>
          <a:ln w="12600">
            <a:noFill/>
          </a:ln>
        </p:spPr>
      </p:pic>
      <p:pic>
        <p:nvPicPr>
          <p:cNvPr id="149" name="Screenshot from 2021-12-21 09-53-24.png" descr="Screenshot from 2021-12-21 09-53-24.png"/>
          <p:cNvPicPr/>
          <p:nvPr/>
        </p:nvPicPr>
        <p:blipFill>
          <a:blip r:embed="rId5"/>
          <a:stretch/>
        </p:blipFill>
        <p:spPr>
          <a:xfrm>
            <a:off x="4820040" y="5143680"/>
            <a:ext cx="7004160" cy="4375080"/>
          </a:xfrm>
          <a:prstGeom prst="rect">
            <a:avLst/>
          </a:prstGeom>
          <a:ln w="12600">
            <a:noFill/>
          </a:ln>
        </p:spPr>
      </p:pic>
      <p:pic>
        <p:nvPicPr>
          <p:cNvPr id="150" name="Picture 2" descr="Picture 2"/>
          <p:cNvPicPr/>
          <p:nvPr/>
        </p:nvPicPr>
        <p:blipFill>
          <a:blip r:embed="rId6"/>
          <a:stretch/>
        </p:blipFill>
        <p:spPr>
          <a:xfrm>
            <a:off x="1377720" y="5106960"/>
            <a:ext cx="2224080" cy="222408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476000" y="2437920"/>
            <a:ext cx="1102104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Присваивает сервису IP-адрес Node, на котором он создан, и статичный порт. Позволяет обмениваться данными с сервисом снаружи кластера.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По умолчанию диапазон портов варьируется от 30000 до 32767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О 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NodePort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: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NodePort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53" name="Screenshot from 2021-12-21 09-55-57.png" descr="Screenshot from 2021-12-21 09-55-57.png"/>
          <p:cNvPicPr/>
          <p:nvPr/>
        </p:nvPicPr>
        <p:blipFill>
          <a:blip r:embed="rId4"/>
          <a:stretch/>
        </p:blipFill>
        <p:spPr>
          <a:xfrm>
            <a:off x="5472720" y="5286600"/>
            <a:ext cx="5929560" cy="4476600"/>
          </a:xfrm>
          <a:prstGeom prst="rect">
            <a:avLst/>
          </a:prstGeom>
          <a:ln w="12600">
            <a:noFill/>
          </a:ln>
        </p:spPr>
      </p:pic>
      <p:pic>
        <p:nvPicPr>
          <p:cNvPr id="154" name="Screenshot from 2021-12-21 09-24-25.png" descr="Screenshot from 2021-12-21 09-24-25.png"/>
          <p:cNvPicPr/>
          <p:nvPr/>
        </p:nvPicPr>
        <p:blipFill>
          <a:blip r:embed="rId5"/>
          <a:stretch/>
        </p:blipFill>
        <p:spPr>
          <a:xfrm>
            <a:off x="11725560" y="2280960"/>
            <a:ext cx="5171040" cy="5724720"/>
          </a:xfrm>
          <a:prstGeom prst="rect">
            <a:avLst/>
          </a:prstGeom>
          <a:ln w="12600">
            <a:noFill/>
          </a:ln>
        </p:spPr>
      </p:pic>
      <p:pic>
        <p:nvPicPr>
          <p:cNvPr id="155" name="Picture 2" descr="Picture 2"/>
          <p:cNvPicPr/>
          <p:nvPr/>
        </p:nvPicPr>
        <p:blipFill>
          <a:blip r:embed="rId6"/>
          <a:stretch/>
        </p:blipFill>
        <p:spPr>
          <a:xfrm>
            <a:off x="1195920" y="6676920"/>
            <a:ext cx="2462400" cy="24624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476000" y="2617920"/>
            <a:ext cx="1132020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Вывод сервиса наружу, используя балансировщик cloud провайдера.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NodePort и ClusterIP сервисы, на которых будут балансироваться запросы, создаются автоматически.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О 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LoadBalancer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: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LoadBalancer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58" name="Screenshot from 2021-12-21 10-08-20.png" descr="Screenshot from 2021-12-21 10-08-20.png"/>
          <p:cNvPicPr/>
          <p:nvPr/>
        </p:nvPicPr>
        <p:blipFill>
          <a:blip r:embed="rId4"/>
          <a:stretch/>
        </p:blipFill>
        <p:spPr>
          <a:xfrm>
            <a:off x="5745240" y="4888080"/>
            <a:ext cx="5656680" cy="4143240"/>
          </a:xfrm>
          <a:prstGeom prst="rect">
            <a:avLst/>
          </a:prstGeom>
          <a:ln w="12600">
            <a:noFill/>
          </a:ln>
        </p:spPr>
      </p:pic>
      <p:pic>
        <p:nvPicPr>
          <p:cNvPr id="159" name="Screenshot from 2021-12-21 09-48-49.png" descr="Screenshot from 2021-12-21 09-48-49.png"/>
          <p:cNvPicPr/>
          <p:nvPr/>
        </p:nvPicPr>
        <p:blipFill>
          <a:blip r:embed="rId5"/>
          <a:stretch/>
        </p:blipFill>
        <p:spPr>
          <a:xfrm>
            <a:off x="12919320" y="2617920"/>
            <a:ext cx="3956400" cy="6413400"/>
          </a:xfrm>
          <a:prstGeom prst="rect">
            <a:avLst/>
          </a:prstGeom>
          <a:ln w="12600">
            <a:noFill/>
          </a:ln>
        </p:spPr>
      </p:pic>
      <p:pic>
        <p:nvPicPr>
          <p:cNvPr id="160" name="Picture 2" descr="Picture 2"/>
          <p:cNvPicPr/>
          <p:nvPr/>
        </p:nvPicPr>
        <p:blipFill>
          <a:blip r:embed="rId6"/>
          <a:stretch/>
        </p:blipFill>
        <p:spPr>
          <a:xfrm>
            <a:off x="1651680" y="5945400"/>
            <a:ext cx="2465640" cy="24656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476000" y="2617920"/>
            <a:ext cx="15335640" cy="20228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Привязывает сервис к неймспейсу, указанному в spec.externalName.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Т.е при запросе на сервис через my-service.svc.cluster.local DNS кластера вернет CNAME запись со значением из spec.externalName.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ExternalName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63" name="Screenshot from 2021-12-21 21-51-56.png" descr="Screenshot from 2021-12-21 21-51-56.png"/>
          <p:cNvPicPr/>
          <p:nvPr/>
        </p:nvPicPr>
        <p:blipFill>
          <a:blip r:embed="rId1"/>
          <a:stretch/>
        </p:blipFill>
        <p:spPr>
          <a:xfrm>
            <a:off x="9734400" y="4757760"/>
            <a:ext cx="7407000" cy="3629880"/>
          </a:xfrm>
          <a:prstGeom prst="rect">
            <a:avLst/>
          </a:prstGeom>
          <a:ln w="12600">
            <a:noFill/>
          </a:ln>
        </p:spPr>
      </p:pic>
      <p:pic>
        <p:nvPicPr>
          <p:cNvPr id="164" name="Screenshot from 2021-12-21 21-38-11.png" descr="Screenshot from 2021-12-21 21-38-11.png"/>
          <p:cNvPicPr/>
          <p:nvPr/>
        </p:nvPicPr>
        <p:blipFill>
          <a:blip r:embed="rId2"/>
          <a:stretch/>
        </p:blipFill>
        <p:spPr>
          <a:xfrm>
            <a:off x="1476000" y="4817520"/>
            <a:ext cx="6733080" cy="3570480"/>
          </a:xfrm>
          <a:prstGeom prst="rect">
            <a:avLst/>
          </a:prstGeom>
          <a:ln w="12600">
            <a:noFill/>
          </a:ln>
        </p:spPr>
      </p:pic>
      <p:pic>
        <p:nvPicPr>
          <p:cNvPr id="165" name="Picture 2" descr="Picture 2"/>
          <p:cNvPicPr/>
          <p:nvPr/>
        </p:nvPicPr>
        <p:blipFill>
          <a:blip r:embed="rId3"/>
          <a:stretch/>
        </p:blipFill>
        <p:spPr>
          <a:xfrm>
            <a:off x="4571640" y="8504640"/>
            <a:ext cx="1714320" cy="1714320"/>
          </a:xfrm>
          <a:prstGeom prst="rect">
            <a:avLst/>
          </a:prstGeom>
          <a:ln w="12600"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1524240" y="8564400"/>
            <a:ext cx="2631240" cy="48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О 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5"/>
              </a:rPr>
              <a:t>ExternalName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6"/>
              </a:rPr>
              <a:t>: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476000" y="2617920"/>
            <a:ext cx="1151604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Если в указанный IP конкретного кластера поступает запрос, он будет перенаправлен на имеющийся сервис и далее перенаправлен на имеющиеся эндпоинты.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О 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ExternalIPs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ExternalIPs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69" name="Screenshot from 2021-12-21 22-01-03.png" descr="Screenshot from 2021-12-21 22-01-03.png"/>
          <p:cNvPicPr/>
          <p:nvPr/>
        </p:nvPicPr>
        <p:blipFill>
          <a:blip r:embed="rId3"/>
          <a:stretch/>
        </p:blipFill>
        <p:spPr>
          <a:xfrm>
            <a:off x="6297120" y="4451400"/>
            <a:ext cx="5850000" cy="4687920"/>
          </a:xfrm>
          <a:prstGeom prst="rect">
            <a:avLst/>
          </a:prstGeom>
          <a:ln w="12600">
            <a:noFill/>
          </a:ln>
        </p:spPr>
      </p:pic>
      <p:pic>
        <p:nvPicPr>
          <p:cNvPr id="170" name="Screenshot from 2021-12-21 21-54-38.png" descr="Screenshot from 2021-12-21 21-54-38.png"/>
          <p:cNvPicPr/>
          <p:nvPr/>
        </p:nvPicPr>
        <p:blipFill>
          <a:blip r:embed="rId4"/>
          <a:stretch/>
        </p:blipFill>
        <p:spPr>
          <a:xfrm>
            <a:off x="13198680" y="2597400"/>
            <a:ext cx="4396680" cy="6719400"/>
          </a:xfrm>
          <a:prstGeom prst="rect">
            <a:avLst/>
          </a:prstGeom>
          <a:ln w="12600">
            <a:noFill/>
          </a:ln>
        </p:spPr>
      </p:pic>
      <p:pic>
        <p:nvPicPr>
          <p:cNvPr id="171" name="Picture 2" descr="Picture 2"/>
          <p:cNvPicPr/>
          <p:nvPr/>
        </p:nvPicPr>
        <p:blipFill>
          <a:blip r:embed="rId5"/>
          <a:stretch/>
        </p:blipFill>
        <p:spPr>
          <a:xfrm>
            <a:off x="1476000" y="5631480"/>
            <a:ext cx="2327400" cy="23274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476000" y="2617920"/>
            <a:ext cx="1128096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Описывает правила балансировки при обращении снаружи кластера в сервис внутри кластера. Контроль трафика описывается правилами внутри файла.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О Ingress: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Ingress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74" name="Screenshot from 2021-12-21 22-11-58.png" descr="Screenshot from 2021-12-21 22-11-58.png"/>
          <p:cNvPicPr/>
          <p:nvPr/>
        </p:nvPicPr>
        <p:blipFill>
          <a:blip r:embed="rId2"/>
          <a:stretch/>
        </p:blipFill>
        <p:spPr>
          <a:xfrm>
            <a:off x="3216960" y="4470840"/>
            <a:ext cx="10168920" cy="3337920"/>
          </a:xfrm>
          <a:prstGeom prst="rect">
            <a:avLst/>
          </a:prstGeom>
          <a:ln w="12600">
            <a:noFill/>
          </a:ln>
        </p:spPr>
      </p:pic>
      <p:pic>
        <p:nvPicPr>
          <p:cNvPr id="175" name="Screenshot from 2021-12-21 22-06-34.png" descr="Screenshot from 2021-12-21 22-06-34.png"/>
          <p:cNvPicPr/>
          <p:nvPr/>
        </p:nvPicPr>
        <p:blipFill>
          <a:blip r:embed="rId3"/>
          <a:stretch/>
        </p:blipFill>
        <p:spPr>
          <a:xfrm>
            <a:off x="12941280" y="2664000"/>
            <a:ext cx="4672800" cy="5540760"/>
          </a:xfrm>
          <a:prstGeom prst="rect">
            <a:avLst/>
          </a:prstGeom>
          <a:ln w="12600">
            <a:noFill/>
          </a:ln>
        </p:spPr>
      </p:pic>
      <p:pic>
        <p:nvPicPr>
          <p:cNvPr id="176" name="Picture 2" descr="Picture 2"/>
          <p:cNvPicPr/>
          <p:nvPr/>
        </p:nvPicPr>
        <p:blipFill>
          <a:blip r:embed="rId4"/>
          <a:stretch/>
        </p:blipFill>
        <p:spPr>
          <a:xfrm>
            <a:off x="1354320" y="7304760"/>
            <a:ext cx="1920600" cy="19206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Разово-запускаемые задачи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78" name="CronJob.png" descr="CronJob.png"/>
          <p:cNvPicPr/>
          <p:nvPr/>
        </p:nvPicPr>
        <p:blipFill>
          <a:blip r:embed="rId1"/>
          <a:stretch/>
        </p:blipFill>
        <p:spPr>
          <a:xfrm>
            <a:off x="5181480" y="3025080"/>
            <a:ext cx="7924320" cy="59814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476000" y="2340720"/>
            <a:ext cx="914364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Запускает один или несколько Pod, пока не будет успешно завершено n-выполнений.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Когда n-успешных выполнений завершится, Job считается выполненным.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Удаление Job также удалит все созданные ею поды. Прерывание выполнения удалит активные Pod, пока Job не начнёт выполнение заново.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О Job: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Job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81" name="Screenshot from 2021-12-22 21-15-41.png" descr="Screenshot from 2021-12-22 21-15-41.png"/>
          <p:cNvPicPr/>
          <p:nvPr/>
        </p:nvPicPr>
        <p:blipFill>
          <a:blip r:embed="rId2"/>
          <a:stretch/>
        </p:blipFill>
        <p:spPr>
          <a:xfrm>
            <a:off x="10620000" y="2340720"/>
            <a:ext cx="7050960" cy="6119280"/>
          </a:xfrm>
          <a:prstGeom prst="rect">
            <a:avLst/>
          </a:prstGeom>
          <a:ln w="12600">
            <a:noFill/>
          </a:ln>
        </p:spPr>
      </p:pic>
      <p:pic>
        <p:nvPicPr>
          <p:cNvPr id="182" name="Picture 2" descr="Picture 2"/>
          <p:cNvPicPr/>
          <p:nvPr/>
        </p:nvPicPr>
        <p:blipFill>
          <a:blip r:embed="rId3"/>
          <a:stretch/>
        </p:blipFill>
        <p:spPr>
          <a:xfrm>
            <a:off x="3181320" y="7442640"/>
            <a:ext cx="2457000" cy="24570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476000" y="2617920"/>
            <a:ext cx="831888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Запускает выполнение повторяющихся заданий по графику (раз в день/неделю/месяц).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Задавая время начала в рамках какого-то интервала времени, CronJob начнёт выполнение работы.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О 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CronJob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: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CronJob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85" name="Screenshot from 2021-12-22 21-25-32.png" descr="Screenshot from 2021-12-22 21-25-32.png"/>
          <p:cNvPicPr/>
          <p:nvPr/>
        </p:nvPicPr>
        <p:blipFill>
          <a:blip r:embed="rId4"/>
          <a:stretch/>
        </p:blipFill>
        <p:spPr>
          <a:xfrm>
            <a:off x="9963360" y="2611080"/>
            <a:ext cx="7189200" cy="6669000"/>
          </a:xfrm>
          <a:prstGeom prst="rect">
            <a:avLst/>
          </a:prstGeom>
          <a:ln w="12600">
            <a:noFill/>
          </a:ln>
        </p:spPr>
      </p:pic>
      <p:pic>
        <p:nvPicPr>
          <p:cNvPr id="186" name="Picture 2" descr="Picture 2"/>
          <p:cNvPicPr/>
          <p:nvPr/>
        </p:nvPicPr>
        <p:blipFill>
          <a:blip r:embed="rId5"/>
          <a:stretch/>
        </p:blipFill>
        <p:spPr>
          <a:xfrm>
            <a:off x="3617640" y="6430680"/>
            <a:ext cx="2450160" cy="24501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9516240" y="2968920"/>
            <a:ext cx="6510240" cy="61182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298440" indent="-298080">
              <a:lnSpc>
                <a:spcPct val="150000"/>
              </a:lnSpc>
              <a:spcBef>
                <a:spcPts val="1301"/>
              </a:spcBef>
              <a:buClr>
                <a:srgbClr val="33333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33332"/>
                </a:solidFill>
                <a:latin typeface="Arial"/>
                <a:ea typeface="Arial"/>
              </a:rPr>
              <a:t>Человек “Войти в айти :D”</a:t>
            </a:r>
            <a:endParaRPr b="0" lang="en-US" sz="2200" spc="-1" strike="noStrike">
              <a:solidFill>
                <a:srgbClr val="333332"/>
              </a:solidFill>
              <a:latin typeface="Arial"/>
            </a:endParaRPr>
          </a:p>
          <a:p>
            <a:pPr marL="298440" indent="-298080">
              <a:lnSpc>
                <a:spcPct val="150000"/>
              </a:lnSpc>
              <a:spcBef>
                <a:spcPts val="1301"/>
              </a:spcBef>
              <a:buClr>
                <a:srgbClr val="33333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33332"/>
                </a:solidFill>
                <a:latin typeface="Arial"/>
                <a:ea typeface="Arial"/>
              </a:rPr>
              <a:t>Пишу на Golang, Java, Kotlin, на чём приходится, на том, в общем, и пишу, иногда даже JavaScript и часто Yaml…</a:t>
            </a:r>
            <a:endParaRPr b="0" lang="en-US" sz="2200" spc="-1" strike="noStrike">
              <a:solidFill>
                <a:srgbClr val="333332"/>
              </a:solidFill>
              <a:latin typeface="Arial"/>
            </a:endParaRPr>
          </a:p>
          <a:p>
            <a:pPr marL="298440" indent="-298080">
              <a:lnSpc>
                <a:spcPct val="150000"/>
              </a:lnSpc>
              <a:spcBef>
                <a:spcPts val="1301"/>
              </a:spcBef>
              <a:buClr>
                <a:srgbClr val="33333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33332"/>
                </a:solidFill>
                <a:latin typeface="Arial"/>
                <a:ea typeface="Arial"/>
              </a:rPr>
              <a:t>Люблю инфраструктурные задачи, кодить и терзать свой мозг :D</a:t>
            </a:r>
            <a:endParaRPr b="0" lang="en-US" sz="2200" spc="-1" strike="noStrike">
              <a:solidFill>
                <a:srgbClr val="333332"/>
              </a:solidFill>
              <a:latin typeface="Arial"/>
            </a:endParaRPr>
          </a:p>
          <a:p>
            <a:pPr marL="298440" indent="-298080">
              <a:lnSpc>
                <a:spcPct val="150000"/>
              </a:lnSpc>
              <a:spcBef>
                <a:spcPts val="1301"/>
              </a:spcBef>
              <a:buClr>
                <a:srgbClr val="33333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33332"/>
                </a:solidFill>
                <a:latin typeface="Arial"/>
                <a:ea typeface="Arial"/>
              </a:rPr>
              <a:t>Опыт в разработке 3+ года</a:t>
            </a:r>
            <a:endParaRPr b="0" lang="en-US" sz="2200" spc="-1" strike="noStrike">
              <a:solidFill>
                <a:srgbClr val="333332"/>
              </a:solidFill>
              <a:latin typeface="Arial"/>
            </a:endParaRPr>
          </a:p>
          <a:p>
            <a:pPr marL="298440" indent="-298080">
              <a:lnSpc>
                <a:spcPct val="150000"/>
              </a:lnSpc>
              <a:spcBef>
                <a:spcPts val="1301"/>
              </a:spcBef>
              <a:buClr>
                <a:srgbClr val="33333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33332"/>
                </a:solidFill>
                <a:latin typeface="Arial"/>
                <a:ea typeface="Arial"/>
              </a:rPr>
              <a:t>Работал в “Сбербанк Казахстан” в качестве Lead Software Developer последние 2 года (Микросервисное решения, core продукты)</a:t>
            </a:r>
            <a:endParaRPr b="0" lang="en-US" sz="22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Немного обо мне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743200" y="3108960"/>
            <a:ext cx="4241160" cy="565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Локальная разработка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88" name="minikube_image.png" descr="minikube_image.png"/>
          <p:cNvPicPr/>
          <p:nvPr/>
        </p:nvPicPr>
        <p:blipFill>
          <a:blip r:embed="rId1"/>
          <a:stretch/>
        </p:blipFill>
        <p:spPr>
          <a:xfrm>
            <a:off x="4098240" y="3605040"/>
            <a:ext cx="10091160" cy="41634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476000" y="2322360"/>
            <a:ext cx="16271280" cy="69692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Начало работы: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https://minikube.sigs.k8s.io/docs/start/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Драйвера виртуализации:</a:t>
            </a: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Docker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 – default</a:t>
            </a: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Virtual Box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– универсальный выбор для всех ОС</a:t>
            </a: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Hyperkit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 – MacOS</a:t>
            </a: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HyperV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 – Windows</a:t>
            </a: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KVM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 – Linux</a:t>
            </a: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Полезные команды minikube:</a:t>
            </a: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minikube node add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добавить ноду к minikube</a:t>
            </a: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minikube addons list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все доступные аддоны minikube</a:t>
            </a: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minikube addons enable &lt;addon_name&gt;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включить аддон для minikube</a:t>
            </a: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minikube image build -t &lt;tag&gt; &lt;directory&gt;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создать image напрямую в minikube</a:t>
            </a: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minikube mount &lt;from&gt;:&lt;to&gt;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монтировать директорию в minikube</a:t>
            </a: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minikube ip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IP адрес minikube</a:t>
            </a: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minikube —help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- помощь и основные команды minikube</a:t>
            </a:r>
            <a:endParaRPr b="0" lang="en-US" sz="15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Minikube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91" name="Picture 2" descr="Picture 2"/>
          <p:cNvPicPr/>
          <p:nvPr/>
        </p:nvPicPr>
        <p:blipFill>
          <a:blip r:embed="rId2"/>
          <a:stretch/>
        </p:blipFill>
        <p:spPr>
          <a:xfrm>
            <a:off x="14258160" y="1997640"/>
            <a:ext cx="2713320" cy="271332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476000" y="2617920"/>
            <a:ext cx="1533564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270720" indent="-270360">
              <a:lnSpc>
                <a:spcPct val="120000"/>
              </a:lnSpc>
              <a:spcBef>
                <a:spcPts val="1500"/>
              </a:spcBef>
              <a:buClr>
                <a:srgbClr val="333332"/>
              </a:buClr>
              <a:buFont typeface="Symbol" charset="2"/>
              <a:buChar char=""/>
            </a:pPr>
            <a:r>
              <a:rPr b="0" lang="en-US" sz="2700" spc="-1" strike="noStrike">
                <a:solidFill>
                  <a:srgbClr val="333332"/>
                </a:solidFill>
                <a:latin typeface="Arial"/>
                <a:ea typeface="Arial"/>
              </a:rPr>
              <a:t>Kubernetes docs: </a:t>
            </a:r>
            <a:r>
              <a:rPr b="0" lang="en-US" sz="27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https://kubernetes.io</a:t>
            </a:r>
            <a:endParaRPr b="0" lang="en-US" sz="2700" spc="-1" strike="noStrike">
              <a:solidFill>
                <a:srgbClr val="333332"/>
              </a:solidFill>
              <a:latin typeface="Arial"/>
            </a:endParaRPr>
          </a:p>
          <a:p>
            <a:pPr marL="270720" indent="-270360">
              <a:lnSpc>
                <a:spcPct val="120000"/>
              </a:lnSpc>
              <a:spcBef>
                <a:spcPts val="1500"/>
              </a:spcBef>
              <a:buClr>
                <a:srgbClr val="333332"/>
              </a:buClr>
              <a:buFont typeface="Symbol" charset="2"/>
              <a:buChar char=""/>
            </a:pPr>
            <a:r>
              <a:rPr b="0" lang="en-US" sz="2700" spc="-1" strike="noStrike">
                <a:solidFill>
                  <a:srgbClr val="333332"/>
                </a:solidFill>
                <a:latin typeface="Arial"/>
                <a:ea typeface="Arial"/>
              </a:rPr>
              <a:t>Kubernetes network: </a:t>
            </a:r>
            <a:r>
              <a:rPr b="0" lang="en-US" sz="27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https://www.youtube.com/watch?v=Xo14qjvbCmU&amp;list=PLmxqUDFl0XM6wDtlCkwdjU55z_WeBgBsZ</a:t>
            </a:r>
            <a:endParaRPr b="0" lang="en-US" sz="2700" spc="-1" strike="noStrike">
              <a:solidFill>
                <a:srgbClr val="333332"/>
              </a:solidFill>
              <a:latin typeface="Arial"/>
            </a:endParaRPr>
          </a:p>
          <a:p>
            <a:pPr marL="270720" indent="-270360">
              <a:lnSpc>
                <a:spcPct val="120000"/>
              </a:lnSpc>
              <a:spcBef>
                <a:spcPts val="1500"/>
              </a:spcBef>
              <a:buClr>
                <a:srgbClr val="333332"/>
              </a:buClr>
              <a:buFont typeface="Symbol" charset="2"/>
              <a:buChar char=""/>
            </a:pPr>
            <a:r>
              <a:rPr b="0" lang="en-US" sz="2700" spc="-1" strike="noStrike">
                <a:solidFill>
                  <a:srgbClr val="333332"/>
                </a:solidFill>
                <a:latin typeface="Arial"/>
                <a:ea typeface="Arial"/>
              </a:rPr>
              <a:t>Github project: </a:t>
            </a:r>
            <a:r>
              <a:rPr b="0" lang="en-US" sz="27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https://github.com/VielenDanke/kubernetes-demo</a:t>
            </a:r>
            <a:endParaRPr b="0" lang="en-US" sz="27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Что посмотреть/почитать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476000" y="2617920"/>
            <a:ext cx="1533564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2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333332"/>
              </a:solidFill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333332"/>
              </a:solidFill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6600" spc="-1" strike="noStrike">
                <a:solidFill>
                  <a:srgbClr val="333332"/>
                </a:solidFill>
                <a:latin typeface="Arial"/>
                <a:ea typeface="Arial"/>
              </a:rPr>
              <a:t>Спасибо за внимание!</a:t>
            </a:r>
            <a:endParaRPr b="0" lang="en-US" sz="6600" spc="-1" strike="noStrike">
              <a:solidFill>
                <a:srgbClr val="333332"/>
              </a:solidFill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333332"/>
                </a:solidFill>
                <a:latin typeface="Arial"/>
                <a:ea typeface="Arial"/>
              </a:rPr>
              <a:t>LinkedIn: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https://www.linkedin.com/in/vladislav-dankevich-9394751a5</a:t>
            </a:r>
            <a:endParaRPr b="0" lang="en-US" sz="3200" spc="-1" strike="noStrike">
              <a:solidFill>
                <a:srgbClr val="333332"/>
              </a:solidFill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333332"/>
                </a:solidFill>
                <a:latin typeface="Arial"/>
                <a:ea typeface="Arial"/>
              </a:rPr>
              <a:t>Telegram: @dankekz</a:t>
            </a:r>
            <a:endParaRPr b="0" lang="en-US" sz="32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476000" y="2895120"/>
            <a:ext cx="15689520" cy="67752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С чего всё начиналось?</a:t>
            </a:r>
            <a:endParaRPr b="0" lang="en-US" sz="2800" spc="-1" strike="noStrike">
              <a:solidFill>
                <a:srgbClr val="333332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Что такое Kubernetes?</a:t>
            </a:r>
            <a:endParaRPr b="0" lang="en-US" sz="2800" spc="-1" strike="noStrike">
              <a:solidFill>
                <a:srgbClr val="333332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Абстракции приложений</a:t>
            </a:r>
            <a:endParaRPr b="0" lang="en-US" sz="2800" spc="-1" strike="noStrike">
              <a:solidFill>
                <a:srgbClr val="333332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Абстракции конфигурации сервисов</a:t>
            </a:r>
            <a:endParaRPr b="0" lang="en-US" sz="2800" spc="-1" strike="noStrike">
              <a:solidFill>
                <a:srgbClr val="333332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Абстракции работы с данными</a:t>
            </a:r>
            <a:endParaRPr b="0" lang="en-US" sz="2800" spc="-1" strike="noStrike">
              <a:solidFill>
                <a:srgbClr val="333332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Абстракции сервисов</a:t>
            </a:r>
            <a:endParaRPr b="0" lang="en-US" sz="2800" spc="-1" strike="noStrike">
              <a:solidFill>
                <a:srgbClr val="333332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Разово-запускаемые задачи</a:t>
            </a:r>
            <a:endParaRPr b="0" lang="en-US" sz="2800" spc="-1" strike="noStrike">
              <a:solidFill>
                <a:srgbClr val="333332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Локальная разработка</a:t>
            </a:r>
            <a:endParaRPr b="0" lang="en-US" sz="2800" spc="-1" strike="noStrike">
              <a:solidFill>
                <a:srgbClr val="333332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Что посмотреть/почитать?</a:t>
            </a:r>
            <a:endParaRPr b="0" lang="en-US" sz="28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План: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С чего всё начиналось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91" name="Screenshot from 2021-12-19 22-01-26.png" descr="Screenshot from 2021-12-19 22-01-26.png"/>
          <p:cNvPicPr/>
          <p:nvPr/>
        </p:nvPicPr>
        <p:blipFill>
          <a:blip r:embed="rId1"/>
          <a:stretch/>
        </p:blipFill>
        <p:spPr>
          <a:xfrm>
            <a:off x="2093760" y="3322800"/>
            <a:ext cx="14100120" cy="52761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76000" y="2401920"/>
            <a:ext cx="15578640" cy="23637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Kubernetes — это портативная расширяемая платформа с открытым исходным кодом для управления контейнеризованными рабочими нагрузками и сервисами, которая облегчает как декларативную настройку, так и автоматизацию. У платформы есть большая, быстро растущая экосистема. Сервисы, поддержка и инструменты Kubernetes широко доступны.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Что из себя представляет Kubernetes?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94" name="Screenshot from 2021-12-19 21-52-17.png" descr="Screenshot from 2021-12-19 21-52-17.png"/>
          <p:cNvPicPr/>
          <p:nvPr/>
        </p:nvPicPr>
        <p:blipFill>
          <a:blip r:embed="rId1"/>
          <a:stretch/>
        </p:blipFill>
        <p:spPr>
          <a:xfrm>
            <a:off x="4779720" y="5158440"/>
            <a:ext cx="8727840" cy="462852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Абстракции приложений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96" name="Screenshot from 2021-12-20 21-31-20.png" descr="Screenshot from 2021-12-20 21-31-20.png"/>
          <p:cNvPicPr/>
          <p:nvPr/>
        </p:nvPicPr>
        <p:blipFill>
          <a:blip r:embed="rId1"/>
          <a:stretch/>
        </p:blipFill>
        <p:spPr>
          <a:xfrm>
            <a:off x="7107480" y="3165480"/>
            <a:ext cx="4073040" cy="59738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14400" y="2822040"/>
            <a:ext cx="8660160" cy="49251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Наименьший юнит, который вы можете создать и поддерживать.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Pod объединяет в себе несколько контейнеров, которые совместно используют ресурсы, такие как: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  <a:p>
            <a:pPr lvl="1"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Общее хранилище (тома);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  <a:p>
            <a:pPr lvl="1"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Сеть (уникальный IP);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  <a:p>
            <a:pPr lvl="1" marL="457200" indent="-317160">
              <a:lnSpc>
                <a:spcPct val="150000"/>
              </a:lnSpc>
              <a:buClr>
                <a:srgbClr val="000000"/>
              </a:buClr>
              <a:buFont typeface="Times Roman"/>
              <a:buChar char="•"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Информацию по выполнению каждого контейнера.</a:t>
            </a:r>
            <a:endParaRPr b="0" lang="en-US" sz="25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Pod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99" name="Screenshot from 2021-12-19 22-18-38.png" descr="Screenshot from 2021-12-19 22-18-38.png"/>
          <p:cNvPicPr/>
          <p:nvPr/>
        </p:nvPicPr>
        <p:blipFill>
          <a:blip r:embed="rId1"/>
          <a:srcRect l="0" t="0" r="20690" b="0"/>
          <a:stretch/>
        </p:blipFill>
        <p:spPr>
          <a:xfrm>
            <a:off x="9574920" y="2822040"/>
            <a:ext cx="7494840" cy="4676040"/>
          </a:xfrm>
          <a:prstGeom prst="rect">
            <a:avLst/>
          </a:prstGeom>
          <a:ln w="12600"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1299960" y="7747200"/>
            <a:ext cx="8274600" cy="47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О </a:t>
            </a:r>
            <a:r>
              <a:rPr b="0" lang="en-US" sz="25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Pod: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01" name="Picture 2" descr="Picture 2"/>
          <p:cNvPicPr/>
          <p:nvPr/>
        </p:nvPicPr>
        <p:blipFill>
          <a:blip r:embed="rId4"/>
          <a:stretch/>
        </p:blipFill>
        <p:spPr>
          <a:xfrm>
            <a:off x="3967560" y="7498440"/>
            <a:ext cx="2554200" cy="25542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476000" y="2617920"/>
            <a:ext cx="6540840" cy="6413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Юнит для декларирования такого количества реплик, которое должно стабильно работать в любой 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промежуток времени.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О 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ReplicaSet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:</a:t>
            </a:r>
            <a:endParaRPr b="0" lang="en-US" sz="2600" spc="-1" strike="noStrike">
              <a:solidFill>
                <a:srgbClr val="333332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476000" y="1147320"/>
            <a:ext cx="11846160" cy="84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6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333332"/>
                </a:solidFill>
                <a:latin typeface="Arial"/>
                <a:ea typeface="Arial"/>
              </a:rPr>
              <a:t>Replica-Set</a:t>
            </a:r>
            <a:endParaRPr b="0" lang="en-US" sz="4800" spc="-1" strike="noStrike">
              <a:solidFill>
                <a:srgbClr val="333332"/>
              </a:solidFill>
              <a:latin typeface="Arial"/>
            </a:endParaRPr>
          </a:p>
        </p:txBody>
      </p:sp>
      <p:pic>
        <p:nvPicPr>
          <p:cNvPr id="104" name="Screenshot from 2021-12-19 22-30-51.png" descr="Screenshot from 2021-12-19 22-30-51.png"/>
          <p:cNvPicPr/>
          <p:nvPr/>
        </p:nvPicPr>
        <p:blipFill>
          <a:blip r:embed="rId4"/>
          <a:stretch/>
        </p:blipFill>
        <p:spPr>
          <a:xfrm>
            <a:off x="8017200" y="2617920"/>
            <a:ext cx="9970560" cy="6003000"/>
          </a:xfrm>
          <a:prstGeom prst="rect">
            <a:avLst/>
          </a:prstGeom>
          <a:ln w="12600">
            <a:noFill/>
          </a:ln>
        </p:spPr>
      </p:pic>
      <p:pic>
        <p:nvPicPr>
          <p:cNvPr id="105" name="Picture 2" descr="Picture 2"/>
          <p:cNvPicPr/>
          <p:nvPr/>
        </p:nvPicPr>
        <p:blipFill>
          <a:blip r:embed="rId5"/>
          <a:stretch/>
        </p:blipFill>
        <p:spPr>
          <a:xfrm>
            <a:off x="2685240" y="6096960"/>
            <a:ext cx="2523600" cy="25236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53cff8"/>
      </a:accent1>
      <a:accent2>
        <a:srgbClr val="2bc6bf"/>
      </a:accent2>
      <a:accent3>
        <a:srgbClr val="f0503c"/>
      </a:accent3>
      <a:accent4>
        <a:srgbClr val="70529f"/>
      </a:accent4>
      <a:accent5>
        <a:srgbClr val="ffb133"/>
      </a:accent5>
      <a:accent6>
        <a:srgbClr val="28408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53cff8"/>
      </a:accent1>
      <a:accent2>
        <a:srgbClr val="2bc6bf"/>
      </a:accent2>
      <a:accent3>
        <a:srgbClr val="f0503c"/>
      </a:accent3>
      <a:accent4>
        <a:srgbClr val="70529f"/>
      </a:accent4>
      <a:accent5>
        <a:srgbClr val="ffb133"/>
      </a:accent5>
      <a:accent6>
        <a:srgbClr val="28408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2022-08-22T09:36:20Z</dcterms:modified>
  <cp:revision>1</cp:revision>
  <dc:subject/>
  <dc:title/>
</cp:coreProperties>
</file>