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8" r:id="rId3"/>
  </p:sldIdLst>
  <p:sldSz cx="6858000" cy="1828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8EE0"/>
    <a:srgbClr val="055BA7"/>
    <a:srgbClr val="09B7F1"/>
    <a:srgbClr val="029CF6"/>
    <a:srgbClr val="0CE5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125" d="100"/>
          <a:sy n="125" d="100"/>
        </p:scale>
        <p:origin x="504" y="-13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992968"/>
            <a:ext cx="5829300" cy="6366933"/>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9605435"/>
            <a:ext cx="5143500" cy="4415365"/>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22FE3CB-C25E-482C-B17F-BB379DFF2D47}" type="datetimeFigureOut">
              <a:rPr lang="en-US" smtClean="0"/>
              <a:t>25/1/2022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E86A6B-B59C-47ED-A537-1A3E310800F0}" type="slidenum">
              <a:rPr lang="en-US" smtClean="0"/>
              <a:t>‹#›</a:t>
            </a:fld>
            <a:endParaRPr lang="en-US"/>
          </a:p>
        </p:txBody>
      </p:sp>
    </p:spTree>
    <p:extLst>
      <p:ext uri="{BB962C8B-B14F-4D97-AF65-F5344CB8AC3E}">
        <p14:creationId xmlns:p14="http://schemas.microsoft.com/office/powerpoint/2010/main" val="2001731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2FE3CB-C25E-482C-B17F-BB379DFF2D47}" type="datetimeFigureOut">
              <a:rPr lang="en-US" smtClean="0"/>
              <a:t>25/1/2022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E86A6B-B59C-47ED-A537-1A3E310800F0}" type="slidenum">
              <a:rPr lang="en-US" smtClean="0"/>
              <a:t>‹#›</a:t>
            </a:fld>
            <a:endParaRPr lang="en-US"/>
          </a:p>
        </p:txBody>
      </p:sp>
    </p:spTree>
    <p:extLst>
      <p:ext uri="{BB962C8B-B14F-4D97-AF65-F5344CB8AC3E}">
        <p14:creationId xmlns:p14="http://schemas.microsoft.com/office/powerpoint/2010/main" val="3633483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973667"/>
            <a:ext cx="1478756" cy="154982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973667"/>
            <a:ext cx="4350544" cy="1549823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2FE3CB-C25E-482C-B17F-BB379DFF2D47}" type="datetimeFigureOut">
              <a:rPr lang="en-US" smtClean="0"/>
              <a:t>25/1/2022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E86A6B-B59C-47ED-A537-1A3E310800F0}" type="slidenum">
              <a:rPr lang="en-US" smtClean="0"/>
              <a:t>‹#›</a:t>
            </a:fld>
            <a:endParaRPr lang="en-US"/>
          </a:p>
        </p:txBody>
      </p:sp>
    </p:spTree>
    <p:extLst>
      <p:ext uri="{BB962C8B-B14F-4D97-AF65-F5344CB8AC3E}">
        <p14:creationId xmlns:p14="http://schemas.microsoft.com/office/powerpoint/2010/main" val="354416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2FE3CB-C25E-482C-B17F-BB379DFF2D47}" type="datetimeFigureOut">
              <a:rPr lang="en-US" smtClean="0"/>
              <a:t>25/1/2022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E86A6B-B59C-47ED-A537-1A3E310800F0}" type="slidenum">
              <a:rPr lang="en-US" smtClean="0"/>
              <a:t>‹#›</a:t>
            </a:fld>
            <a:endParaRPr lang="en-US"/>
          </a:p>
        </p:txBody>
      </p:sp>
    </p:spTree>
    <p:extLst>
      <p:ext uri="{BB962C8B-B14F-4D97-AF65-F5344CB8AC3E}">
        <p14:creationId xmlns:p14="http://schemas.microsoft.com/office/powerpoint/2010/main" val="1186959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4559305"/>
            <a:ext cx="5915025" cy="7607299"/>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12238572"/>
            <a:ext cx="5915025" cy="40004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22FE3CB-C25E-482C-B17F-BB379DFF2D47}" type="datetimeFigureOut">
              <a:rPr lang="en-US" smtClean="0"/>
              <a:t>25/1/2022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E86A6B-B59C-47ED-A537-1A3E310800F0}" type="slidenum">
              <a:rPr lang="en-US" smtClean="0"/>
              <a:t>‹#›</a:t>
            </a:fld>
            <a:endParaRPr lang="en-US"/>
          </a:p>
        </p:txBody>
      </p:sp>
    </p:spTree>
    <p:extLst>
      <p:ext uri="{BB962C8B-B14F-4D97-AF65-F5344CB8AC3E}">
        <p14:creationId xmlns:p14="http://schemas.microsoft.com/office/powerpoint/2010/main" val="2098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4868333"/>
            <a:ext cx="2914650" cy="116035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4868333"/>
            <a:ext cx="2914650" cy="116035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22FE3CB-C25E-482C-B17F-BB379DFF2D47}" type="datetimeFigureOut">
              <a:rPr lang="en-US" smtClean="0"/>
              <a:t>25/1/2022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E86A6B-B59C-47ED-A537-1A3E310800F0}" type="slidenum">
              <a:rPr lang="en-US" smtClean="0"/>
              <a:t>‹#›</a:t>
            </a:fld>
            <a:endParaRPr lang="en-US"/>
          </a:p>
        </p:txBody>
      </p:sp>
    </p:spTree>
    <p:extLst>
      <p:ext uri="{BB962C8B-B14F-4D97-AF65-F5344CB8AC3E}">
        <p14:creationId xmlns:p14="http://schemas.microsoft.com/office/powerpoint/2010/main" val="50799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973671"/>
            <a:ext cx="5915025" cy="353483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4483101"/>
            <a:ext cx="2901255" cy="219709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472381" y="6680200"/>
            <a:ext cx="2901255" cy="98255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4483101"/>
            <a:ext cx="2915543" cy="219709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471863" y="6680200"/>
            <a:ext cx="2915543" cy="98255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22FE3CB-C25E-482C-B17F-BB379DFF2D47}" type="datetimeFigureOut">
              <a:rPr lang="en-US" smtClean="0"/>
              <a:t>25/1/2022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E86A6B-B59C-47ED-A537-1A3E310800F0}" type="slidenum">
              <a:rPr lang="en-US" smtClean="0"/>
              <a:t>‹#›</a:t>
            </a:fld>
            <a:endParaRPr lang="en-US"/>
          </a:p>
        </p:txBody>
      </p:sp>
    </p:spTree>
    <p:extLst>
      <p:ext uri="{BB962C8B-B14F-4D97-AF65-F5344CB8AC3E}">
        <p14:creationId xmlns:p14="http://schemas.microsoft.com/office/powerpoint/2010/main" val="3235627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22FE3CB-C25E-482C-B17F-BB379DFF2D47}" type="datetimeFigureOut">
              <a:rPr lang="en-US" smtClean="0"/>
              <a:t>25/1/2022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E86A6B-B59C-47ED-A537-1A3E310800F0}" type="slidenum">
              <a:rPr lang="en-US" smtClean="0"/>
              <a:t>‹#›</a:t>
            </a:fld>
            <a:endParaRPr lang="en-US"/>
          </a:p>
        </p:txBody>
      </p:sp>
    </p:spTree>
    <p:extLst>
      <p:ext uri="{BB962C8B-B14F-4D97-AF65-F5344CB8AC3E}">
        <p14:creationId xmlns:p14="http://schemas.microsoft.com/office/powerpoint/2010/main" val="51514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2FE3CB-C25E-482C-B17F-BB379DFF2D47}" type="datetimeFigureOut">
              <a:rPr lang="en-US" smtClean="0"/>
              <a:t>25/1/2022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E86A6B-B59C-47ED-A537-1A3E310800F0}" type="slidenum">
              <a:rPr lang="en-US" smtClean="0"/>
              <a:t>‹#›</a:t>
            </a:fld>
            <a:endParaRPr lang="en-US"/>
          </a:p>
        </p:txBody>
      </p:sp>
    </p:spTree>
    <p:extLst>
      <p:ext uri="{BB962C8B-B14F-4D97-AF65-F5344CB8AC3E}">
        <p14:creationId xmlns:p14="http://schemas.microsoft.com/office/powerpoint/2010/main" val="3689286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1219200"/>
            <a:ext cx="2211884" cy="42672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2633138"/>
            <a:ext cx="3471863" cy="1299633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5486400"/>
            <a:ext cx="2211884" cy="10164235"/>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922FE3CB-C25E-482C-B17F-BB379DFF2D47}" type="datetimeFigureOut">
              <a:rPr lang="en-US" smtClean="0"/>
              <a:t>25/1/2022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E86A6B-B59C-47ED-A537-1A3E310800F0}" type="slidenum">
              <a:rPr lang="en-US" smtClean="0"/>
              <a:t>‹#›</a:t>
            </a:fld>
            <a:endParaRPr lang="en-US"/>
          </a:p>
        </p:txBody>
      </p:sp>
    </p:spTree>
    <p:extLst>
      <p:ext uri="{BB962C8B-B14F-4D97-AF65-F5344CB8AC3E}">
        <p14:creationId xmlns:p14="http://schemas.microsoft.com/office/powerpoint/2010/main" val="502370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1219200"/>
            <a:ext cx="2211884" cy="42672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2633138"/>
            <a:ext cx="3471863" cy="12996333"/>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5486400"/>
            <a:ext cx="2211884" cy="10164235"/>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922FE3CB-C25E-482C-B17F-BB379DFF2D47}" type="datetimeFigureOut">
              <a:rPr lang="en-US" smtClean="0"/>
              <a:t>25/1/2022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E86A6B-B59C-47ED-A537-1A3E310800F0}" type="slidenum">
              <a:rPr lang="en-US" smtClean="0"/>
              <a:t>‹#›</a:t>
            </a:fld>
            <a:endParaRPr lang="en-US"/>
          </a:p>
        </p:txBody>
      </p:sp>
    </p:spTree>
    <p:extLst>
      <p:ext uri="{BB962C8B-B14F-4D97-AF65-F5344CB8AC3E}">
        <p14:creationId xmlns:p14="http://schemas.microsoft.com/office/powerpoint/2010/main" val="751391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973671"/>
            <a:ext cx="5915025" cy="353483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4868333"/>
            <a:ext cx="5915025" cy="1160356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16950271"/>
            <a:ext cx="1543050" cy="973667"/>
          </a:xfrm>
          <a:prstGeom prst="rect">
            <a:avLst/>
          </a:prstGeom>
        </p:spPr>
        <p:txBody>
          <a:bodyPr vert="horz" lIns="91440" tIns="45720" rIns="91440" bIns="45720" rtlCol="0" anchor="ctr"/>
          <a:lstStyle>
            <a:lvl1pPr algn="l">
              <a:defRPr sz="900">
                <a:solidFill>
                  <a:schemeClr val="tx1">
                    <a:tint val="75000"/>
                  </a:schemeClr>
                </a:solidFill>
              </a:defRPr>
            </a:lvl1pPr>
          </a:lstStyle>
          <a:p>
            <a:fld id="{922FE3CB-C25E-482C-B17F-BB379DFF2D47}" type="datetimeFigureOut">
              <a:rPr lang="en-US" smtClean="0"/>
              <a:t>25/1/2022</a:t>
            </a:fld>
            <a:endParaRPr lang="en-US"/>
          </a:p>
        </p:txBody>
      </p:sp>
      <p:sp>
        <p:nvSpPr>
          <p:cNvPr id="5" name="Footer Placeholder 4"/>
          <p:cNvSpPr>
            <a:spLocks noGrp="1"/>
          </p:cNvSpPr>
          <p:nvPr>
            <p:ph type="ftr" sz="quarter" idx="3"/>
          </p:nvPr>
        </p:nvSpPr>
        <p:spPr>
          <a:xfrm>
            <a:off x="2271713" y="16950271"/>
            <a:ext cx="2314575" cy="973667"/>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16950271"/>
            <a:ext cx="1543050" cy="973667"/>
          </a:xfrm>
          <a:prstGeom prst="rect">
            <a:avLst/>
          </a:prstGeom>
        </p:spPr>
        <p:txBody>
          <a:bodyPr vert="horz" lIns="91440" tIns="45720" rIns="91440" bIns="45720" rtlCol="0" anchor="ctr"/>
          <a:lstStyle>
            <a:lvl1pPr algn="r">
              <a:defRPr sz="900">
                <a:solidFill>
                  <a:schemeClr val="tx1">
                    <a:tint val="75000"/>
                  </a:schemeClr>
                </a:solidFill>
              </a:defRPr>
            </a:lvl1pPr>
          </a:lstStyle>
          <a:p>
            <a:fld id="{72E86A6B-B59C-47ED-A537-1A3E310800F0}" type="slidenum">
              <a:rPr lang="en-US" smtClean="0"/>
              <a:t>‹#›</a:t>
            </a:fld>
            <a:endParaRPr lang="en-US"/>
          </a:p>
        </p:txBody>
      </p:sp>
    </p:spTree>
    <p:extLst>
      <p:ext uri="{BB962C8B-B14F-4D97-AF65-F5344CB8AC3E}">
        <p14:creationId xmlns:p14="http://schemas.microsoft.com/office/powerpoint/2010/main" val="201324792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8.png"/><Relationship Id="rId2" Type="http://schemas.openxmlformats.org/officeDocument/2006/relationships/image" Target="../media/image1.png"/><Relationship Id="rId16" Type="http://schemas.microsoft.com/office/2007/relationships/hdphoto" Target="../media/hdphoto4.wdp"/><Relationship Id="rId1" Type="http://schemas.openxmlformats.org/officeDocument/2006/relationships/slideLayout" Target="../slideLayouts/slideLayout7.xml"/><Relationship Id="rId6" Type="http://schemas.openxmlformats.org/officeDocument/2006/relationships/image" Target="../media/image4.png"/><Relationship Id="rId11" Type="http://schemas.microsoft.com/office/2007/relationships/hdphoto" Target="../media/hdphoto3.wdp"/><Relationship Id="rId5" Type="http://schemas.openxmlformats.org/officeDocument/2006/relationships/image" Target="../media/image3.png"/><Relationship Id="rId15" Type="http://schemas.openxmlformats.org/officeDocument/2006/relationships/image" Target="../media/image11.png"/><Relationship Id="rId10" Type="http://schemas.openxmlformats.org/officeDocument/2006/relationships/image" Target="../media/image7.png"/><Relationship Id="rId4" Type="http://schemas.microsoft.com/office/2007/relationships/hdphoto" Target="../media/hdphoto1.wdp"/><Relationship Id="rId9" Type="http://schemas.microsoft.com/office/2007/relationships/hdphoto" Target="../media/hdphoto2.wdp"/><Relationship Id="rId1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4907" y="9992244"/>
            <a:ext cx="6872908" cy="3454019"/>
          </a:xfrm>
          <a:prstGeom prst="rect">
            <a:avLst/>
          </a:prstGeom>
          <a:solidFill>
            <a:srgbClr val="0B8E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a:endParaRPr lang="en-US" sz="1440"/>
          </a:p>
        </p:txBody>
      </p:sp>
      <p:sp>
        <p:nvSpPr>
          <p:cNvPr id="10" name="Rectangle 9"/>
          <p:cNvSpPr/>
          <p:nvPr/>
        </p:nvSpPr>
        <p:spPr>
          <a:xfrm>
            <a:off x="1" y="2939563"/>
            <a:ext cx="6858000" cy="456938"/>
          </a:xfrm>
          <a:prstGeom prst="rect">
            <a:avLst/>
          </a:prstGeom>
          <a:solidFill>
            <a:srgbClr val="09B7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a:endParaRPr lang="en-US" sz="1440"/>
          </a:p>
        </p:txBody>
      </p:sp>
      <p:sp>
        <p:nvSpPr>
          <p:cNvPr id="7" name="TextBox 6"/>
          <p:cNvSpPr txBox="1"/>
          <p:nvPr/>
        </p:nvSpPr>
        <p:spPr>
          <a:xfrm>
            <a:off x="1043980" y="2999271"/>
            <a:ext cx="1836380" cy="293927"/>
          </a:xfrm>
          <a:prstGeom prst="rect">
            <a:avLst/>
          </a:prstGeom>
          <a:noFill/>
        </p:spPr>
        <p:txBody>
          <a:bodyPr wrap="square" rtlCol="0">
            <a:spAutoFit/>
          </a:bodyPr>
          <a:lstStyle/>
          <a:p>
            <a:r>
              <a:rPr lang="en-US" sz="810" b="1" dirty="0" err="1" smtClean="0">
                <a:solidFill>
                  <a:schemeClr val="bg1"/>
                </a:solidFill>
                <a:latin typeface="Arial" panose="020B0604020202020204" pitchFamily="34" charset="0"/>
                <a:cs typeface="Arial" panose="020B0604020202020204" pitchFamily="34" charset="0"/>
              </a:rPr>
              <a:t>Khách</a:t>
            </a:r>
            <a:r>
              <a:rPr lang="en-US" sz="810" b="1" dirty="0" smtClean="0">
                <a:solidFill>
                  <a:schemeClr val="bg1"/>
                </a:solidFill>
                <a:latin typeface="Arial" panose="020B0604020202020204" pitchFamily="34" charset="0"/>
                <a:cs typeface="Arial" panose="020B0604020202020204" pitchFamily="34" charset="0"/>
              </a:rPr>
              <a:t> </a:t>
            </a:r>
            <a:r>
              <a:rPr lang="en-US" sz="810" b="1" dirty="0" err="1" smtClean="0">
                <a:solidFill>
                  <a:schemeClr val="bg1"/>
                </a:solidFill>
                <a:latin typeface="Arial" panose="020B0604020202020204" pitchFamily="34" charset="0"/>
                <a:cs typeface="Arial" panose="020B0604020202020204" pitchFamily="34" charset="0"/>
              </a:rPr>
              <a:t>sạn</a:t>
            </a:r>
            <a:r>
              <a:rPr lang="en-US" sz="810" b="1" dirty="0" smtClean="0">
                <a:solidFill>
                  <a:schemeClr val="bg1"/>
                </a:solidFill>
                <a:latin typeface="Arial" panose="020B0604020202020204" pitchFamily="34" charset="0"/>
                <a:cs typeface="Arial" panose="020B0604020202020204" pitchFamily="34" charset="0"/>
              </a:rPr>
              <a:t> The Reed </a:t>
            </a:r>
            <a:r>
              <a:rPr lang="en-US" sz="810" b="1" dirty="0" err="1" smtClean="0">
                <a:solidFill>
                  <a:schemeClr val="bg1"/>
                </a:solidFill>
                <a:latin typeface="Arial" panose="020B0604020202020204" pitchFamily="34" charset="0"/>
                <a:cs typeface="Arial" panose="020B0604020202020204" pitchFamily="34" charset="0"/>
              </a:rPr>
              <a:t>Ninh</a:t>
            </a:r>
            <a:r>
              <a:rPr lang="en-US" sz="810" b="1" dirty="0" smtClean="0">
                <a:solidFill>
                  <a:schemeClr val="bg1"/>
                </a:solidFill>
                <a:latin typeface="Arial" panose="020B0604020202020204" pitchFamily="34" charset="0"/>
                <a:cs typeface="Arial" panose="020B0604020202020204" pitchFamily="34" charset="0"/>
              </a:rPr>
              <a:t> </a:t>
            </a:r>
            <a:r>
              <a:rPr lang="en-US" sz="810" b="1" dirty="0" err="1" smtClean="0">
                <a:solidFill>
                  <a:schemeClr val="bg1"/>
                </a:solidFill>
                <a:latin typeface="Arial" panose="020B0604020202020204" pitchFamily="34" charset="0"/>
                <a:cs typeface="Arial" panose="020B0604020202020204" pitchFamily="34" charset="0"/>
              </a:rPr>
              <a:t>Bình</a:t>
            </a:r>
            <a:endParaRPr lang="en-US" sz="810" b="1" dirty="0" smtClean="0">
              <a:solidFill>
                <a:schemeClr val="bg1"/>
              </a:solidFill>
              <a:latin typeface="Arial" panose="020B0604020202020204" pitchFamily="34" charset="0"/>
              <a:cs typeface="Arial" panose="020B0604020202020204" pitchFamily="34" charset="0"/>
            </a:endParaRPr>
          </a:p>
          <a:p>
            <a:r>
              <a:rPr lang="vi-VN" sz="500" dirty="0">
                <a:solidFill>
                  <a:schemeClr val="bg1"/>
                </a:solidFill>
                <a:cs typeface="Arial" panose="020B0604020202020204" pitchFamily="34" charset="0"/>
              </a:rPr>
              <a:t>Đường Đinh Điền, P. Đông Thành, TP Ninh Bình.</a:t>
            </a:r>
            <a:endParaRPr lang="en-US" sz="500" dirty="0">
              <a:solidFill>
                <a:schemeClr val="bg1"/>
              </a:solidFill>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2"/>
          <a:stretch>
            <a:fillRect/>
          </a:stretch>
        </p:blipFill>
        <p:spPr>
          <a:xfrm>
            <a:off x="1220314" y="7368058"/>
            <a:ext cx="4855366" cy="2626543"/>
          </a:xfrm>
          <a:prstGeom prst="rect">
            <a:avLst/>
          </a:prstGeom>
        </p:spPr>
      </p:pic>
      <p:sp>
        <p:nvSpPr>
          <p:cNvPr id="18" name="Rounded Rectangle 17"/>
          <p:cNvSpPr/>
          <p:nvPr/>
        </p:nvSpPr>
        <p:spPr>
          <a:xfrm rot="5400000">
            <a:off x="1363151" y="7435512"/>
            <a:ext cx="278229" cy="5009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73152" tIns="36576" rIns="73152" bIns="36576" numCol="1" spcCol="0" rtlCol="0" fromWordArt="0" anchor="ctr" anchorCtr="0" forceAA="0" compatLnSpc="1">
            <a:prstTxWarp prst="textNoShape">
              <a:avLst/>
            </a:prstTxWarp>
            <a:noAutofit/>
          </a:bodyPr>
          <a:lstStyle/>
          <a:p>
            <a:pPr algn="ctr"/>
            <a:r>
              <a:rPr lang="en-US" sz="1120" dirty="0"/>
              <a:t>Link 1</a:t>
            </a:r>
          </a:p>
        </p:txBody>
      </p:sp>
      <p:sp>
        <p:nvSpPr>
          <p:cNvPr id="19" name="Rounded Rectangle 18"/>
          <p:cNvSpPr/>
          <p:nvPr/>
        </p:nvSpPr>
        <p:spPr>
          <a:xfrm rot="5400000">
            <a:off x="1982228" y="7428060"/>
            <a:ext cx="278229" cy="5285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73152" tIns="36576" rIns="73152" bIns="36576" numCol="1" spcCol="0" rtlCol="0" fromWordArt="0" anchor="ctr" anchorCtr="0" forceAA="0" compatLnSpc="1">
            <a:prstTxWarp prst="textNoShape">
              <a:avLst/>
            </a:prstTxWarp>
            <a:noAutofit/>
          </a:bodyPr>
          <a:lstStyle/>
          <a:p>
            <a:pPr algn="ctr"/>
            <a:r>
              <a:rPr lang="en-US" sz="1120" dirty="0"/>
              <a:t>Link 2</a:t>
            </a:r>
          </a:p>
        </p:txBody>
      </p:sp>
      <p:sp>
        <p:nvSpPr>
          <p:cNvPr id="20" name="Rounded Rectangle 19"/>
          <p:cNvSpPr/>
          <p:nvPr/>
        </p:nvSpPr>
        <p:spPr>
          <a:xfrm rot="5400000">
            <a:off x="2602689" y="7421589"/>
            <a:ext cx="278229" cy="5285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73152" tIns="36576" rIns="73152" bIns="36576" numCol="1" spcCol="0" rtlCol="0" fromWordArt="0" anchor="ctr" anchorCtr="0" forceAA="0" compatLnSpc="1">
            <a:prstTxWarp prst="textNoShape">
              <a:avLst/>
            </a:prstTxWarp>
            <a:noAutofit/>
          </a:bodyPr>
          <a:lstStyle/>
          <a:p>
            <a:pPr algn="ctr"/>
            <a:r>
              <a:rPr lang="en-US" sz="1120" dirty="0"/>
              <a:t>Link 3</a:t>
            </a:r>
          </a:p>
        </p:txBody>
      </p:sp>
      <p:pic>
        <p:nvPicPr>
          <p:cNvPr id="21" name="Picture 20"/>
          <p:cNvPicPr>
            <a:picLocks noChangeAspect="1"/>
          </p:cNvPicPr>
          <p:nvPr/>
        </p:nvPicPr>
        <p:blipFill rotWithShape="1">
          <a:blip r:embed="rId3">
            <a:extLst>
              <a:ext uri="{BEBA8EAE-BF5A-486C-A8C5-ECC9F3942E4B}">
                <a14:imgProps xmlns:a14="http://schemas.microsoft.com/office/drawing/2010/main">
                  <a14:imgLayer r:embed="rId4">
                    <a14:imgEffect>
                      <a14:backgroundRemoval t="27848" b="55355" l="15124" r="33508">
                        <a14:foregroundMark x1="19068" y1="44423" x2="20260" y2="45558"/>
                        <a14:foregroundMark x1="22319" y1="49905" x2="24594" y2="49527"/>
                        <a14:foregroundMark x1="30119" y1="44423" x2="30553" y2="44802"/>
                      </a14:backgroundRemoval>
                    </a14:imgEffect>
                  </a14:imgLayer>
                </a14:imgProps>
              </a:ext>
            </a:extLst>
          </a:blip>
          <a:srcRect l="12826" t="24410" r="64194" b="41207"/>
          <a:stretch/>
        </p:blipFill>
        <p:spPr>
          <a:xfrm>
            <a:off x="1220230" y="10348953"/>
            <a:ext cx="963168" cy="841248"/>
          </a:xfrm>
          <a:prstGeom prst="rect">
            <a:avLst/>
          </a:prstGeom>
        </p:spPr>
      </p:pic>
      <p:pic>
        <p:nvPicPr>
          <p:cNvPr id="23" name="Picture 22"/>
          <p:cNvPicPr>
            <a:picLocks noChangeAspect="1"/>
          </p:cNvPicPr>
          <p:nvPr/>
        </p:nvPicPr>
        <p:blipFill rotWithShape="1">
          <a:blip r:embed="rId5"/>
          <a:srcRect l="13877" t="13941" r="13712" b="61963"/>
          <a:stretch/>
        </p:blipFill>
        <p:spPr>
          <a:xfrm>
            <a:off x="950976" y="13672855"/>
            <a:ext cx="4962144" cy="384049"/>
          </a:xfrm>
          <a:prstGeom prst="rect">
            <a:avLst/>
          </a:prstGeom>
        </p:spPr>
      </p:pic>
      <p:pic>
        <p:nvPicPr>
          <p:cNvPr id="24" name="Picture 23"/>
          <p:cNvPicPr>
            <a:picLocks noChangeAspect="1"/>
          </p:cNvPicPr>
          <p:nvPr/>
        </p:nvPicPr>
        <p:blipFill>
          <a:blip r:embed="rId6"/>
          <a:stretch>
            <a:fillRect/>
          </a:stretch>
        </p:blipFill>
        <p:spPr>
          <a:xfrm>
            <a:off x="-1457" y="15797213"/>
            <a:ext cx="6859457" cy="1546267"/>
          </a:xfrm>
          <a:prstGeom prst="rect">
            <a:avLst/>
          </a:prstGeom>
        </p:spPr>
      </p:pic>
      <p:pic>
        <p:nvPicPr>
          <p:cNvPr id="2" name="Picture 1"/>
          <p:cNvPicPr>
            <a:picLocks noChangeAspect="1"/>
          </p:cNvPicPr>
          <p:nvPr/>
        </p:nvPicPr>
        <p:blipFill>
          <a:blip r:embed="rId7"/>
          <a:stretch>
            <a:fillRect/>
          </a:stretch>
        </p:blipFill>
        <p:spPr>
          <a:xfrm>
            <a:off x="1" y="10143"/>
            <a:ext cx="6858000" cy="2931697"/>
          </a:xfrm>
          <a:prstGeom prst="rect">
            <a:avLst/>
          </a:prstGeom>
        </p:spPr>
      </p:pic>
      <p:pic>
        <p:nvPicPr>
          <p:cNvPr id="3" name="Picture 2"/>
          <p:cNvPicPr>
            <a:picLocks noChangeAspect="1"/>
          </p:cNvPicPr>
          <p:nvPr/>
        </p:nvPicPr>
        <p:blipFill>
          <a:blip r:embed="rId8">
            <a:biLevel thresh="25000"/>
            <a:extLst>
              <a:ext uri="{BEBA8EAE-BF5A-486C-A8C5-ECC9F3942E4B}">
                <a14:imgProps xmlns:a14="http://schemas.microsoft.com/office/drawing/2010/main">
                  <a14:imgLayer r:embed="rId9">
                    <a14:imgEffect>
                      <a14:backgroundRemoval t="10000" b="90000" l="10000" r="90000"/>
                    </a14:imgEffect>
                  </a14:imgLayer>
                </a14:imgProps>
              </a:ext>
            </a:extLst>
          </a:blip>
          <a:stretch>
            <a:fillRect/>
          </a:stretch>
        </p:blipFill>
        <p:spPr>
          <a:xfrm>
            <a:off x="893201" y="3057176"/>
            <a:ext cx="155961" cy="187529"/>
          </a:xfrm>
          <a:prstGeom prst="rect">
            <a:avLst/>
          </a:prstGeom>
        </p:spPr>
      </p:pic>
      <p:grpSp>
        <p:nvGrpSpPr>
          <p:cNvPr id="76" name="Group 75"/>
          <p:cNvGrpSpPr/>
          <p:nvPr/>
        </p:nvGrpSpPr>
        <p:grpSpPr>
          <a:xfrm>
            <a:off x="4938583" y="2942915"/>
            <a:ext cx="1836380" cy="449065"/>
            <a:chOff x="3393588" y="2904912"/>
            <a:chExt cx="1836380" cy="449065"/>
          </a:xfrm>
        </p:grpSpPr>
        <p:pic>
          <p:nvPicPr>
            <p:cNvPr id="5" name="Picture 4"/>
            <p:cNvPicPr>
              <a:picLocks noChangeAspect="1"/>
            </p:cNvPicPr>
            <p:nvPr/>
          </p:nvPicPr>
          <p:blipFill rotWithShape="1">
            <a:blip r:embed="rId10">
              <a:extLst>
                <a:ext uri="{BEBA8EAE-BF5A-486C-A8C5-ECC9F3942E4B}">
                  <a14:imgProps xmlns:a14="http://schemas.microsoft.com/office/drawing/2010/main">
                    <a14:imgLayer r:embed="rId11">
                      <a14:imgEffect>
                        <a14:backgroundRemoval t="17456" b="43142" l="52915" r="81369">
                          <a14:foregroundMark x1="54753" y1="23691" x2="54119" y2="30923"/>
                          <a14:foregroundMark x1="54880" y1="27930" x2="55640" y2="29177"/>
                          <a14:foregroundMark x1="61850" y1="29676" x2="63561" y2="27930"/>
                          <a14:foregroundMark x1="69835" y1="27930" x2="72750" y2="27431"/>
                          <a14:foregroundMark x1="78644" y1="28678" x2="81369" y2="29177"/>
                        </a14:backgroundRemoval>
                      </a14:imgEffect>
                    </a14:imgLayer>
                  </a14:imgProps>
                </a:ext>
              </a:extLst>
            </a:blip>
            <a:srcRect l="49416" t="14323" r="15327" b="53503"/>
            <a:stretch/>
          </p:blipFill>
          <p:spPr>
            <a:xfrm>
              <a:off x="3393588" y="3064417"/>
              <a:ext cx="1248688" cy="289560"/>
            </a:xfrm>
            <a:prstGeom prst="rect">
              <a:avLst/>
            </a:prstGeom>
          </p:spPr>
        </p:pic>
        <p:sp>
          <p:nvSpPr>
            <p:cNvPr id="22" name="TextBox 21"/>
            <p:cNvSpPr txBox="1"/>
            <p:nvPr/>
          </p:nvSpPr>
          <p:spPr>
            <a:xfrm>
              <a:off x="3393588" y="2904912"/>
              <a:ext cx="1836380" cy="216982"/>
            </a:xfrm>
            <a:prstGeom prst="rect">
              <a:avLst/>
            </a:prstGeom>
            <a:noFill/>
          </p:spPr>
          <p:txBody>
            <a:bodyPr wrap="square" rtlCol="0">
              <a:spAutoFit/>
            </a:bodyPr>
            <a:lstStyle/>
            <a:p>
              <a:r>
                <a:rPr lang="en-US" sz="810" b="1" dirty="0" err="1" smtClean="0">
                  <a:solidFill>
                    <a:schemeClr val="bg1"/>
                  </a:solidFill>
                  <a:latin typeface="Arial" panose="020B0604020202020204" pitchFamily="34" charset="0"/>
                  <a:cs typeface="Arial" panose="020B0604020202020204" pitchFamily="34" charset="0"/>
                </a:rPr>
                <a:t>Thời</a:t>
              </a:r>
              <a:r>
                <a:rPr lang="en-US" sz="810" b="1" dirty="0" smtClean="0">
                  <a:solidFill>
                    <a:schemeClr val="bg1"/>
                  </a:solidFill>
                  <a:latin typeface="Arial" panose="020B0604020202020204" pitchFamily="34" charset="0"/>
                  <a:cs typeface="Arial" panose="020B0604020202020204" pitchFamily="34" charset="0"/>
                </a:rPr>
                <a:t> </a:t>
              </a:r>
              <a:r>
                <a:rPr lang="en-US" sz="810" b="1" dirty="0" err="1" smtClean="0">
                  <a:solidFill>
                    <a:schemeClr val="bg1"/>
                  </a:solidFill>
                  <a:latin typeface="Arial" panose="020B0604020202020204" pitchFamily="34" charset="0"/>
                  <a:cs typeface="Arial" panose="020B0604020202020204" pitchFamily="34" charset="0"/>
                </a:rPr>
                <a:t>gian</a:t>
              </a:r>
              <a:r>
                <a:rPr lang="en-US" sz="810" b="1" dirty="0" smtClean="0">
                  <a:solidFill>
                    <a:schemeClr val="bg1"/>
                  </a:solidFill>
                  <a:latin typeface="Arial" panose="020B0604020202020204" pitchFamily="34" charset="0"/>
                  <a:cs typeface="Arial" panose="020B0604020202020204" pitchFamily="34" charset="0"/>
                </a:rPr>
                <a:t> </a:t>
              </a:r>
              <a:r>
                <a:rPr lang="en-US" sz="810" b="1" dirty="0" err="1" smtClean="0">
                  <a:solidFill>
                    <a:schemeClr val="bg1"/>
                  </a:solidFill>
                  <a:latin typeface="Arial" panose="020B0604020202020204" pitchFamily="34" charset="0"/>
                  <a:cs typeface="Arial" panose="020B0604020202020204" pitchFamily="34" charset="0"/>
                </a:rPr>
                <a:t>còn</a:t>
              </a:r>
              <a:r>
                <a:rPr lang="en-US" sz="810" b="1" dirty="0" smtClean="0">
                  <a:solidFill>
                    <a:schemeClr val="bg1"/>
                  </a:solidFill>
                  <a:latin typeface="Arial" panose="020B0604020202020204" pitchFamily="34" charset="0"/>
                  <a:cs typeface="Arial" panose="020B0604020202020204" pitchFamily="34" charset="0"/>
                </a:rPr>
                <a:t> </a:t>
              </a:r>
              <a:r>
                <a:rPr lang="en-US" sz="810" b="1" dirty="0" err="1" smtClean="0">
                  <a:solidFill>
                    <a:schemeClr val="bg1"/>
                  </a:solidFill>
                  <a:latin typeface="Arial" panose="020B0604020202020204" pitchFamily="34" charset="0"/>
                  <a:cs typeface="Arial" panose="020B0604020202020204" pitchFamily="34" charset="0"/>
                </a:rPr>
                <a:t>lại</a:t>
              </a:r>
              <a:endParaRPr lang="en-US" sz="500" dirty="0">
                <a:solidFill>
                  <a:schemeClr val="bg1"/>
                </a:solidFill>
                <a:latin typeface="Arial" panose="020B0604020202020204" pitchFamily="34" charset="0"/>
                <a:cs typeface="Arial" panose="020B0604020202020204" pitchFamily="34" charset="0"/>
              </a:endParaRPr>
            </a:p>
          </p:txBody>
        </p:sp>
        <p:sp>
          <p:nvSpPr>
            <p:cNvPr id="9" name="TextBox 8"/>
            <p:cNvSpPr txBox="1"/>
            <p:nvPr/>
          </p:nvSpPr>
          <p:spPr>
            <a:xfrm>
              <a:off x="3425230" y="3168032"/>
              <a:ext cx="1341080" cy="153888"/>
            </a:xfrm>
            <a:prstGeom prst="rect">
              <a:avLst/>
            </a:prstGeom>
            <a:noFill/>
          </p:spPr>
          <p:txBody>
            <a:bodyPr wrap="square" rtlCol="0">
              <a:spAutoFit/>
            </a:bodyPr>
            <a:lstStyle/>
            <a:p>
              <a:r>
                <a:rPr lang="en-US" sz="400" dirty="0" err="1" smtClean="0">
                  <a:solidFill>
                    <a:schemeClr val="bg1"/>
                  </a:solidFill>
                </a:rPr>
                <a:t>Ngày</a:t>
              </a:r>
              <a:r>
                <a:rPr lang="en-US" sz="400" dirty="0" smtClean="0">
                  <a:solidFill>
                    <a:schemeClr val="bg1"/>
                  </a:solidFill>
                </a:rPr>
                <a:t>                  </a:t>
              </a:r>
              <a:r>
                <a:rPr lang="en-US" sz="400" dirty="0" err="1" smtClean="0">
                  <a:solidFill>
                    <a:schemeClr val="bg1"/>
                  </a:solidFill>
                </a:rPr>
                <a:t>Giờ</a:t>
              </a:r>
              <a:r>
                <a:rPr lang="en-US" sz="400" dirty="0" smtClean="0">
                  <a:solidFill>
                    <a:schemeClr val="bg1"/>
                  </a:solidFill>
                </a:rPr>
                <a:t>                    </a:t>
              </a:r>
              <a:r>
                <a:rPr lang="en-US" sz="400" dirty="0" err="1" smtClean="0">
                  <a:solidFill>
                    <a:schemeClr val="bg1"/>
                  </a:solidFill>
                </a:rPr>
                <a:t>Phút</a:t>
              </a:r>
              <a:r>
                <a:rPr lang="en-US" sz="400" dirty="0" smtClean="0">
                  <a:solidFill>
                    <a:schemeClr val="bg1"/>
                  </a:solidFill>
                </a:rPr>
                <a:t>                   </a:t>
              </a:r>
              <a:r>
                <a:rPr lang="en-US" sz="400" dirty="0" err="1" smtClean="0">
                  <a:solidFill>
                    <a:schemeClr val="bg1"/>
                  </a:solidFill>
                </a:rPr>
                <a:t>Giây</a:t>
              </a:r>
              <a:endParaRPr lang="en-US" sz="400" dirty="0">
                <a:solidFill>
                  <a:schemeClr val="bg1"/>
                </a:solidFill>
              </a:endParaRPr>
            </a:p>
          </p:txBody>
        </p:sp>
      </p:grpSp>
      <p:pic>
        <p:nvPicPr>
          <p:cNvPr id="11" name="Picture 10"/>
          <p:cNvPicPr>
            <a:picLocks noChangeAspect="1"/>
          </p:cNvPicPr>
          <p:nvPr/>
        </p:nvPicPr>
        <p:blipFill>
          <a:blip r:embed="rId12"/>
          <a:stretch>
            <a:fillRect/>
          </a:stretch>
        </p:blipFill>
        <p:spPr>
          <a:xfrm>
            <a:off x="893201" y="3674222"/>
            <a:ext cx="717149" cy="946065"/>
          </a:xfrm>
          <a:prstGeom prst="rect">
            <a:avLst/>
          </a:prstGeom>
        </p:spPr>
      </p:pic>
      <p:sp>
        <p:nvSpPr>
          <p:cNvPr id="15" name="TextBox 14"/>
          <p:cNvSpPr txBox="1"/>
          <p:nvPr/>
        </p:nvSpPr>
        <p:spPr>
          <a:xfrm>
            <a:off x="1661139" y="3676290"/>
            <a:ext cx="4581165" cy="1092607"/>
          </a:xfrm>
          <a:prstGeom prst="rect">
            <a:avLst/>
          </a:prstGeom>
          <a:noFill/>
        </p:spPr>
        <p:txBody>
          <a:bodyPr wrap="square" rtlCol="0">
            <a:spAutoFit/>
          </a:bodyPr>
          <a:lstStyle/>
          <a:p>
            <a:pPr algn="just"/>
            <a:r>
              <a:rPr lang="vi-VN" sz="500" i="1" u="sng" dirty="0">
                <a:solidFill>
                  <a:srgbClr val="055BA7"/>
                </a:solidFill>
              </a:rPr>
              <a:t>Kính gửi</a:t>
            </a:r>
            <a:r>
              <a:rPr lang="vi-VN" sz="500" dirty="0">
                <a:solidFill>
                  <a:srgbClr val="055BA7"/>
                </a:solidFill>
              </a:rPr>
              <a:t>:   </a:t>
            </a:r>
            <a:r>
              <a:rPr lang="vi-VN" sz="500" b="1" dirty="0">
                <a:solidFill>
                  <a:srgbClr val="055BA7"/>
                </a:solidFill>
              </a:rPr>
              <a:t>Quý Thầy cô, Quý vị đồng nghiệp</a:t>
            </a:r>
            <a:endParaRPr lang="vi-VN" sz="500" dirty="0">
              <a:solidFill>
                <a:srgbClr val="055BA7"/>
              </a:solidFill>
            </a:endParaRPr>
          </a:p>
          <a:p>
            <a:pPr algn="just"/>
            <a:r>
              <a:rPr lang="vi-VN" sz="500" b="1" dirty="0">
                <a:solidFill>
                  <a:srgbClr val="055BA7"/>
                </a:solidFill>
              </a:rPr>
              <a:t>                 Quý Hội viên Hội Bệnh mạch máu Việt Nam</a:t>
            </a:r>
            <a:endParaRPr lang="vi-VN" sz="500" dirty="0">
              <a:solidFill>
                <a:srgbClr val="055BA7"/>
              </a:solidFill>
            </a:endParaRPr>
          </a:p>
          <a:p>
            <a:pPr algn="just"/>
            <a:r>
              <a:rPr lang="vi-VN" sz="500" b="1" dirty="0">
                <a:solidFill>
                  <a:srgbClr val="055BA7"/>
                </a:solidFill>
              </a:rPr>
              <a:t>                 Quý Công ty, đơn vị đối tác</a:t>
            </a:r>
            <a:endParaRPr lang="vi-VN" sz="500" dirty="0">
              <a:solidFill>
                <a:srgbClr val="055BA7"/>
              </a:solidFill>
            </a:endParaRPr>
          </a:p>
          <a:p>
            <a:pPr algn="just"/>
            <a:r>
              <a:rPr lang="vi-VN" sz="500" dirty="0">
                <a:solidFill>
                  <a:srgbClr val="055BA7"/>
                </a:solidFill>
              </a:rPr>
              <a:t> </a:t>
            </a:r>
          </a:p>
          <a:p>
            <a:pPr algn="just"/>
            <a:r>
              <a:rPr lang="vi-VN" sz="500" dirty="0">
                <a:solidFill>
                  <a:srgbClr val="055BA7"/>
                </a:solidFill>
              </a:rPr>
              <a:t>Lời đầu tiên, thay mặt Ban tổ chức </a:t>
            </a:r>
            <a:r>
              <a:rPr lang="vi-VN" sz="500" b="1" dirty="0">
                <a:solidFill>
                  <a:srgbClr val="055BA7"/>
                </a:solidFill>
              </a:rPr>
              <a:t>Hội nghị khoa học toàn quốc lần thứ nhất - Hội Bệnh mạch máu Việt Nam</a:t>
            </a:r>
            <a:r>
              <a:rPr lang="vi-VN" sz="500" dirty="0">
                <a:solidFill>
                  <a:srgbClr val="055BA7"/>
                </a:solidFill>
              </a:rPr>
              <a:t>, tôi xin gửi tới các quý vị đại biểu, các bạn đồng nghiệp lời chào mừng nồng nhiệt, lời chúc sức khỏe và thành công; trân trọng cảm ơn Quý Thầy cô, quý Hội viên và các đồng nghiệp đã đang và sẽ luôn cùng đồng hành và góp sức xây dựng Hội ngày càng vững mạnh và phát triển.</a:t>
            </a:r>
          </a:p>
          <a:p>
            <a:pPr algn="just"/>
            <a:r>
              <a:rPr lang="vi-VN" sz="500" dirty="0">
                <a:solidFill>
                  <a:srgbClr val="055BA7"/>
                </a:solidFill>
              </a:rPr>
              <a:t> </a:t>
            </a:r>
          </a:p>
          <a:p>
            <a:pPr algn="just"/>
            <a:r>
              <a:rPr lang="vi-VN" sz="500" dirty="0">
                <a:solidFill>
                  <a:srgbClr val="055BA7"/>
                </a:solidFill>
              </a:rPr>
              <a:t>Theo kế hoạch hoạt động năm 2022 đã được Ban Chấp hành thông qua, được sự cho phép của UBND tỉnh Ninh Bình, sở Y tế tỉnh Ninh Bình , sự hợp tác hỗ trợ của các đơn vị liên quan và các đối tác tin cậy, Hội Bệnh mạch máu Việt Nam quyết định tổ chức Hội nghị khoa học toàn quốc lần thứ I tại Thành phố Ninh Bình xinh xắn trong các ngày </a:t>
            </a:r>
            <a:r>
              <a:rPr lang="vi-VN" sz="500" b="1" dirty="0">
                <a:solidFill>
                  <a:srgbClr val="055BA7"/>
                </a:solidFill>
              </a:rPr>
              <a:t>04 – 06 tháng 3 năm 2022</a:t>
            </a:r>
            <a:r>
              <a:rPr lang="vi-VN" sz="500" dirty="0">
                <a:solidFill>
                  <a:srgbClr val="055BA7"/>
                </a:solidFill>
              </a:rPr>
              <a:t>, dưới hình thức </a:t>
            </a:r>
            <a:r>
              <a:rPr lang="vi-VN" sz="500" b="1" dirty="0">
                <a:solidFill>
                  <a:srgbClr val="055BA7"/>
                </a:solidFill>
              </a:rPr>
              <a:t>trực tiếp kết hợp trực tuyến</a:t>
            </a:r>
            <a:r>
              <a:rPr lang="vi-VN" sz="500" dirty="0">
                <a:solidFill>
                  <a:srgbClr val="055BA7"/>
                </a:solidFill>
              </a:rPr>
              <a:t>, với các điều kiện đảm bảo phòng chống đại dịch Covid-19 an toàn nhất.</a:t>
            </a:r>
          </a:p>
          <a:p>
            <a:pPr algn="just"/>
            <a:r>
              <a:rPr lang="vi-VN" sz="500" dirty="0">
                <a:solidFill>
                  <a:srgbClr val="055BA7"/>
                </a:solidFill>
              </a:rPr>
              <a:t> </a:t>
            </a:r>
          </a:p>
        </p:txBody>
      </p:sp>
      <p:sp>
        <p:nvSpPr>
          <p:cNvPr id="25" name="Rounded Rectangle 24"/>
          <p:cNvSpPr/>
          <p:nvPr/>
        </p:nvSpPr>
        <p:spPr>
          <a:xfrm>
            <a:off x="5535663" y="4682801"/>
            <a:ext cx="680226" cy="207264"/>
          </a:xfrm>
          <a:prstGeom prst="roundRect">
            <a:avLst/>
          </a:prstGeom>
          <a:solidFill>
            <a:srgbClr val="09B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t>Xem</a:t>
            </a:r>
            <a:r>
              <a:rPr lang="en-US" sz="800" dirty="0" smtClean="0"/>
              <a:t> </a:t>
            </a:r>
            <a:r>
              <a:rPr lang="en-US" sz="800" dirty="0" err="1" smtClean="0"/>
              <a:t>thêm</a:t>
            </a:r>
            <a:endParaRPr lang="en-US" sz="800" dirty="0"/>
          </a:p>
        </p:txBody>
      </p:sp>
      <p:pic>
        <p:nvPicPr>
          <p:cNvPr id="27" name="Picture 26"/>
          <p:cNvPicPr>
            <a:picLocks noChangeAspect="1"/>
          </p:cNvPicPr>
          <p:nvPr/>
        </p:nvPicPr>
        <p:blipFill rotWithShape="1">
          <a:blip r:embed="rId13"/>
          <a:srcRect l="-831" t="1984" r="220" b="23235"/>
          <a:stretch/>
        </p:blipFill>
        <p:spPr>
          <a:xfrm>
            <a:off x="341376" y="5259313"/>
            <a:ext cx="6524147" cy="1608847"/>
          </a:xfrm>
          <a:prstGeom prst="rect">
            <a:avLst/>
          </a:prstGeom>
        </p:spPr>
      </p:pic>
      <p:sp>
        <p:nvSpPr>
          <p:cNvPr id="28" name="TextBox 27"/>
          <p:cNvSpPr txBox="1"/>
          <p:nvPr/>
        </p:nvSpPr>
        <p:spPr>
          <a:xfrm>
            <a:off x="878215" y="6930618"/>
            <a:ext cx="2938272" cy="307777"/>
          </a:xfrm>
          <a:prstGeom prst="rect">
            <a:avLst/>
          </a:prstGeom>
          <a:noFill/>
        </p:spPr>
        <p:txBody>
          <a:bodyPr wrap="square" rtlCol="0">
            <a:spAutoFit/>
          </a:bodyPr>
          <a:lstStyle/>
          <a:p>
            <a:r>
              <a:rPr lang="en-US" sz="1400" dirty="0" smtClean="0">
                <a:solidFill>
                  <a:srgbClr val="055BA7"/>
                </a:solidFill>
              </a:rPr>
              <a:t>CHƯƠNG TRÌNH KHOA HỌC</a:t>
            </a:r>
            <a:endParaRPr lang="en-US" sz="1400" dirty="0">
              <a:solidFill>
                <a:srgbClr val="055BA7"/>
              </a:solidFill>
            </a:endParaRPr>
          </a:p>
        </p:txBody>
      </p:sp>
      <p:sp>
        <p:nvSpPr>
          <p:cNvPr id="29" name="TextBox 28"/>
          <p:cNvSpPr txBox="1"/>
          <p:nvPr/>
        </p:nvSpPr>
        <p:spPr>
          <a:xfrm>
            <a:off x="905276" y="10035826"/>
            <a:ext cx="2938272" cy="307777"/>
          </a:xfrm>
          <a:prstGeom prst="rect">
            <a:avLst/>
          </a:prstGeom>
          <a:noFill/>
        </p:spPr>
        <p:txBody>
          <a:bodyPr wrap="square" rtlCol="0">
            <a:spAutoFit/>
          </a:bodyPr>
          <a:lstStyle/>
          <a:p>
            <a:r>
              <a:rPr lang="en-US" sz="1400" dirty="0" smtClean="0">
                <a:solidFill>
                  <a:schemeClr val="bg1"/>
                </a:solidFill>
              </a:rPr>
              <a:t>BAN TỔ CHỨC</a:t>
            </a:r>
            <a:endParaRPr lang="en-US" sz="1400" dirty="0">
              <a:solidFill>
                <a:schemeClr val="bg1"/>
              </a:solidFill>
            </a:endParaRPr>
          </a:p>
        </p:txBody>
      </p:sp>
      <p:sp>
        <p:nvSpPr>
          <p:cNvPr id="30" name="TextBox 29"/>
          <p:cNvSpPr txBox="1"/>
          <p:nvPr/>
        </p:nvSpPr>
        <p:spPr>
          <a:xfrm>
            <a:off x="811180" y="10982628"/>
            <a:ext cx="1781268" cy="353943"/>
          </a:xfrm>
          <a:prstGeom prst="rect">
            <a:avLst/>
          </a:prstGeom>
          <a:noFill/>
        </p:spPr>
        <p:txBody>
          <a:bodyPr wrap="square" rtlCol="0">
            <a:spAutoFit/>
          </a:bodyPr>
          <a:lstStyle/>
          <a:p>
            <a:pPr algn="ctr"/>
            <a:r>
              <a:rPr lang="en-US" sz="900" b="1" dirty="0" smtClean="0">
                <a:solidFill>
                  <a:schemeClr val="bg1"/>
                </a:solidFill>
              </a:rPr>
              <a:t>PGS.TS. NGUYỄN HỮU ƯỚC</a:t>
            </a:r>
          </a:p>
          <a:p>
            <a:pPr algn="ctr"/>
            <a:r>
              <a:rPr lang="en-US" sz="800" dirty="0" err="1" smtClean="0">
                <a:solidFill>
                  <a:schemeClr val="bg1"/>
                </a:solidFill>
              </a:rPr>
              <a:t>Chủ</a:t>
            </a:r>
            <a:r>
              <a:rPr lang="en-US" sz="800" dirty="0" smtClean="0">
                <a:solidFill>
                  <a:schemeClr val="bg1"/>
                </a:solidFill>
              </a:rPr>
              <a:t> </a:t>
            </a:r>
            <a:r>
              <a:rPr lang="en-US" sz="800" dirty="0" err="1" smtClean="0">
                <a:solidFill>
                  <a:schemeClr val="bg1"/>
                </a:solidFill>
              </a:rPr>
              <a:t>tịch</a:t>
            </a:r>
            <a:r>
              <a:rPr lang="en-US" sz="800" dirty="0" smtClean="0">
                <a:solidFill>
                  <a:schemeClr val="bg1"/>
                </a:solidFill>
              </a:rPr>
              <a:t> </a:t>
            </a:r>
            <a:r>
              <a:rPr lang="en-US" sz="800" dirty="0" err="1" smtClean="0">
                <a:solidFill>
                  <a:schemeClr val="bg1"/>
                </a:solidFill>
              </a:rPr>
              <a:t>hội</a:t>
            </a:r>
            <a:r>
              <a:rPr lang="en-US" sz="800" dirty="0" smtClean="0">
                <a:solidFill>
                  <a:schemeClr val="bg1"/>
                </a:solidFill>
              </a:rPr>
              <a:t> Bệnh </a:t>
            </a:r>
            <a:r>
              <a:rPr lang="en-US" sz="800" dirty="0" err="1" smtClean="0">
                <a:solidFill>
                  <a:schemeClr val="bg1"/>
                </a:solidFill>
              </a:rPr>
              <a:t>mạch</a:t>
            </a:r>
            <a:r>
              <a:rPr lang="en-US" sz="800" dirty="0" smtClean="0">
                <a:solidFill>
                  <a:schemeClr val="bg1"/>
                </a:solidFill>
              </a:rPr>
              <a:t> </a:t>
            </a:r>
            <a:r>
              <a:rPr lang="en-US" sz="800" dirty="0" err="1" smtClean="0">
                <a:solidFill>
                  <a:schemeClr val="bg1"/>
                </a:solidFill>
              </a:rPr>
              <a:t>máu</a:t>
            </a:r>
            <a:r>
              <a:rPr lang="en-US" sz="800" dirty="0" smtClean="0">
                <a:solidFill>
                  <a:schemeClr val="bg1"/>
                </a:solidFill>
              </a:rPr>
              <a:t> Việt Nam</a:t>
            </a:r>
          </a:p>
        </p:txBody>
      </p:sp>
      <p:pic>
        <p:nvPicPr>
          <p:cNvPr id="31" name="Picture 30"/>
          <p:cNvPicPr>
            <a:picLocks noChangeAspect="1"/>
          </p:cNvPicPr>
          <p:nvPr/>
        </p:nvPicPr>
        <p:blipFill rotWithShape="1">
          <a:blip r:embed="rId3">
            <a:extLst>
              <a:ext uri="{BEBA8EAE-BF5A-486C-A8C5-ECC9F3942E4B}">
                <a14:imgProps xmlns:a14="http://schemas.microsoft.com/office/drawing/2010/main">
                  <a14:imgLayer r:embed="rId4">
                    <a14:imgEffect>
                      <a14:backgroundRemoval t="27848" b="55355" l="15124" r="33508">
                        <a14:foregroundMark x1="19068" y1="44423" x2="20260" y2="45558"/>
                        <a14:foregroundMark x1="22319" y1="49905" x2="24594" y2="49527"/>
                        <a14:foregroundMark x1="30119" y1="44423" x2="30553" y2="44802"/>
                      </a14:backgroundRemoval>
                    </a14:imgEffect>
                  </a14:imgLayer>
                </a14:imgProps>
              </a:ext>
            </a:extLst>
          </a:blip>
          <a:srcRect l="12826" t="24410" r="64194" b="41207"/>
          <a:stretch/>
        </p:blipFill>
        <p:spPr>
          <a:xfrm>
            <a:off x="3087922" y="10322811"/>
            <a:ext cx="963168" cy="841248"/>
          </a:xfrm>
          <a:prstGeom prst="rect">
            <a:avLst/>
          </a:prstGeom>
        </p:spPr>
      </p:pic>
      <p:sp>
        <p:nvSpPr>
          <p:cNvPr id="32" name="TextBox 31"/>
          <p:cNvSpPr txBox="1"/>
          <p:nvPr/>
        </p:nvSpPr>
        <p:spPr>
          <a:xfrm>
            <a:off x="2678872" y="10956486"/>
            <a:ext cx="1781268" cy="353943"/>
          </a:xfrm>
          <a:prstGeom prst="rect">
            <a:avLst/>
          </a:prstGeom>
          <a:noFill/>
        </p:spPr>
        <p:txBody>
          <a:bodyPr wrap="square" rtlCol="0">
            <a:spAutoFit/>
          </a:bodyPr>
          <a:lstStyle/>
          <a:p>
            <a:pPr algn="ctr"/>
            <a:r>
              <a:rPr lang="en-US" sz="900" b="1" dirty="0" smtClean="0">
                <a:solidFill>
                  <a:schemeClr val="bg1"/>
                </a:solidFill>
              </a:rPr>
              <a:t>PGS.TS. NGUYỄN HỮU ƯỚC</a:t>
            </a:r>
          </a:p>
          <a:p>
            <a:pPr algn="ctr"/>
            <a:r>
              <a:rPr lang="en-US" sz="800" dirty="0" err="1" smtClean="0">
                <a:solidFill>
                  <a:schemeClr val="bg1"/>
                </a:solidFill>
              </a:rPr>
              <a:t>Chủ</a:t>
            </a:r>
            <a:r>
              <a:rPr lang="en-US" sz="800" dirty="0" smtClean="0">
                <a:solidFill>
                  <a:schemeClr val="bg1"/>
                </a:solidFill>
              </a:rPr>
              <a:t> </a:t>
            </a:r>
            <a:r>
              <a:rPr lang="en-US" sz="800" dirty="0" err="1" smtClean="0">
                <a:solidFill>
                  <a:schemeClr val="bg1"/>
                </a:solidFill>
              </a:rPr>
              <a:t>tịch</a:t>
            </a:r>
            <a:r>
              <a:rPr lang="en-US" sz="800" dirty="0" smtClean="0">
                <a:solidFill>
                  <a:schemeClr val="bg1"/>
                </a:solidFill>
              </a:rPr>
              <a:t> </a:t>
            </a:r>
            <a:r>
              <a:rPr lang="en-US" sz="800" dirty="0" err="1" smtClean="0">
                <a:solidFill>
                  <a:schemeClr val="bg1"/>
                </a:solidFill>
              </a:rPr>
              <a:t>hội</a:t>
            </a:r>
            <a:r>
              <a:rPr lang="en-US" sz="800" dirty="0" smtClean="0">
                <a:solidFill>
                  <a:schemeClr val="bg1"/>
                </a:solidFill>
              </a:rPr>
              <a:t> Bệnh </a:t>
            </a:r>
            <a:r>
              <a:rPr lang="en-US" sz="800" dirty="0" err="1" smtClean="0">
                <a:solidFill>
                  <a:schemeClr val="bg1"/>
                </a:solidFill>
              </a:rPr>
              <a:t>mạch</a:t>
            </a:r>
            <a:r>
              <a:rPr lang="en-US" sz="800" dirty="0" smtClean="0">
                <a:solidFill>
                  <a:schemeClr val="bg1"/>
                </a:solidFill>
              </a:rPr>
              <a:t> </a:t>
            </a:r>
            <a:r>
              <a:rPr lang="en-US" sz="800" dirty="0" err="1" smtClean="0">
                <a:solidFill>
                  <a:schemeClr val="bg1"/>
                </a:solidFill>
              </a:rPr>
              <a:t>máu</a:t>
            </a:r>
            <a:r>
              <a:rPr lang="en-US" sz="800" dirty="0" smtClean="0">
                <a:solidFill>
                  <a:schemeClr val="bg1"/>
                </a:solidFill>
              </a:rPr>
              <a:t> Việt Nam</a:t>
            </a:r>
          </a:p>
        </p:txBody>
      </p:sp>
      <p:pic>
        <p:nvPicPr>
          <p:cNvPr id="33" name="Picture 32"/>
          <p:cNvPicPr>
            <a:picLocks noChangeAspect="1"/>
          </p:cNvPicPr>
          <p:nvPr/>
        </p:nvPicPr>
        <p:blipFill rotWithShape="1">
          <a:blip r:embed="rId3">
            <a:extLst>
              <a:ext uri="{BEBA8EAE-BF5A-486C-A8C5-ECC9F3942E4B}">
                <a14:imgProps xmlns:a14="http://schemas.microsoft.com/office/drawing/2010/main">
                  <a14:imgLayer r:embed="rId4">
                    <a14:imgEffect>
                      <a14:backgroundRemoval t="27848" b="55355" l="15124" r="33508">
                        <a14:foregroundMark x1="19068" y1="44423" x2="20260" y2="45558"/>
                        <a14:foregroundMark x1="22319" y1="49905" x2="24594" y2="49527"/>
                        <a14:foregroundMark x1="30119" y1="44423" x2="30553" y2="44802"/>
                      </a14:backgroundRemoval>
                    </a14:imgEffect>
                  </a14:imgLayer>
                </a14:imgProps>
              </a:ext>
            </a:extLst>
          </a:blip>
          <a:srcRect l="12826" t="24410" r="64194" b="41207"/>
          <a:stretch/>
        </p:blipFill>
        <p:spPr>
          <a:xfrm>
            <a:off x="4972961" y="10322811"/>
            <a:ext cx="963168" cy="841248"/>
          </a:xfrm>
          <a:prstGeom prst="rect">
            <a:avLst/>
          </a:prstGeom>
        </p:spPr>
      </p:pic>
      <p:sp>
        <p:nvSpPr>
          <p:cNvPr id="34" name="TextBox 33"/>
          <p:cNvSpPr txBox="1"/>
          <p:nvPr/>
        </p:nvSpPr>
        <p:spPr>
          <a:xfrm>
            <a:off x="4563911" y="10956486"/>
            <a:ext cx="1781268" cy="353943"/>
          </a:xfrm>
          <a:prstGeom prst="rect">
            <a:avLst/>
          </a:prstGeom>
          <a:noFill/>
        </p:spPr>
        <p:txBody>
          <a:bodyPr wrap="square" rtlCol="0">
            <a:spAutoFit/>
          </a:bodyPr>
          <a:lstStyle/>
          <a:p>
            <a:pPr algn="ctr"/>
            <a:r>
              <a:rPr lang="en-US" sz="900" b="1" dirty="0" smtClean="0">
                <a:solidFill>
                  <a:schemeClr val="bg1"/>
                </a:solidFill>
              </a:rPr>
              <a:t>PGS.TS. NGUYỄN HỮU ƯỚC</a:t>
            </a:r>
          </a:p>
          <a:p>
            <a:pPr algn="ctr"/>
            <a:r>
              <a:rPr lang="en-US" sz="800" dirty="0" err="1" smtClean="0">
                <a:solidFill>
                  <a:schemeClr val="bg1"/>
                </a:solidFill>
              </a:rPr>
              <a:t>Chủ</a:t>
            </a:r>
            <a:r>
              <a:rPr lang="en-US" sz="800" dirty="0" smtClean="0">
                <a:solidFill>
                  <a:schemeClr val="bg1"/>
                </a:solidFill>
              </a:rPr>
              <a:t> </a:t>
            </a:r>
            <a:r>
              <a:rPr lang="en-US" sz="800" dirty="0" err="1" smtClean="0">
                <a:solidFill>
                  <a:schemeClr val="bg1"/>
                </a:solidFill>
              </a:rPr>
              <a:t>tịch</a:t>
            </a:r>
            <a:r>
              <a:rPr lang="en-US" sz="800" dirty="0" smtClean="0">
                <a:solidFill>
                  <a:schemeClr val="bg1"/>
                </a:solidFill>
              </a:rPr>
              <a:t> </a:t>
            </a:r>
            <a:r>
              <a:rPr lang="en-US" sz="800" dirty="0" err="1" smtClean="0">
                <a:solidFill>
                  <a:schemeClr val="bg1"/>
                </a:solidFill>
              </a:rPr>
              <a:t>hội</a:t>
            </a:r>
            <a:r>
              <a:rPr lang="en-US" sz="800" dirty="0" smtClean="0">
                <a:solidFill>
                  <a:schemeClr val="bg1"/>
                </a:solidFill>
              </a:rPr>
              <a:t> Bệnh </a:t>
            </a:r>
            <a:r>
              <a:rPr lang="en-US" sz="800" dirty="0" err="1" smtClean="0">
                <a:solidFill>
                  <a:schemeClr val="bg1"/>
                </a:solidFill>
              </a:rPr>
              <a:t>mạch</a:t>
            </a:r>
            <a:r>
              <a:rPr lang="en-US" sz="800" dirty="0" smtClean="0">
                <a:solidFill>
                  <a:schemeClr val="bg1"/>
                </a:solidFill>
              </a:rPr>
              <a:t> </a:t>
            </a:r>
            <a:r>
              <a:rPr lang="en-US" sz="800" dirty="0" err="1" smtClean="0">
                <a:solidFill>
                  <a:schemeClr val="bg1"/>
                </a:solidFill>
              </a:rPr>
              <a:t>máu</a:t>
            </a:r>
            <a:r>
              <a:rPr lang="en-US" sz="800" dirty="0" smtClean="0">
                <a:solidFill>
                  <a:schemeClr val="bg1"/>
                </a:solidFill>
              </a:rPr>
              <a:t> Việt Nam</a:t>
            </a:r>
          </a:p>
        </p:txBody>
      </p:sp>
      <p:pic>
        <p:nvPicPr>
          <p:cNvPr id="35" name="Picture 34"/>
          <p:cNvPicPr>
            <a:picLocks noChangeAspect="1"/>
          </p:cNvPicPr>
          <p:nvPr/>
        </p:nvPicPr>
        <p:blipFill rotWithShape="1">
          <a:blip r:embed="rId3">
            <a:extLst>
              <a:ext uri="{BEBA8EAE-BF5A-486C-A8C5-ECC9F3942E4B}">
                <a14:imgProps xmlns:a14="http://schemas.microsoft.com/office/drawing/2010/main">
                  <a14:imgLayer r:embed="rId4">
                    <a14:imgEffect>
                      <a14:backgroundRemoval t="27848" b="55355" l="15124" r="33508">
                        <a14:foregroundMark x1="19068" y1="44423" x2="20260" y2="45558"/>
                        <a14:foregroundMark x1="22319" y1="49905" x2="24594" y2="49527"/>
                        <a14:foregroundMark x1="30119" y1="44423" x2="30553" y2="44802"/>
                      </a14:backgroundRemoval>
                    </a14:imgEffect>
                  </a14:imgLayer>
                </a14:imgProps>
              </a:ext>
            </a:extLst>
          </a:blip>
          <a:srcRect l="12826" t="24410" r="64194" b="41207"/>
          <a:stretch/>
        </p:blipFill>
        <p:spPr>
          <a:xfrm>
            <a:off x="1220230" y="11377845"/>
            <a:ext cx="963168" cy="841248"/>
          </a:xfrm>
          <a:prstGeom prst="rect">
            <a:avLst/>
          </a:prstGeom>
        </p:spPr>
      </p:pic>
      <p:sp>
        <p:nvSpPr>
          <p:cNvPr id="36" name="TextBox 35"/>
          <p:cNvSpPr txBox="1"/>
          <p:nvPr/>
        </p:nvSpPr>
        <p:spPr>
          <a:xfrm>
            <a:off x="811180" y="12011520"/>
            <a:ext cx="1781268" cy="353943"/>
          </a:xfrm>
          <a:prstGeom prst="rect">
            <a:avLst/>
          </a:prstGeom>
          <a:noFill/>
        </p:spPr>
        <p:txBody>
          <a:bodyPr wrap="square" rtlCol="0">
            <a:spAutoFit/>
          </a:bodyPr>
          <a:lstStyle/>
          <a:p>
            <a:pPr algn="ctr"/>
            <a:r>
              <a:rPr lang="en-US" sz="900" b="1" dirty="0" smtClean="0">
                <a:solidFill>
                  <a:schemeClr val="bg1"/>
                </a:solidFill>
              </a:rPr>
              <a:t>PGS.TS. NGUYỄN HỮU ƯỚC</a:t>
            </a:r>
          </a:p>
          <a:p>
            <a:pPr algn="ctr"/>
            <a:r>
              <a:rPr lang="en-US" sz="800" dirty="0" err="1" smtClean="0">
                <a:solidFill>
                  <a:schemeClr val="bg1"/>
                </a:solidFill>
              </a:rPr>
              <a:t>Chủ</a:t>
            </a:r>
            <a:r>
              <a:rPr lang="en-US" sz="800" dirty="0" smtClean="0">
                <a:solidFill>
                  <a:schemeClr val="bg1"/>
                </a:solidFill>
              </a:rPr>
              <a:t> </a:t>
            </a:r>
            <a:r>
              <a:rPr lang="en-US" sz="800" dirty="0" err="1" smtClean="0">
                <a:solidFill>
                  <a:schemeClr val="bg1"/>
                </a:solidFill>
              </a:rPr>
              <a:t>tịch</a:t>
            </a:r>
            <a:r>
              <a:rPr lang="en-US" sz="800" dirty="0" smtClean="0">
                <a:solidFill>
                  <a:schemeClr val="bg1"/>
                </a:solidFill>
              </a:rPr>
              <a:t> </a:t>
            </a:r>
            <a:r>
              <a:rPr lang="en-US" sz="800" dirty="0" err="1" smtClean="0">
                <a:solidFill>
                  <a:schemeClr val="bg1"/>
                </a:solidFill>
              </a:rPr>
              <a:t>hội</a:t>
            </a:r>
            <a:r>
              <a:rPr lang="en-US" sz="800" dirty="0" smtClean="0">
                <a:solidFill>
                  <a:schemeClr val="bg1"/>
                </a:solidFill>
              </a:rPr>
              <a:t> Bệnh </a:t>
            </a:r>
            <a:r>
              <a:rPr lang="en-US" sz="800" dirty="0" err="1" smtClean="0">
                <a:solidFill>
                  <a:schemeClr val="bg1"/>
                </a:solidFill>
              </a:rPr>
              <a:t>mạch</a:t>
            </a:r>
            <a:r>
              <a:rPr lang="en-US" sz="800" dirty="0" smtClean="0">
                <a:solidFill>
                  <a:schemeClr val="bg1"/>
                </a:solidFill>
              </a:rPr>
              <a:t> </a:t>
            </a:r>
            <a:r>
              <a:rPr lang="en-US" sz="800" dirty="0" err="1" smtClean="0">
                <a:solidFill>
                  <a:schemeClr val="bg1"/>
                </a:solidFill>
              </a:rPr>
              <a:t>máu</a:t>
            </a:r>
            <a:r>
              <a:rPr lang="en-US" sz="800" dirty="0" smtClean="0">
                <a:solidFill>
                  <a:schemeClr val="bg1"/>
                </a:solidFill>
              </a:rPr>
              <a:t> Việt Nam</a:t>
            </a:r>
          </a:p>
        </p:txBody>
      </p:sp>
      <p:pic>
        <p:nvPicPr>
          <p:cNvPr id="37" name="Picture 36"/>
          <p:cNvPicPr>
            <a:picLocks noChangeAspect="1"/>
          </p:cNvPicPr>
          <p:nvPr/>
        </p:nvPicPr>
        <p:blipFill rotWithShape="1">
          <a:blip r:embed="rId3">
            <a:extLst>
              <a:ext uri="{BEBA8EAE-BF5A-486C-A8C5-ECC9F3942E4B}">
                <a14:imgProps xmlns:a14="http://schemas.microsoft.com/office/drawing/2010/main">
                  <a14:imgLayer r:embed="rId4">
                    <a14:imgEffect>
                      <a14:backgroundRemoval t="27848" b="55355" l="15124" r="33508">
                        <a14:foregroundMark x1="19068" y1="44423" x2="20260" y2="45558"/>
                        <a14:foregroundMark x1="22319" y1="49905" x2="24594" y2="49527"/>
                        <a14:foregroundMark x1="30119" y1="44423" x2="30553" y2="44802"/>
                      </a14:backgroundRemoval>
                    </a14:imgEffect>
                  </a14:imgLayer>
                </a14:imgProps>
              </a:ext>
            </a:extLst>
          </a:blip>
          <a:srcRect l="12826" t="24410" r="64194" b="41207"/>
          <a:stretch/>
        </p:blipFill>
        <p:spPr>
          <a:xfrm>
            <a:off x="3087922" y="11351703"/>
            <a:ext cx="963168" cy="841248"/>
          </a:xfrm>
          <a:prstGeom prst="rect">
            <a:avLst/>
          </a:prstGeom>
        </p:spPr>
      </p:pic>
      <p:sp>
        <p:nvSpPr>
          <p:cNvPr id="38" name="TextBox 37"/>
          <p:cNvSpPr txBox="1"/>
          <p:nvPr/>
        </p:nvSpPr>
        <p:spPr>
          <a:xfrm>
            <a:off x="2678872" y="11985378"/>
            <a:ext cx="1781268" cy="353943"/>
          </a:xfrm>
          <a:prstGeom prst="rect">
            <a:avLst/>
          </a:prstGeom>
          <a:noFill/>
        </p:spPr>
        <p:txBody>
          <a:bodyPr wrap="square" rtlCol="0">
            <a:spAutoFit/>
          </a:bodyPr>
          <a:lstStyle/>
          <a:p>
            <a:pPr algn="ctr"/>
            <a:r>
              <a:rPr lang="en-US" sz="900" b="1" dirty="0" smtClean="0">
                <a:solidFill>
                  <a:schemeClr val="bg1"/>
                </a:solidFill>
              </a:rPr>
              <a:t>PGS.TS. NGUYỄN HỮU ƯỚC</a:t>
            </a:r>
          </a:p>
          <a:p>
            <a:pPr algn="ctr"/>
            <a:r>
              <a:rPr lang="en-US" sz="800" dirty="0" err="1" smtClean="0">
                <a:solidFill>
                  <a:schemeClr val="bg1"/>
                </a:solidFill>
              </a:rPr>
              <a:t>Chủ</a:t>
            </a:r>
            <a:r>
              <a:rPr lang="en-US" sz="800" dirty="0" smtClean="0">
                <a:solidFill>
                  <a:schemeClr val="bg1"/>
                </a:solidFill>
              </a:rPr>
              <a:t> </a:t>
            </a:r>
            <a:r>
              <a:rPr lang="en-US" sz="800" dirty="0" err="1" smtClean="0">
                <a:solidFill>
                  <a:schemeClr val="bg1"/>
                </a:solidFill>
              </a:rPr>
              <a:t>tịch</a:t>
            </a:r>
            <a:r>
              <a:rPr lang="en-US" sz="800" dirty="0" smtClean="0">
                <a:solidFill>
                  <a:schemeClr val="bg1"/>
                </a:solidFill>
              </a:rPr>
              <a:t> </a:t>
            </a:r>
            <a:r>
              <a:rPr lang="en-US" sz="800" dirty="0" err="1" smtClean="0">
                <a:solidFill>
                  <a:schemeClr val="bg1"/>
                </a:solidFill>
              </a:rPr>
              <a:t>hội</a:t>
            </a:r>
            <a:r>
              <a:rPr lang="en-US" sz="800" dirty="0" smtClean="0">
                <a:solidFill>
                  <a:schemeClr val="bg1"/>
                </a:solidFill>
              </a:rPr>
              <a:t> Bệnh </a:t>
            </a:r>
            <a:r>
              <a:rPr lang="en-US" sz="800" dirty="0" err="1" smtClean="0">
                <a:solidFill>
                  <a:schemeClr val="bg1"/>
                </a:solidFill>
              </a:rPr>
              <a:t>mạch</a:t>
            </a:r>
            <a:r>
              <a:rPr lang="en-US" sz="800" dirty="0" smtClean="0">
                <a:solidFill>
                  <a:schemeClr val="bg1"/>
                </a:solidFill>
              </a:rPr>
              <a:t> </a:t>
            </a:r>
            <a:r>
              <a:rPr lang="en-US" sz="800" dirty="0" err="1" smtClean="0">
                <a:solidFill>
                  <a:schemeClr val="bg1"/>
                </a:solidFill>
              </a:rPr>
              <a:t>máu</a:t>
            </a:r>
            <a:r>
              <a:rPr lang="en-US" sz="800" dirty="0" smtClean="0">
                <a:solidFill>
                  <a:schemeClr val="bg1"/>
                </a:solidFill>
              </a:rPr>
              <a:t> Việt Nam</a:t>
            </a:r>
          </a:p>
        </p:txBody>
      </p:sp>
      <p:pic>
        <p:nvPicPr>
          <p:cNvPr id="39" name="Picture 38"/>
          <p:cNvPicPr>
            <a:picLocks noChangeAspect="1"/>
          </p:cNvPicPr>
          <p:nvPr/>
        </p:nvPicPr>
        <p:blipFill rotWithShape="1">
          <a:blip r:embed="rId3">
            <a:extLst>
              <a:ext uri="{BEBA8EAE-BF5A-486C-A8C5-ECC9F3942E4B}">
                <a14:imgProps xmlns:a14="http://schemas.microsoft.com/office/drawing/2010/main">
                  <a14:imgLayer r:embed="rId4">
                    <a14:imgEffect>
                      <a14:backgroundRemoval t="27848" b="55355" l="15124" r="33508">
                        <a14:foregroundMark x1="19068" y1="44423" x2="20260" y2="45558"/>
                        <a14:foregroundMark x1="22319" y1="49905" x2="24594" y2="49527"/>
                        <a14:foregroundMark x1="30119" y1="44423" x2="30553" y2="44802"/>
                      </a14:backgroundRemoval>
                    </a14:imgEffect>
                  </a14:imgLayer>
                </a14:imgProps>
              </a:ext>
            </a:extLst>
          </a:blip>
          <a:srcRect l="12826" t="24410" r="64194" b="41207"/>
          <a:stretch/>
        </p:blipFill>
        <p:spPr>
          <a:xfrm>
            <a:off x="4972961" y="11351703"/>
            <a:ext cx="963168" cy="841248"/>
          </a:xfrm>
          <a:prstGeom prst="rect">
            <a:avLst/>
          </a:prstGeom>
        </p:spPr>
      </p:pic>
      <p:sp>
        <p:nvSpPr>
          <p:cNvPr id="40" name="TextBox 39"/>
          <p:cNvSpPr txBox="1"/>
          <p:nvPr/>
        </p:nvSpPr>
        <p:spPr>
          <a:xfrm>
            <a:off x="4563911" y="11985378"/>
            <a:ext cx="1781268" cy="353943"/>
          </a:xfrm>
          <a:prstGeom prst="rect">
            <a:avLst/>
          </a:prstGeom>
          <a:noFill/>
        </p:spPr>
        <p:txBody>
          <a:bodyPr wrap="square" rtlCol="0">
            <a:spAutoFit/>
          </a:bodyPr>
          <a:lstStyle/>
          <a:p>
            <a:pPr algn="ctr"/>
            <a:r>
              <a:rPr lang="en-US" sz="900" b="1" dirty="0" smtClean="0">
                <a:solidFill>
                  <a:schemeClr val="bg1"/>
                </a:solidFill>
              </a:rPr>
              <a:t>PGS.TS. NGUYỄN HỮU ƯỚC</a:t>
            </a:r>
          </a:p>
          <a:p>
            <a:pPr algn="ctr"/>
            <a:r>
              <a:rPr lang="en-US" sz="800" dirty="0" err="1" smtClean="0">
                <a:solidFill>
                  <a:schemeClr val="bg1"/>
                </a:solidFill>
              </a:rPr>
              <a:t>Chủ</a:t>
            </a:r>
            <a:r>
              <a:rPr lang="en-US" sz="800" dirty="0" smtClean="0">
                <a:solidFill>
                  <a:schemeClr val="bg1"/>
                </a:solidFill>
              </a:rPr>
              <a:t> </a:t>
            </a:r>
            <a:r>
              <a:rPr lang="en-US" sz="800" dirty="0" err="1" smtClean="0">
                <a:solidFill>
                  <a:schemeClr val="bg1"/>
                </a:solidFill>
              </a:rPr>
              <a:t>tịch</a:t>
            </a:r>
            <a:r>
              <a:rPr lang="en-US" sz="800" dirty="0" smtClean="0">
                <a:solidFill>
                  <a:schemeClr val="bg1"/>
                </a:solidFill>
              </a:rPr>
              <a:t> </a:t>
            </a:r>
            <a:r>
              <a:rPr lang="en-US" sz="800" dirty="0" err="1" smtClean="0">
                <a:solidFill>
                  <a:schemeClr val="bg1"/>
                </a:solidFill>
              </a:rPr>
              <a:t>hội</a:t>
            </a:r>
            <a:r>
              <a:rPr lang="en-US" sz="800" dirty="0" smtClean="0">
                <a:solidFill>
                  <a:schemeClr val="bg1"/>
                </a:solidFill>
              </a:rPr>
              <a:t> Bệnh </a:t>
            </a:r>
            <a:r>
              <a:rPr lang="en-US" sz="800" dirty="0" err="1" smtClean="0">
                <a:solidFill>
                  <a:schemeClr val="bg1"/>
                </a:solidFill>
              </a:rPr>
              <a:t>mạch</a:t>
            </a:r>
            <a:r>
              <a:rPr lang="en-US" sz="800" dirty="0" smtClean="0">
                <a:solidFill>
                  <a:schemeClr val="bg1"/>
                </a:solidFill>
              </a:rPr>
              <a:t> </a:t>
            </a:r>
            <a:r>
              <a:rPr lang="en-US" sz="800" dirty="0" err="1" smtClean="0">
                <a:solidFill>
                  <a:schemeClr val="bg1"/>
                </a:solidFill>
              </a:rPr>
              <a:t>máu</a:t>
            </a:r>
            <a:r>
              <a:rPr lang="en-US" sz="800" dirty="0" smtClean="0">
                <a:solidFill>
                  <a:schemeClr val="bg1"/>
                </a:solidFill>
              </a:rPr>
              <a:t> Việt Nam</a:t>
            </a:r>
          </a:p>
        </p:txBody>
      </p:sp>
      <p:pic>
        <p:nvPicPr>
          <p:cNvPr id="41" name="Picture 40"/>
          <p:cNvPicPr>
            <a:picLocks noChangeAspect="1"/>
          </p:cNvPicPr>
          <p:nvPr/>
        </p:nvPicPr>
        <p:blipFill rotWithShape="1">
          <a:blip r:embed="rId3">
            <a:extLst>
              <a:ext uri="{BEBA8EAE-BF5A-486C-A8C5-ECC9F3942E4B}">
                <a14:imgProps xmlns:a14="http://schemas.microsoft.com/office/drawing/2010/main">
                  <a14:imgLayer r:embed="rId4">
                    <a14:imgEffect>
                      <a14:backgroundRemoval t="27848" b="55355" l="15124" r="33508">
                        <a14:foregroundMark x1="19068" y1="44423" x2="20260" y2="45558"/>
                        <a14:foregroundMark x1="22319" y1="49905" x2="24594" y2="49527"/>
                        <a14:foregroundMark x1="30119" y1="44423" x2="30553" y2="44802"/>
                      </a14:backgroundRemoval>
                    </a14:imgEffect>
                  </a14:imgLayer>
                </a14:imgProps>
              </a:ext>
            </a:extLst>
          </a:blip>
          <a:srcRect l="12826" t="24410" r="64194" b="41207"/>
          <a:stretch/>
        </p:blipFill>
        <p:spPr>
          <a:xfrm>
            <a:off x="1220230" y="12384209"/>
            <a:ext cx="963168" cy="841248"/>
          </a:xfrm>
          <a:prstGeom prst="rect">
            <a:avLst/>
          </a:prstGeom>
        </p:spPr>
      </p:pic>
      <p:sp>
        <p:nvSpPr>
          <p:cNvPr id="42" name="TextBox 41"/>
          <p:cNvSpPr txBox="1"/>
          <p:nvPr/>
        </p:nvSpPr>
        <p:spPr>
          <a:xfrm>
            <a:off x="811180" y="13017884"/>
            <a:ext cx="1781268" cy="353943"/>
          </a:xfrm>
          <a:prstGeom prst="rect">
            <a:avLst/>
          </a:prstGeom>
          <a:noFill/>
        </p:spPr>
        <p:txBody>
          <a:bodyPr wrap="square" rtlCol="0">
            <a:spAutoFit/>
          </a:bodyPr>
          <a:lstStyle/>
          <a:p>
            <a:pPr algn="ctr"/>
            <a:r>
              <a:rPr lang="en-US" sz="900" b="1" dirty="0" smtClean="0">
                <a:solidFill>
                  <a:schemeClr val="bg1"/>
                </a:solidFill>
              </a:rPr>
              <a:t>PGS.TS. NGUYỄN HỮU ƯỚC</a:t>
            </a:r>
          </a:p>
          <a:p>
            <a:pPr algn="ctr"/>
            <a:r>
              <a:rPr lang="en-US" sz="800" dirty="0" err="1" smtClean="0">
                <a:solidFill>
                  <a:schemeClr val="bg1"/>
                </a:solidFill>
              </a:rPr>
              <a:t>Chủ</a:t>
            </a:r>
            <a:r>
              <a:rPr lang="en-US" sz="800" dirty="0" smtClean="0">
                <a:solidFill>
                  <a:schemeClr val="bg1"/>
                </a:solidFill>
              </a:rPr>
              <a:t> </a:t>
            </a:r>
            <a:r>
              <a:rPr lang="en-US" sz="800" dirty="0" err="1" smtClean="0">
                <a:solidFill>
                  <a:schemeClr val="bg1"/>
                </a:solidFill>
              </a:rPr>
              <a:t>tịch</a:t>
            </a:r>
            <a:r>
              <a:rPr lang="en-US" sz="800" dirty="0" smtClean="0">
                <a:solidFill>
                  <a:schemeClr val="bg1"/>
                </a:solidFill>
              </a:rPr>
              <a:t> </a:t>
            </a:r>
            <a:r>
              <a:rPr lang="en-US" sz="800" dirty="0" err="1" smtClean="0">
                <a:solidFill>
                  <a:schemeClr val="bg1"/>
                </a:solidFill>
              </a:rPr>
              <a:t>hội</a:t>
            </a:r>
            <a:r>
              <a:rPr lang="en-US" sz="800" dirty="0" smtClean="0">
                <a:solidFill>
                  <a:schemeClr val="bg1"/>
                </a:solidFill>
              </a:rPr>
              <a:t> Bệnh </a:t>
            </a:r>
            <a:r>
              <a:rPr lang="en-US" sz="800" dirty="0" err="1" smtClean="0">
                <a:solidFill>
                  <a:schemeClr val="bg1"/>
                </a:solidFill>
              </a:rPr>
              <a:t>mạch</a:t>
            </a:r>
            <a:r>
              <a:rPr lang="en-US" sz="800" dirty="0" smtClean="0">
                <a:solidFill>
                  <a:schemeClr val="bg1"/>
                </a:solidFill>
              </a:rPr>
              <a:t> </a:t>
            </a:r>
            <a:r>
              <a:rPr lang="en-US" sz="800" dirty="0" err="1" smtClean="0">
                <a:solidFill>
                  <a:schemeClr val="bg1"/>
                </a:solidFill>
              </a:rPr>
              <a:t>máu</a:t>
            </a:r>
            <a:r>
              <a:rPr lang="en-US" sz="800" dirty="0" smtClean="0">
                <a:solidFill>
                  <a:schemeClr val="bg1"/>
                </a:solidFill>
              </a:rPr>
              <a:t> Việt Nam</a:t>
            </a:r>
          </a:p>
        </p:txBody>
      </p:sp>
      <p:pic>
        <p:nvPicPr>
          <p:cNvPr id="43" name="Picture 42"/>
          <p:cNvPicPr>
            <a:picLocks noChangeAspect="1"/>
          </p:cNvPicPr>
          <p:nvPr/>
        </p:nvPicPr>
        <p:blipFill rotWithShape="1">
          <a:blip r:embed="rId3">
            <a:extLst>
              <a:ext uri="{BEBA8EAE-BF5A-486C-A8C5-ECC9F3942E4B}">
                <a14:imgProps xmlns:a14="http://schemas.microsoft.com/office/drawing/2010/main">
                  <a14:imgLayer r:embed="rId4">
                    <a14:imgEffect>
                      <a14:backgroundRemoval t="27848" b="55355" l="15124" r="33508">
                        <a14:foregroundMark x1="19068" y1="44423" x2="20260" y2="45558"/>
                        <a14:foregroundMark x1="22319" y1="49905" x2="24594" y2="49527"/>
                        <a14:foregroundMark x1="30119" y1="44423" x2="30553" y2="44802"/>
                      </a14:backgroundRemoval>
                    </a14:imgEffect>
                  </a14:imgLayer>
                </a14:imgProps>
              </a:ext>
            </a:extLst>
          </a:blip>
          <a:srcRect l="12826" t="24410" r="64194" b="41207"/>
          <a:stretch/>
        </p:blipFill>
        <p:spPr>
          <a:xfrm>
            <a:off x="3087922" y="12358067"/>
            <a:ext cx="963168" cy="841248"/>
          </a:xfrm>
          <a:prstGeom prst="rect">
            <a:avLst/>
          </a:prstGeom>
        </p:spPr>
      </p:pic>
      <p:sp>
        <p:nvSpPr>
          <p:cNvPr id="44" name="TextBox 43"/>
          <p:cNvSpPr txBox="1"/>
          <p:nvPr/>
        </p:nvSpPr>
        <p:spPr>
          <a:xfrm>
            <a:off x="2678872" y="12991742"/>
            <a:ext cx="1781268" cy="353943"/>
          </a:xfrm>
          <a:prstGeom prst="rect">
            <a:avLst/>
          </a:prstGeom>
          <a:noFill/>
        </p:spPr>
        <p:txBody>
          <a:bodyPr wrap="square" rtlCol="0">
            <a:spAutoFit/>
          </a:bodyPr>
          <a:lstStyle/>
          <a:p>
            <a:pPr algn="ctr"/>
            <a:r>
              <a:rPr lang="en-US" sz="900" b="1" dirty="0" smtClean="0">
                <a:solidFill>
                  <a:schemeClr val="bg1"/>
                </a:solidFill>
              </a:rPr>
              <a:t>PGS.TS. NGUYỄN HỮU ƯỚC</a:t>
            </a:r>
          </a:p>
          <a:p>
            <a:pPr algn="ctr"/>
            <a:r>
              <a:rPr lang="en-US" sz="800" dirty="0" err="1" smtClean="0">
                <a:solidFill>
                  <a:schemeClr val="bg1"/>
                </a:solidFill>
              </a:rPr>
              <a:t>Chủ</a:t>
            </a:r>
            <a:r>
              <a:rPr lang="en-US" sz="800" dirty="0" smtClean="0">
                <a:solidFill>
                  <a:schemeClr val="bg1"/>
                </a:solidFill>
              </a:rPr>
              <a:t> </a:t>
            </a:r>
            <a:r>
              <a:rPr lang="en-US" sz="800" dirty="0" err="1" smtClean="0">
                <a:solidFill>
                  <a:schemeClr val="bg1"/>
                </a:solidFill>
              </a:rPr>
              <a:t>tịch</a:t>
            </a:r>
            <a:r>
              <a:rPr lang="en-US" sz="800" dirty="0" smtClean="0">
                <a:solidFill>
                  <a:schemeClr val="bg1"/>
                </a:solidFill>
              </a:rPr>
              <a:t> </a:t>
            </a:r>
            <a:r>
              <a:rPr lang="en-US" sz="800" dirty="0" err="1" smtClean="0">
                <a:solidFill>
                  <a:schemeClr val="bg1"/>
                </a:solidFill>
              </a:rPr>
              <a:t>hội</a:t>
            </a:r>
            <a:r>
              <a:rPr lang="en-US" sz="800" dirty="0" smtClean="0">
                <a:solidFill>
                  <a:schemeClr val="bg1"/>
                </a:solidFill>
              </a:rPr>
              <a:t> Bệnh </a:t>
            </a:r>
            <a:r>
              <a:rPr lang="en-US" sz="800" dirty="0" err="1" smtClean="0">
                <a:solidFill>
                  <a:schemeClr val="bg1"/>
                </a:solidFill>
              </a:rPr>
              <a:t>mạch</a:t>
            </a:r>
            <a:r>
              <a:rPr lang="en-US" sz="800" dirty="0" smtClean="0">
                <a:solidFill>
                  <a:schemeClr val="bg1"/>
                </a:solidFill>
              </a:rPr>
              <a:t> </a:t>
            </a:r>
            <a:r>
              <a:rPr lang="en-US" sz="800" dirty="0" err="1" smtClean="0">
                <a:solidFill>
                  <a:schemeClr val="bg1"/>
                </a:solidFill>
              </a:rPr>
              <a:t>máu</a:t>
            </a:r>
            <a:r>
              <a:rPr lang="en-US" sz="800" dirty="0" smtClean="0">
                <a:solidFill>
                  <a:schemeClr val="bg1"/>
                </a:solidFill>
              </a:rPr>
              <a:t> Việt Nam</a:t>
            </a:r>
          </a:p>
        </p:txBody>
      </p:sp>
      <p:pic>
        <p:nvPicPr>
          <p:cNvPr id="45" name="Picture 44"/>
          <p:cNvPicPr>
            <a:picLocks noChangeAspect="1"/>
          </p:cNvPicPr>
          <p:nvPr/>
        </p:nvPicPr>
        <p:blipFill rotWithShape="1">
          <a:blip r:embed="rId3">
            <a:extLst>
              <a:ext uri="{BEBA8EAE-BF5A-486C-A8C5-ECC9F3942E4B}">
                <a14:imgProps xmlns:a14="http://schemas.microsoft.com/office/drawing/2010/main">
                  <a14:imgLayer r:embed="rId4">
                    <a14:imgEffect>
                      <a14:backgroundRemoval t="27848" b="55355" l="15124" r="33508">
                        <a14:foregroundMark x1="19068" y1="44423" x2="20260" y2="45558"/>
                        <a14:foregroundMark x1="22319" y1="49905" x2="24594" y2="49527"/>
                        <a14:foregroundMark x1="30119" y1="44423" x2="30553" y2="44802"/>
                      </a14:backgroundRemoval>
                    </a14:imgEffect>
                  </a14:imgLayer>
                </a14:imgProps>
              </a:ext>
            </a:extLst>
          </a:blip>
          <a:srcRect l="12826" t="24410" r="64194" b="41207"/>
          <a:stretch/>
        </p:blipFill>
        <p:spPr>
          <a:xfrm>
            <a:off x="4972961" y="12358067"/>
            <a:ext cx="963168" cy="841248"/>
          </a:xfrm>
          <a:prstGeom prst="rect">
            <a:avLst/>
          </a:prstGeom>
        </p:spPr>
      </p:pic>
      <p:sp>
        <p:nvSpPr>
          <p:cNvPr id="46" name="TextBox 45"/>
          <p:cNvSpPr txBox="1"/>
          <p:nvPr/>
        </p:nvSpPr>
        <p:spPr>
          <a:xfrm>
            <a:off x="4563911" y="12991742"/>
            <a:ext cx="1781268" cy="353943"/>
          </a:xfrm>
          <a:prstGeom prst="rect">
            <a:avLst/>
          </a:prstGeom>
          <a:noFill/>
        </p:spPr>
        <p:txBody>
          <a:bodyPr wrap="square" rtlCol="0">
            <a:spAutoFit/>
          </a:bodyPr>
          <a:lstStyle/>
          <a:p>
            <a:pPr algn="ctr"/>
            <a:r>
              <a:rPr lang="en-US" sz="900" b="1" dirty="0" smtClean="0">
                <a:solidFill>
                  <a:schemeClr val="bg1"/>
                </a:solidFill>
              </a:rPr>
              <a:t>PGS.TS. NGUYỄN HỮU ƯỚC</a:t>
            </a:r>
          </a:p>
          <a:p>
            <a:pPr algn="ctr"/>
            <a:r>
              <a:rPr lang="en-US" sz="800" dirty="0" err="1" smtClean="0">
                <a:solidFill>
                  <a:schemeClr val="bg1"/>
                </a:solidFill>
              </a:rPr>
              <a:t>Chủ</a:t>
            </a:r>
            <a:r>
              <a:rPr lang="en-US" sz="800" dirty="0" smtClean="0">
                <a:solidFill>
                  <a:schemeClr val="bg1"/>
                </a:solidFill>
              </a:rPr>
              <a:t> </a:t>
            </a:r>
            <a:r>
              <a:rPr lang="en-US" sz="800" dirty="0" err="1" smtClean="0">
                <a:solidFill>
                  <a:schemeClr val="bg1"/>
                </a:solidFill>
              </a:rPr>
              <a:t>tịch</a:t>
            </a:r>
            <a:r>
              <a:rPr lang="en-US" sz="800" dirty="0" smtClean="0">
                <a:solidFill>
                  <a:schemeClr val="bg1"/>
                </a:solidFill>
              </a:rPr>
              <a:t> </a:t>
            </a:r>
            <a:r>
              <a:rPr lang="en-US" sz="800" dirty="0" err="1" smtClean="0">
                <a:solidFill>
                  <a:schemeClr val="bg1"/>
                </a:solidFill>
              </a:rPr>
              <a:t>hội</a:t>
            </a:r>
            <a:r>
              <a:rPr lang="en-US" sz="800" dirty="0" smtClean="0">
                <a:solidFill>
                  <a:schemeClr val="bg1"/>
                </a:solidFill>
              </a:rPr>
              <a:t> Bệnh </a:t>
            </a:r>
            <a:r>
              <a:rPr lang="en-US" sz="800" dirty="0" err="1" smtClean="0">
                <a:solidFill>
                  <a:schemeClr val="bg1"/>
                </a:solidFill>
              </a:rPr>
              <a:t>mạch</a:t>
            </a:r>
            <a:r>
              <a:rPr lang="en-US" sz="800" dirty="0" smtClean="0">
                <a:solidFill>
                  <a:schemeClr val="bg1"/>
                </a:solidFill>
              </a:rPr>
              <a:t> </a:t>
            </a:r>
            <a:r>
              <a:rPr lang="en-US" sz="800" dirty="0" err="1" smtClean="0">
                <a:solidFill>
                  <a:schemeClr val="bg1"/>
                </a:solidFill>
              </a:rPr>
              <a:t>máu</a:t>
            </a:r>
            <a:r>
              <a:rPr lang="en-US" sz="800" dirty="0" smtClean="0">
                <a:solidFill>
                  <a:schemeClr val="bg1"/>
                </a:solidFill>
              </a:rPr>
              <a:t> Việt Nam</a:t>
            </a:r>
          </a:p>
        </p:txBody>
      </p:sp>
      <p:sp>
        <p:nvSpPr>
          <p:cNvPr id="47" name="TextBox 46"/>
          <p:cNvSpPr txBox="1"/>
          <p:nvPr/>
        </p:nvSpPr>
        <p:spPr>
          <a:xfrm>
            <a:off x="893201" y="13449871"/>
            <a:ext cx="1588897" cy="246221"/>
          </a:xfrm>
          <a:prstGeom prst="rect">
            <a:avLst/>
          </a:prstGeom>
          <a:noFill/>
        </p:spPr>
        <p:txBody>
          <a:bodyPr wrap="none" rtlCol="0">
            <a:spAutoFit/>
          </a:bodyPr>
          <a:lstStyle/>
          <a:p>
            <a:r>
              <a:rPr lang="en-US" sz="1000" b="1" dirty="0" smtClean="0">
                <a:solidFill>
                  <a:srgbClr val="055BA7"/>
                </a:solidFill>
              </a:rPr>
              <a:t>NHÀ TÀI TRỢ KIM CƯƠNG</a:t>
            </a:r>
            <a:endParaRPr lang="en-US" sz="1000" b="1" dirty="0">
              <a:solidFill>
                <a:srgbClr val="055BA7"/>
              </a:solidFill>
            </a:endParaRPr>
          </a:p>
        </p:txBody>
      </p:sp>
      <p:sp>
        <p:nvSpPr>
          <p:cNvPr id="48" name="Rectangle 47"/>
          <p:cNvSpPr/>
          <p:nvPr/>
        </p:nvSpPr>
        <p:spPr>
          <a:xfrm>
            <a:off x="633984" y="5313470"/>
            <a:ext cx="1402080" cy="300340"/>
          </a:xfrm>
          <a:prstGeom prst="rect">
            <a:avLst/>
          </a:prstGeom>
          <a:solidFill>
            <a:srgbClr val="055B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811180" y="5285204"/>
            <a:ext cx="1980788" cy="307777"/>
          </a:xfrm>
          <a:prstGeom prst="rect">
            <a:avLst/>
          </a:prstGeom>
          <a:noFill/>
        </p:spPr>
        <p:txBody>
          <a:bodyPr wrap="square" rtlCol="0">
            <a:spAutoFit/>
          </a:bodyPr>
          <a:lstStyle/>
          <a:p>
            <a:r>
              <a:rPr lang="en-US" sz="1400" dirty="0" smtClean="0">
                <a:solidFill>
                  <a:schemeClr val="bg1"/>
                </a:solidFill>
              </a:rPr>
              <a:t>LIÊN KẾT NHANH</a:t>
            </a:r>
            <a:endParaRPr lang="en-US" sz="1400" dirty="0">
              <a:solidFill>
                <a:schemeClr val="bg1"/>
              </a:solidFill>
            </a:endParaRPr>
          </a:p>
        </p:txBody>
      </p:sp>
      <p:sp>
        <p:nvSpPr>
          <p:cNvPr id="50" name="Rectangle 49"/>
          <p:cNvSpPr/>
          <p:nvPr/>
        </p:nvSpPr>
        <p:spPr>
          <a:xfrm>
            <a:off x="-1457" y="5248508"/>
            <a:ext cx="478203" cy="1619652"/>
          </a:xfrm>
          <a:prstGeom prst="rect">
            <a:avLst/>
          </a:prstGeom>
          <a:solidFill>
            <a:srgbClr val="055B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926602" y="14182914"/>
            <a:ext cx="1233030" cy="246221"/>
          </a:xfrm>
          <a:prstGeom prst="rect">
            <a:avLst/>
          </a:prstGeom>
          <a:noFill/>
        </p:spPr>
        <p:txBody>
          <a:bodyPr wrap="none" rtlCol="0">
            <a:spAutoFit/>
          </a:bodyPr>
          <a:lstStyle/>
          <a:p>
            <a:r>
              <a:rPr lang="en-US" sz="1000" b="1" dirty="0" smtClean="0">
                <a:solidFill>
                  <a:srgbClr val="055BA7"/>
                </a:solidFill>
              </a:rPr>
              <a:t>NHÀ TÀI TRỢ VÀNG</a:t>
            </a:r>
            <a:endParaRPr lang="en-US" sz="1000" b="1" dirty="0">
              <a:solidFill>
                <a:srgbClr val="055BA7"/>
              </a:solidFill>
            </a:endParaRPr>
          </a:p>
        </p:txBody>
      </p:sp>
      <p:pic>
        <p:nvPicPr>
          <p:cNvPr id="52" name="Picture 51"/>
          <p:cNvPicPr>
            <a:picLocks noChangeAspect="1"/>
          </p:cNvPicPr>
          <p:nvPr/>
        </p:nvPicPr>
        <p:blipFill rotWithShape="1">
          <a:blip r:embed="rId5"/>
          <a:srcRect l="13878" t="13942" r="75848" b="63829"/>
          <a:stretch/>
        </p:blipFill>
        <p:spPr>
          <a:xfrm>
            <a:off x="957072" y="14457385"/>
            <a:ext cx="704068" cy="354302"/>
          </a:xfrm>
          <a:prstGeom prst="rect">
            <a:avLst/>
          </a:prstGeom>
        </p:spPr>
      </p:pic>
      <p:sp>
        <p:nvSpPr>
          <p:cNvPr id="53" name="TextBox 52"/>
          <p:cNvSpPr txBox="1"/>
          <p:nvPr/>
        </p:nvSpPr>
        <p:spPr>
          <a:xfrm>
            <a:off x="874806" y="14909151"/>
            <a:ext cx="1130438" cy="246221"/>
          </a:xfrm>
          <a:prstGeom prst="rect">
            <a:avLst/>
          </a:prstGeom>
          <a:noFill/>
        </p:spPr>
        <p:txBody>
          <a:bodyPr wrap="none" rtlCol="0">
            <a:spAutoFit/>
          </a:bodyPr>
          <a:lstStyle/>
          <a:p>
            <a:r>
              <a:rPr lang="en-US" sz="1000" b="1" dirty="0" smtClean="0">
                <a:solidFill>
                  <a:srgbClr val="055BA7"/>
                </a:solidFill>
              </a:rPr>
              <a:t>NHÀ TÀI TRỢ BẠC</a:t>
            </a:r>
            <a:endParaRPr lang="en-US" sz="1000" b="1" dirty="0">
              <a:solidFill>
                <a:srgbClr val="055BA7"/>
              </a:solidFill>
            </a:endParaRPr>
          </a:p>
        </p:txBody>
      </p:sp>
      <p:pic>
        <p:nvPicPr>
          <p:cNvPr id="55" name="Picture 54"/>
          <p:cNvPicPr>
            <a:picLocks noChangeAspect="1"/>
          </p:cNvPicPr>
          <p:nvPr/>
        </p:nvPicPr>
        <p:blipFill rotWithShape="1">
          <a:blip r:embed="rId5"/>
          <a:srcRect l="63286" t="14644" r="13713" b="62927"/>
          <a:stretch/>
        </p:blipFill>
        <p:spPr>
          <a:xfrm>
            <a:off x="992936" y="15212813"/>
            <a:ext cx="1576234" cy="357481"/>
          </a:xfrm>
          <a:prstGeom prst="rect">
            <a:avLst/>
          </a:prstGeom>
        </p:spPr>
      </p:pic>
      <p:cxnSp>
        <p:nvCxnSpPr>
          <p:cNvPr id="57" name="Straight Arrow Connector 56"/>
          <p:cNvCxnSpPr/>
          <p:nvPr/>
        </p:nvCxnSpPr>
        <p:spPr>
          <a:xfrm flipV="1">
            <a:off x="-484632" y="3916721"/>
            <a:ext cx="1140364" cy="667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1889760" y="3606522"/>
            <a:ext cx="1670304" cy="1169551"/>
          </a:xfrm>
          <a:prstGeom prst="rect">
            <a:avLst/>
          </a:prstGeom>
          <a:noFill/>
        </p:spPr>
        <p:txBody>
          <a:bodyPr wrap="square" rtlCol="0">
            <a:spAutoFit/>
          </a:bodyPr>
          <a:lstStyle/>
          <a:p>
            <a:r>
              <a:rPr lang="en-US" sz="1000" b="1" dirty="0" err="1" smtClean="0"/>
              <a:t>Phần</a:t>
            </a:r>
            <a:r>
              <a:rPr lang="en-US" sz="1000" b="1" dirty="0" smtClean="0"/>
              <a:t> </a:t>
            </a:r>
            <a:r>
              <a:rPr lang="en-US" sz="1000" b="1" dirty="0" err="1" smtClean="0"/>
              <a:t>thư</a:t>
            </a:r>
            <a:r>
              <a:rPr lang="en-US" sz="1000" b="1" dirty="0" smtClean="0"/>
              <a:t> </a:t>
            </a:r>
            <a:r>
              <a:rPr lang="en-US" sz="1000" b="1" dirty="0" err="1" smtClean="0"/>
              <a:t>chào</a:t>
            </a:r>
            <a:r>
              <a:rPr lang="en-US" sz="1000" b="1" dirty="0" smtClean="0"/>
              <a:t> </a:t>
            </a:r>
            <a:r>
              <a:rPr lang="en-US" sz="1000" b="1" dirty="0" err="1" smtClean="0"/>
              <a:t>mừng</a:t>
            </a:r>
            <a:r>
              <a:rPr lang="en-US" sz="1000" b="1" dirty="0" smtClean="0"/>
              <a:t>: </a:t>
            </a:r>
            <a:r>
              <a:rPr lang="en-US" sz="1000" dirty="0" err="1" smtClean="0"/>
              <a:t>để</a:t>
            </a:r>
            <a:r>
              <a:rPr lang="en-US" sz="1000" dirty="0" smtClean="0"/>
              <a:t> 1 </a:t>
            </a:r>
            <a:r>
              <a:rPr lang="en-US" sz="1000" dirty="0" err="1" smtClean="0"/>
              <a:t>bên</a:t>
            </a:r>
            <a:r>
              <a:rPr lang="en-US" sz="1000" dirty="0" smtClean="0"/>
              <a:t> </a:t>
            </a:r>
            <a:r>
              <a:rPr lang="en-US" sz="1000" dirty="0" err="1" smtClean="0"/>
              <a:t>ảnh</a:t>
            </a:r>
            <a:r>
              <a:rPr lang="en-US" sz="1000" dirty="0" smtClean="0"/>
              <a:t> </a:t>
            </a:r>
            <a:r>
              <a:rPr lang="en-US" sz="1000" dirty="0" err="1" smtClean="0"/>
              <a:t>chủ</a:t>
            </a:r>
            <a:r>
              <a:rPr lang="en-US" sz="1000" dirty="0" smtClean="0"/>
              <a:t> </a:t>
            </a:r>
            <a:r>
              <a:rPr lang="en-US" sz="1000" dirty="0" err="1" smtClean="0"/>
              <a:t>tịch</a:t>
            </a:r>
            <a:r>
              <a:rPr lang="en-US" sz="1000" dirty="0" smtClean="0"/>
              <a:t>, 1 </a:t>
            </a:r>
            <a:r>
              <a:rPr lang="en-US" sz="1000" dirty="0" err="1" smtClean="0"/>
              <a:t>bên</a:t>
            </a:r>
            <a:r>
              <a:rPr lang="en-US" sz="1000" dirty="0" smtClean="0"/>
              <a:t> </a:t>
            </a:r>
            <a:r>
              <a:rPr lang="en-US" sz="1000" dirty="0" err="1" smtClean="0"/>
              <a:t>là</a:t>
            </a:r>
            <a:r>
              <a:rPr lang="en-US" sz="1000" dirty="0" smtClean="0"/>
              <a:t> </a:t>
            </a:r>
            <a:r>
              <a:rPr lang="en-US" sz="1000" dirty="0" err="1" smtClean="0"/>
              <a:t>thư</a:t>
            </a:r>
            <a:r>
              <a:rPr lang="en-US" sz="1000" dirty="0" smtClean="0"/>
              <a:t> </a:t>
            </a:r>
            <a:r>
              <a:rPr lang="en-US" sz="1000" dirty="0" err="1" smtClean="0"/>
              <a:t>chào</a:t>
            </a:r>
            <a:r>
              <a:rPr lang="en-US" sz="1000" dirty="0" smtClean="0"/>
              <a:t> </a:t>
            </a:r>
            <a:r>
              <a:rPr lang="en-US" sz="1000" dirty="0" err="1" smtClean="0"/>
              <a:t>mừng</a:t>
            </a:r>
            <a:r>
              <a:rPr lang="en-US" sz="1000" dirty="0"/>
              <a:t> </a:t>
            </a:r>
            <a:r>
              <a:rPr lang="en-US" sz="1000" dirty="0" smtClean="0"/>
              <a:t>(</a:t>
            </a:r>
            <a:r>
              <a:rPr lang="en-US" sz="1000" dirty="0" err="1" smtClean="0"/>
              <a:t>không</a:t>
            </a:r>
            <a:r>
              <a:rPr lang="en-US" sz="1000" dirty="0" smtClean="0"/>
              <a:t> </a:t>
            </a:r>
            <a:r>
              <a:rPr lang="en-US" sz="1000" dirty="0" err="1" smtClean="0"/>
              <a:t>giới</a:t>
            </a:r>
            <a:r>
              <a:rPr lang="en-US" sz="1000" dirty="0" smtClean="0"/>
              <a:t> </a:t>
            </a:r>
            <a:r>
              <a:rPr lang="en-US" sz="1000" dirty="0" err="1" smtClean="0"/>
              <a:t>hạn</a:t>
            </a:r>
            <a:r>
              <a:rPr lang="en-US" sz="1000" dirty="0" smtClean="0"/>
              <a:t> </a:t>
            </a:r>
            <a:r>
              <a:rPr lang="en-US" sz="1000" dirty="0" err="1" smtClean="0"/>
              <a:t>ký</a:t>
            </a:r>
            <a:r>
              <a:rPr lang="en-US" sz="1000" dirty="0" smtClean="0"/>
              <a:t> </a:t>
            </a:r>
            <a:r>
              <a:rPr lang="en-US" sz="1000" dirty="0" err="1" smtClean="0"/>
              <a:t>tự</a:t>
            </a:r>
            <a:r>
              <a:rPr lang="en-US" sz="1000" dirty="0" smtClean="0"/>
              <a:t> </a:t>
            </a:r>
            <a:r>
              <a:rPr lang="en-US" sz="1000" dirty="0" err="1" smtClean="0"/>
              <a:t>để</a:t>
            </a:r>
            <a:r>
              <a:rPr lang="en-US" sz="1000" dirty="0" smtClean="0"/>
              <a:t> admin </a:t>
            </a:r>
            <a:r>
              <a:rPr lang="en-US" sz="1000" dirty="0" err="1" smtClean="0"/>
              <a:t>tự</a:t>
            </a:r>
            <a:r>
              <a:rPr lang="en-US" sz="1000" dirty="0" smtClean="0"/>
              <a:t> </a:t>
            </a:r>
            <a:r>
              <a:rPr lang="en-US" sz="1000" dirty="0" err="1" smtClean="0"/>
              <a:t>căn</a:t>
            </a:r>
            <a:r>
              <a:rPr lang="en-US" sz="1000" dirty="0" smtClean="0"/>
              <a:t>) </a:t>
            </a:r>
          </a:p>
          <a:p>
            <a:r>
              <a:rPr lang="en-US" sz="1000" dirty="0" err="1" smtClean="0"/>
              <a:t>Có</a:t>
            </a:r>
            <a:r>
              <a:rPr lang="en-US" sz="1000" dirty="0" smtClean="0"/>
              <a:t> </a:t>
            </a:r>
            <a:r>
              <a:rPr lang="en-US" sz="1000" dirty="0" err="1" smtClean="0"/>
              <a:t>nút</a:t>
            </a:r>
            <a:r>
              <a:rPr lang="en-US" sz="1000" dirty="0" smtClean="0"/>
              <a:t> </a:t>
            </a:r>
            <a:r>
              <a:rPr lang="en-US" sz="1000" dirty="0" err="1" smtClean="0"/>
              <a:t>Xem</a:t>
            </a:r>
            <a:r>
              <a:rPr lang="en-US" sz="1000" dirty="0" smtClean="0"/>
              <a:t> </a:t>
            </a:r>
            <a:r>
              <a:rPr lang="en-US" sz="1000" dirty="0" err="1" smtClean="0"/>
              <a:t>thêm</a:t>
            </a:r>
            <a:r>
              <a:rPr lang="en-US" sz="1000" dirty="0" smtClean="0"/>
              <a:t> </a:t>
            </a:r>
            <a:r>
              <a:rPr lang="en-US" sz="1000" dirty="0" err="1" smtClean="0"/>
              <a:t>để</a:t>
            </a:r>
            <a:r>
              <a:rPr lang="en-US" sz="1000" dirty="0" smtClean="0"/>
              <a:t> </a:t>
            </a:r>
            <a:r>
              <a:rPr lang="en-US" sz="1000" dirty="0" err="1" smtClean="0"/>
              <a:t>dẫn</a:t>
            </a:r>
            <a:r>
              <a:rPr lang="en-US" sz="1000" dirty="0" smtClean="0"/>
              <a:t> </a:t>
            </a:r>
            <a:r>
              <a:rPr lang="en-US" sz="1000" dirty="0" err="1" smtClean="0"/>
              <a:t>vào</a:t>
            </a:r>
            <a:r>
              <a:rPr lang="en-US" sz="1000" dirty="0" smtClean="0"/>
              <a:t> </a:t>
            </a:r>
            <a:r>
              <a:rPr lang="en-US" sz="1000" dirty="0" err="1" smtClean="0"/>
              <a:t>bài</a:t>
            </a:r>
            <a:r>
              <a:rPr lang="en-US" sz="1000" dirty="0" smtClean="0"/>
              <a:t> </a:t>
            </a:r>
            <a:r>
              <a:rPr lang="en-US" sz="1000" dirty="0" err="1" smtClean="0"/>
              <a:t>viết</a:t>
            </a:r>
            <a:r>
              <a:rPr lang="en-US" sz="1000" dirty="0" smtClean="0"/>
              <a:t> full </a:t>
            </a:r>
          </a:p>
          <a:p>
            <a:r>
              <a:rPr lang="en-US" sz="1000" dirty="0" smtClean="0"/>
              <a:t> </a:t>
            </a:r>
            <a:endParaRPr lang="en-US" sz="1000" dirty="0"/>
          </a:p>
        </p:txBody>
      </p:sp>
      <p:sp>
        <p:nvSpPr>
          <p:cNvPr id="59" name="TextBox 58"/>
          <p:cNvSpPr txBox="1"/>
          <p:nvPr/>
        </p:nvSpPr>
        <p:spPr>
          <a:xfrm>
            <a:off x="874806" y="3405908"/>
            <a:ext cx="1980788" cy="307777"/>
          </a:xfrm>
          <a:prstGeom prst="rect">
            <a:avLst/>
          </a:prstGeom>
          <a:noFill/>
        </p:spPr>
        <p:txBody>
          <a:bodyPr wrap="square" rtlCol="0">
            <a:spAutoFit/>
          </a:bodyPr>
          <a:lstStyle/>
          <a:p>
            <a:r>
              <a:rPr lang="en-US" sz="1400" dirty="0" smtClean="0">
                <a:solidFill>
                  <a:srgbClr val="055BA7"/>
                </a:solidFill>
              </a:rPr>
              <a:t>THƯ CHÀO MỪNG</a:t>
            </a:r>
            <a:endParaRPr lang="en-US" sz="1400" dirty="0">
              <a:solidFill>
                <a:srgbClr val="055BA7"/>
              </a:solidFill>
            </a:endParaRPr>
          </a:p>
        </p:txBody>
      </p:sp>
      <p:pic>
        <p:nvPicPr>
          <p:cNvPr id="60" name="Picture 59"/>
          <p:cNvPicPr>
            <a:picLocks noChangeAspect="1"/>
          </p:cNvPicPr>
          <p:nvPr/>
        </p:nvPicPr>
        <p:blipFill rotWithShape="1">
          <a:blip r:embed="rId14"/>
          <a:srcRect t="36342"/>
          <a:stretch/>
        </p:blipFill>
        <p:spPr>
          <a:xfrm>
            <a:off x="0" y="-121920"/>
            <a:ext cx="6858000" cy="439606"/>
          </a:xfrm>
          <a:prstGeom prst="rect">
            <a:avLst/>
          </a:prstGeom>
        </p:spPr>
      </p:pic>
      <p:pic>
        <p:nvPicPr>
          <p:cNvPr id="62" name="Picture 61"/>
          <p:cNvPicPr>
            <a:picLocks noChangeAspect="1"/>
          </p:cNvPicPr>
          <p:nvPr/>
        </p:nvPicPr>
        <p:blipFill rotWithShape="1">
          <a:blip r:embed="rId14"/>
          <a:srcRect l="32900" t="844" b="68260"/>
          <a:stretch/>
        </p:blipFill>
        <p:spPr>
          <a:xfrm>
            <a:off x="2097024" y="-206301"/>
            <a:ext cx="4601738" cy="213360"/>
          </a:xfrm>
          <a:prstGeom prst="rect">
            <a:avLst/>
          </a:prstGeom>
        </p:spPr>
      </p:pic>
      <p:cxnSp>
        <p:nvCxnSpPr>
          <p:cNvPr id="64" name="Straight Arrow Connector 63"/>
          <p:cNvCxnSpPr/>
          <p:nvPr/>
        </p:nvCxnSpPr>
        <p:spPr>
          <a:xfrm>
            <a:off x="-219456" y="0"/>
            <a:ext cx="281190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688592" y="-206301"/>
            <a:ext cx="1469136" cy="1223412"/>
          </a:xfrm>
          <a:prstGeom prst="rect">
            <a:avLst/>
          </a:prstGeom>
          <a:noFill/>
        </p:spPr>
        <p:txBody>
          <a:bodyPr wrap="square" rtlCol="0">
            <a:spAutoFit/>
          </a:bodyPr>
          <a:lstStyle/>
          <a:p>
            <a:r>
              <a:rPr lang="en-US" sz="1050" dirty="0" smtClean="0"/>
              <a:t>Cho </a:t>
            </a:r>
            <a:r>
              <a:rPr lang="en-US" sz="1050" dirty="0" err="1" smtClean="0"/>
              <a:t>ngắn</a:t>
            </a:r>
            <a:r>
              <a:rPr lang="en-US" sz="1050" dirty="0" smtClean="0"/>
              <a:t> </a:t>
            </a:r>
            <a:r>
              <a:rPr lang="en-US" sz="1050" dirty="0" err="1" smtClean="0"/>
              <a:t>khoảng</a:t>
            </a:r>
            <a:r>
              <a:rPr lang="en-US" sz="1050" dirty="0" smtClean="0"/>
              <a:t> </a:t>
            </a:r>
            <a:r>
              <a:rPr lang="en-US" sz="1050" dirty="0" err="1" smtClean="0"/>
              <a:t>trắng</a:t>
            </a:r>
            <a:r>
              <a:rPr lang="en-US" sz="1050" dirty="0" smtClean="0"/>
              <a:t> </a:t>
            </a:r>
            <a:r>
              <a:rPr lang="en-US" sz="1050" dirty="0" err="1" smtClean="0"/>
              <a:t>giữa</a:t>
            </a:r>
            <a:r>
              <a:rPr lang="en-US" sz="1050" dirty="0" smtClean="0"/>
              <a:t> 2 </a:t>
            </a:r>
            <a:r>
              <a:rPr lang="en-US" sz="1050" dirty="0" err="1" smtClean="0"/>
              <a:t>dòng</a:t>
            </a:r>
            <a:r>
              <a:rPr lang="en-US" sz="1050" dirty="0" smtClean="0"/>
              <a:t> </a:t>
            </a:r>
            <a:r>
              <a:rPr lang="en-US" sz="1050" dirty="0" err="1" smtClean="0"/>
              <a:t>lại</a:t>
            </a:r>
            <a:r>
              <a:rPr lang="en-US" sz="1050" dirty="0" smtClean="0"/>
              <a:t>. </a:t>
            </a:r>
            <a:r>
              <a:rPr lang="en-US" sz="1050" dirty="0" err="1" smtClean="0"/>
              <a:t>Để</a:t>
            </a:r>
            <a:r>
              <a:rPr lang="en-US" sz="1050" dirty="0" smtClean="0"/>
              <a:t> </a:t>
            </a:r>
            <a:r>
              <a:rPr lang="en-US" sz="1050" dirty="0" err="1" smtClean="0"/>
              <a:t>khi</a:t>
            </a:r>
            <a:r>
              <a:rPr lang="en-US" sz="1050" dirty="0" smtClean="0"/>
              <a:t> ng dung </a:t>
            </a:r>
            <a:r>
              <a:rPr lang="en-US" sz="1050" dirty="0" err="1" smtClean="0"/>
              <a:t>cuộn</a:t>
            </a:r>
            <a:r>
              <a:rPr lang="en-US" sz="1050" dirty="0" smtClean="0"/>
              <a:t> </a:t>
            </a:r>
            <a:r>
              <a:rPr lang="en-US" sz="1050" dirty="0" err="1" smtClean="0"/>
              <a:t>xuống</a:t>
            </a:r>
            <a:r>
              <a:rPr lang="en-US" sz="1050" dirty="0" smtClean="0"/>
              <a:t> </a:t>
            </a:r>
            <a:r>
              <a:rPr lang="en-US" sz="1050" dirty="0" err="1" smtClean="0"/>
              <a:t>dưới</a:t>
            </a:r>
            <a:r>
              <a:rPr lang="en-US" sz="1050" dirty="0" smtClean="0"/>
              <a:t> </a:t>
            </a:r>
            <a:r>
              <a:rPr lang="en-US" sz="1050" dirty="0" err="1" smtClean="0"/>
              <a:t>thì</a:t>
            </a:r>
            <a:r>
              <a:rPr lang="en-US" sz="1050" dirty="0" smtClean="0"/>
              <a:t> </a:t>
            </a:r>
            <a:r>
              <a:rPr lang="en-US" sz="1050" dirty="0" err="1" smtClean="0"/>
              <a:t>vẫn</a:t>
            </a:r>
            <a:r>
              <a:rPr lang="en-US" sz="1050" dirty="0" smtClean="0"/>
              <a:t> </a:t>
            </a:r>
            <a:r>
              <a:rPr lang="en-US" sz="1050" dirty="0" err="1" smtClean="0"/>
              <a:t>hiện</a:t>
            </a:r>
            <a:r>
              <a:rPr lang="en-US" sz="1050" dirty="0" smtClean="0"/>
              <a:t> </a:t>
            </a:r>
            <a:r>
              <a:rPr lang="en-US" sz="1050" dirty="0" err="1" smtClean="0"/>
              <a:t>cả</a:t>
            </a:r>
            <a:r>
              <a:rPr lang="en-US" sz="1050" dirty="0" smtClean="0"/>
              <a:t> 2 </a:t>
            </a:r>
            <a:r>
              <a:rPr lang="en-US" sz="1050" dirty="0" err="1" smtClean="0"/>
              <a:t>dòng</a:t>
            </a:r>
            <a:r>
              <a:rPr lang="en-US" sz="1050" dirty="0" smtClean="0"/>
              <a:t> </a:t>
            </a:r>
            <a:r>
              <a:rPr lang="en-US" sz="1050" dirty="0" err="1" smtClean="0"/>
              <a:t>này</a:t>
            </a:r>
            <a:r>
              <a:rPr lang="en-US" sz="1050" dirty="0" smtClean="0"/>
              <a:t>. </a:t>
            </a:r>
          </a:p>
          <a:p>
            <a:r>
              <a:rPr lang="en-US" sz="1050" dirty="0" smtClean="0"/>
              <a:t>Logo </a:t>
            </a:r>
            <a:r>
              <a:rPr lang="en-US" sz="1050" dirty="0" err="1" smtClean="0"/>
              <a:t>hội</a:t>
            </a:r>
            <a:r>
              <a:rPr lang="en-US" sz="1050" dirty="0" smtClean="0"/>
              <a:t> </a:t>
            </a:r>
            <a:r>
              <a:rPr lang="en-US" sz="1050" dirty="0" err="1" smtClean="0"/>
              <a:t>thì</a:t>
            </a:r>
            <a:r>
              <a:rPr lang="en-US" sz="1050" dirty="0" smtClean="0"/>
              <a:t> </a:t>
            </a:r>
            <a:r>
              <a:rPr lang="en-US" sz="1050" dirty="0" err="1" smtClean="0"/>
              <a:t>cho</a:t>
            </a:r>
            <a:r>
              <a:rPr lang="en-US" sz="1050" dirty="0" smtClean="0"/>
              <a:t> </a:t>
            </a:r>
            <a:r>
              <a:rPr lang="en-US" sz="1050" dirty="0" err="1" smtClean="0"/>
              <a:t>chiều</a:t>
            </a:r>
            <a:r>
              <a:rPr lang="en-US" sz="1050" dirty="0" smtClean="0"/>
              <a:t> </a:t>
            </a:r>
            <a:r>
              <a:rPr lang="en-US" sz="1050" dirty="0" err="1" smtClean="0"/>
              <a:t>cao</a:t>
            </a:r>
            <a:r>
              <a:rPr lang="en-US" sz="1050" dirty="0" smtClean="0"/>
              <a:t> = </a:t>
            </a:r>
            <a:r>
              <a:rPr lang="en-US" sz="1050" dirty="0" err="1" smtClean="0"/>
              <a:t>cả</a:t>
            </a:r>
            <a:r>
              <a:rPr lang="en-US" sz="1050" dirty="0" smtClean="0"/>
              <a:t> 2 </a:t>
            </a:r>
            <a:r>
              <a:rPr lang="en-US" sz="1050" dirty="0" err="1" smtClean="0"/>
              <a:t>dòng</a:t>
            </a:r>
            <a:r>
              <a:rPr lang="en-US" sz="1050" dirty="0" smtClean="0"/>
              <a:t> </a:t>
            </a:r>
            <a:r>
              <a:rPr lang="en-US" sz="1050" dirty="0" err="1" smtClean="0"/>
              <a:t>cộng</a:t>
            </a:r>
            <a:r>
              <a:rPr lang="en-US" sz="1050" dirty="0" smtClean="0"/>
              <a:t> </a:t>
            </a:r>
            <a:r>
              <a:rPr lang="en-US" sz="1050" dirty="0" err="1" smtClean="0"/>
              <a:t>lại</a:t>
            </a:r>
            <a:endParaRPr lang="en-US" sz="1050" dirty="0"/>
          </a:p>
        </p:txBody>
      </p:sp>
      <p:cxnSp>
        <p:nvCxnSpPr>
          <p:cNvPr id="66" name="Straight Arrow Connector 65"/>
          <p:cNvCxnSpPr/>
          <p:nvPr/>
        </p:nvCxnSpPr>
        <p:spPr>
          <a:xfrm flipV="1">
            <a:off x="-404972" y="158496"/>
            <a:ext cx="868268" cy="62179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413761" y="3063846"/>
            <a:ext cx="1223924" cy="606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836901" y="2834372"/>
            <a:ext cx="1670304" cy="400110"/>
          </a:xfrm>
          <a:prstGeom prst="rect">
            <a:avLst/>
          </a:prstGeom>
          <a:noFill/>
        </p:spPr>
        <p:txBody>
          <a:bodyPr wrap="square" rtlCol="0">
            <a:spAutoFit/>
          </a:bodyPr>
          <a:lstStyle/>
          <a:p>
            <a:r>
              <a:rPr lang="en-US" sz="1000" dirty="0" smtClean="0"/>
              <a:t>Add </a:t>
            </a:r>
            <a:r>
              <a:rPr lang="en-US" sz="1000" dirty="0" err="1" smtClean="0"/>
              <a:t>thêm</a:t>
            </a:r>
            <a:r>
              <a:rPr lang="en-US" sz="1000" dirty="0" smtClean="0"/>
              <a:t> </a:t>
            </a:r>
            <a:r>
              <a:rPr lang="en-US" sz="1000" dirty="0" err="1" smtClean="0"/>
              <a:t>địa</a:t>
            </a:r>
            <a:r>
              <a:rPr lang="en-US" sz="1000" dirty="0" smtClean="0"/>
              <a:t> </a:t>
            </a:r>
            <a:r>
              <a:rPr lang="en-US" sz="1000" dirty="0" err="1" smtClean="0"/>
              <a:t>điểm</a:t>
            </a:r>
            <a:r>
              <a:rPr lang="en-US" sz="1000" dirty="0" smtClean="0"/>
              <a:t> </a:t>
            </a:r>
            <a:r>
              <a:rPr lang="en-US" sz="1000" dirty="0" err="1" smtClean="0"/>
              <a:t>tổ</a:t>
            </a:r>
            <a:r>
              <a:rPr lang="en-US" sz="1000" dirty="0" smtClean="0"/>
              <a:t> </a:t>
            </a:r>
            <a:r>
              <a:rPr lang="en-US" sz="1000" dirty="0" err="1" smtClean="0"/>
              <a:t>chức</a:t>
            </a:r>
            <a:r>
              <a:rPr lang="en-US" sz="1000" dirty="0" smtClean="0"/>
              <a:t> </a:t>
            </a:r>
            <a:r>
              <a:rPr lang="en-US" sz="1000" dirty="0" err="1" smtClean="0"/>
              <a:t>và</a:t>
            </a:r>
            <a:r>
              <a:rPr lang="en-US" sz="1000" dirty="0" smtClean="0"/>
              <a:t> </a:t>
            </a:r>
            <a:r>
              <a:rPr lang="en-US" sz="1000" dirty="0" err="1" smtClean="0"/>
              <a:t>thời</a:t>
            </a:r>
            <a:r>
              <a:rPr lang="en-US" sz="1000" dirty="0" smtClean="0"/>
              <a:t> </a:t>
            </a:r>
            <a:r>
              <a:rPr lang="en-US" sz="1000" dirty="0" err="1" smtClean="0"/>
              <a:t>gian</a:t>
            </a:r>
            <a:r>
              <a:rPr lang="en-US" sz="1000" dirty="0" smtClean="0"/>
              <a:t> </a:t>
            </a:r>
            <a:r>
              <a:rPr lang="en-US" sz="1000" dirty="0" err="1" smtClean="0"/>
              <a:t>chương</a:t>
            </a:r>
            <a:r>
              <a:rPr lang="en-US" sz="1000" dirty="0" smtClean="0"/>
              <a:t> </a:t>
            </a:r>
            <a:r>
              <a:rPr lang="en-US" sz="1000" dirty="0" err="1" smtClean="0"/>
              <a:t>trình</a:t>
            </a:r>
            <a:r>
              <a:rPr lang="en-US" sz="1000" dirty="0" smtClean="0"/>
              <a:t> </a:t>
            </a:r>
            <a:endParaRPr lang="en-US" sz="1000" dirty="0"/>
          </a:p>
        </p:txBody>
      </p:sp>
      <p:cxnSp>
        <p:nvCxnSpPr>
          <p:cNvPr id="70" name="Straight Arrow Connector 69"/>
          <p:cNvCxnSpPr>
            <a:stCxn id="71" idx="1"/>
            <a:endCxn id="5" idx="3"/>
          </p:cNvCxnSpPr>
          <p:nvPr/>
        </p:nvCxnSpPr>
        <p:spPr>
          <a:xfrm flipH="1">
            <a:off x="6187271" y="2957483"/>
            <a:ext cx="878760" cy="2897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7066031" y="2680484"/>
            <a:ext cx="1670304" cy="553998"/>
          </a:xfrm>
          <a:prstGeom prst="rect">
            <a:avLst/>
          </a:prstGeom>
          <a:noFill/>
        </p:spPr>
        <p:txBody>
          <a:bodyPr wrap="square" rtlCol="0">
            <a:spAutoFit/>
          </a:bodyPr>
          <a:lstStyle/>
          <a:p>
            <a:r>
              <a:rPr lang="en-US" sz="1000" dirty="0" err="1" smtClean="0"/>
              <a:t>Chuyển</a:t>
            </a:r>
            <a:r>
              <a:rPr lang="en-US" sz="1000" dirty="0" smtClean="0"/>
              <a:t> </a:t>
            </a:r>
            <a:r>
              <a:rPr lang="en-US" sz="1000" dirty="0" err="1" smtClean="0"/>
              <a:t>đồng</a:t>
            </a:r>
            <a:r>
              <a:rPr lang="en-US" sz="1000" dirty="0" smtClean="0"/>
              <a:t> </a:t>
            </a:r>
            <a:r>
              <a:rPr lang="en-US" sz="1000" dirty="0" err="1" smtClean="0"/>
              <a:t>hồ</a:t>
            </a:r>
            <a:r>
              <a:rPr lang="en-US" sz="1000" dirty="0" smtClean="0"/>
              <a:t> </a:t>
            </a:r>
            <a:r>
              <a:rPr lang="en-US" sz="1000" dirty="0" err="1" smtClean="0"/>
              <a:t>đếm</a:t>
            </a:r>
            <a:r>
              <a:rPr lang="en-US" sz="1000" dirty="0" smtClean="0"/>
              <a:t> </a:t>
            </a:r>
            <a:r>
              <a:rPr lang="en-US" sz="1000" dirty="0" err="1" smtClean="0"/>
              <a:t>ngược</a:t>
            </a:r>
            <a:r>
              <a:rPr lang="en-US" sz="1000" dirty="0" smtClean="0"/>
              <a:t> </a:t>
            </a:r>
            <a:r>
              <a:rPr lang="en-US" sz="1000" dirty="0" err="1" smtClean="0"/>
              <a:t>lên</a:t>
            </a:r>
            <a:r>
              <a:rPr lang="en-US" sz="1000" dirty="0" smtClean="0"/>
              <a:t> </a:t>
            </a:r>
            <a:r>
              <a:rPr lang="en-US" sz="1000" dirty="0" err="1" smtClean="0"/>
              <a:t>trên</a:t>
            </a:r>
            <a:r>
              <a:rPr lang="en-US" sz="1000" dirty="0" smtClean="0"/>
              <a:t>, </a:t>
            </a:r>
            <a:r>
              <a:rPr lang="en-US" sz="1000" dirty="0" err="1" smtClean="0"/>
              <a:t>lồng</a:t>
            </a:r>
            <a:r>
              <a:rPr lang="en-US" sz="1000" dirty="0" smtClean="0"/>
              <a:t> </a:t>
            </a:r>
            <a:r>
              <a:rPr lang="en-US" sz="1000" dirty="0" err="1" smtClean="0"/>
              <a:t>chữ</a:t>
            </a:r>
            <a:r>
              <a:rPr lang="en-US" sz="1000" dirty="0" smtClean="0"/>
              <a:t> </a:t>
            </a:r>
            <a:r>
              <a:rPr lang="en-US" sz="1000" dirty="0" err="1" smtClean="0"/>
              <a:t>Ngày</a:t>
            </a:r>
            <a:r>
              <a:rPr lang="en-US" sz="1000" dirty="0" smtClean="0"/>
              <a:t>, </a:t>
            </a:r>
            <a:r>
              <a:rPr lang="en-US" sz="1000" dirty="0" err="1" smtClean="0"/>
              <a:t>giờ</a:t>
            </a:r>
            <a:r>
              <a:rPr lang="en-US" sz="1000" dirty="0" smtClean="0"/>
              <a:t>, </a:t>
            </a:r>
            <a:r>
              <a:rPr lang="en-US" sz="1000" dirty="0" err="1" smtClean="0"/>
              <a:t>phút</a:t>
            </a:r>
            <a:r>
              <a:rPr lang="en-US" sz="1000" dirty="0" smtClean="0"/>
              <a:t>, </a:t>
            </a:r>
            <a:r>
              <a:rPr lang="en-US" sz="1000" dirty="0" err="1" smtClean="0"/>
              <a:t>giây</a:t>
            </a:r>
            <a:r>
              <a:rPr lang="en-US" sz="1000" dirty="0" smtClean="0"/>
              <a:t> </a:t>
            </a:r>
            <a:r>
              <a:rPr lang="en-US" sz="1000" dirty="0" err="1" smtClean="0"/>
              <a:t>vào</a:t>
            </a:r>
            <a:r>
              <a:rPr lang="en-US" sz="1000" dirty="0" smtClean="0"/>
              <a:t> </a:t>
            </a:r>
            <a:r>
              <a:rPr lang="en-US" sz="1000" dirty="0" err="1" smtClean="0"/>
              <a:t>trong</a:t>
            </a:r>
            <a:r>
              <a:rPr lang="en-US" sz="1000" dirty="0" smtClean="0"/>
              <a:t> ô </a:t>
            </a:r>
            <a:r>
              <a:rPr lang="en-US" sz="1000" dirty="0" err="1" smtClean="0"/>
              <a:t>số</a:t>
            </a:r>
            <a:r>
              <a:rPr lang="en-US" sz="1000" dirty="0" smtClean="0"/>
              <a:t> </a:t>
            </a:r>
            <a:endParaRPr lang="en-US" sz="1000" dirty="0"/>
          </a:p>
        </p:txBody>
      </p:sp>
      <p:pic>
        <p:nvPicPr>
          <p:cNvPr id="77" name="Picture 76"/>
          <p:cNvPicPr>
            <a:picLocks noChangeAspect="1"/>
          </p:cNvPicPr>
          <p:nvPr/>
        </p:nvPicPr>
        <p:blipFill>
          <a:blip r:embed="rId15">
            <a:lum bright="70000" contrast="-70000"/>
            <a:extLst>
              <a:ext uri="{BEBA8EAE-BF5A-486C-A8C5-ECC9F3942E4B}">
                <a14:imgProps xmlns:a14="http://schemas.microsoft.com/office/drawing/2010/main">
                  <a14:imgLayer r:embed="rId16">
                    <a14:imgEffect>
                      <a14:backgroundRemoval t="5726" b="89980" l="9780" r="89976">
                        <a14:foregroundMark x1="49144" y1="35174" x2="55501" y2="32720"/>
                        <a14:foregroundMark x1="42054" y1="79755" x2="53301" y2="77301"/>
                        <a14:foregroundMark x1="60391" y1="77301" x2="71638" y2="75051"/>
                        <a14:foregroundMark x1="30807" y1="77914" x2="30807" y2="77914"/>
                        <a14:foregroundMark x1="38631" y1="87321" x2="55990" y2="86094"/>
                        <a14:foregroundMark x1="64548" y1="86708" x2="72861" y2="86708"/>
                        <a14:foregroundMark x1="54768" y1="6339" x2="56724" y2="5726"/>
                      </a14:backgroundRemoval>
                    </a14:imgEffect>
                  </a14:imgLayer>
                </a14:imgProps>
              </a:ext>
            </a:extLst>
          </a:blip>
          <a:stretch>
            <a:fillRect/>
          </a:stretch>
        </p:blipFill>
        <p:spPr>
          <a:xfrm>
            <a:off x="3211537" y="3066067"/>
            <a:ext cx="191256" cy="228666"/>
          </a:xfrm>
          <a:prstGeom prst="rect">
            <a:avLst/>
          </a:prstGeom>
        </p:spPr>
      </p:pic>
      <p:sp>
        <p:nvSpPr>
          <p:cNvPr id="78" name="TextBox 77"/>
          <p:cNvSpPr txBox="1"/>
          <p:nvPr/>
        </p:nvSpPr>
        <p:spPr>
          <a:xfrm>
            <a:off x="3360820" y="3066475"/>
            <a:ext cx="1364681" cy="215444"/>
          </a:xfrm>
          <a:prstGeom prst="rect">
            <a:avLst/>
          </a:prstGeom>
          <a:noFill/>
        </p:spPr>
        <p:txBody>
          <a:bodyPr wrap="square" rtlCol="0">
            <a:spAutoFit/>
          </a:bodyPr>
          <a:lstStyle/>
          <a:p>
            <a:r>
              <a:rPr lang="en-US" sz="800" dirty="0" smtClean="0">
                <a:solidFill>
                  <a:schemeClr val="bg1"/>
                </a:solidFill>
                <a:latin typeface="Arial" panose="020B0604020202020204" pitchFamily="34" charset="0"/>
                <a:cs typeface="Arial" panose="020B0604020202020204" pitchFamily="34" charset="0"/>
              </a:rPr>
              <a:t>04 – 06/03/2022</a:t>
            </a:r>
            <a:endParaRPr lang="en-US" sz="800" dirty="0">
              <a:solidFill>
                <a:schemeClr val="bg1"/>
              </a:solidFill>
              <a:latin typeface="Arial" panose="020B0604020202020204" pitchFamily="34" charset="0"/>
              <a:cs typeface="Arial" panose="020B0604020202020204" pitchFamily="34" charset="0"/>
            </a:endParaRPr>
          </a:p>
        </p:txBody>
      </p:sp>
      <p:cxnSp>
        <p:nvCxnSpPr>
          <p:cNvPr id="82" name="Straight Arrow Connector 81"/>
          <p:cNvCxnSpPr/>
          <p:nvPr/>
        </p:nvCxnSpPr>
        <p:spPr>
          <a:xfrm flipV="1">
            <a:off x="-484632" y="7961394"/>
            <a:ext cx="1140364" cy="667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2394880" y="7238395"/>
            <a:ext cx="2218847" cy="1938992"/>
          </a:xfrm>
          <a:prstGeom prst="rect">
            <a:avLst/>
          </a:prstGeom>
          <a:noFill/>
        </p:spPr>
        <p:txBody>
          <a:bodyPr wrap="square" rtlCol="0">
            <a:spAutoFit/>
          </a:bodyPr>
          <a:lstStyle/>
          <a:p>
            <a:r>
              <a:rPr lang="en-US" sz="1000" b="1" dirty="0" err="1" smtClean="0"/>
              <a:t>Phần</a:t>
            </a:r>
            <a:r>
              <a:rPr lang="en-US" sz="1000" b="1" dirty="0" smtClean="0"/>
              <a:t> </a:t>
            </a:r>
            <a:r>
              <a:rPr lang="en-US" sz="1000" b="1" dirty="0" err="1" smtClean="0"/>
              <a:t>chương</a:t>
            </a:r>
            <a:r>
              <a:rPr lang="en-US" sz="1000" b="1" dirty="0" smtClean="0"/>
              <a:t> </a:t>
            </a:r>
            <a:r>
              <a:rPr lang="en-US" sz="1000" b="1" dirty="0" err="1" smtClean="0"/>
              <a:t>trình</a:t>
            </a:r>
            <a:r>
              <a:rPr lang="en-US" sz="1000" b="1" dirty="0" smtClean="0"/>
              <a:t>: </a:t>
            </a:r>
            <a:r>
              <a:rPr lang="en-US" sz="1000" dirty="0" err="1" smtClean="0"/>
              <a:t>lên</a:t>
            </a:r>
            <a:r>
              <a:rPr lang="en-US" sz="1000" dirty="0" smtClean="0"/>
              <a:t> form </a:t>
            </a:r>
            <a:r>
              <a:rPr lang="en-US" sz="1000" dirty="0" err="1" smtClean="0"/>
              <a:t>giống</a:t>
            </a:r>
            <a:r>
              <a:rPr lang="en-US" sz="1000" dirty="0" smtClean="0"/>
              <a:t> </a:t>
            </a:r>
            <a:r>
              <a:rPr lang="en-US" sz="1000" dirty="0" err="1" smtClean="0"/>
              <a:t>như</a:t>
            </a:r>
            <a:r>
              <a:rPr lang="en-US" sz="1000" dirty="0" smtClean="0"/>
              <a:t> </a:t>
            </a:r>
            <a:r>
              <a:rPr lang="en-US" sz="1000" dirty="0" err="1" smtClean="0"/>
              <a:t>này</a:t>
            </a:r>
            <a:r>
              <a:rPr lang="en-US" sz="1000" dirty="0" smtClean="0"/>
              <a:t> dc k ạ? </a:t>
            </a:r>
            <a:endParaRPr lang="en-US" sz="1000" dirty="0"/>
          </a:p>
          <a:p>
            <a:r>
              <a:rPr lang="en-US" sz="1000" dirty="0" err="1" smtClean="0"/>
              <a:t>Ngày</a:t>
            </a:r>
            <a:r>
              <a:rPr lang="en-US" sz="1000" dirty="0" smtClean="0"/>
              <a:t> 1,2,3 ở </a:t>
            </a:r>
            <a:r>
              <a:rPr lang="en-US" sz="1000" dirty="0" err="1" smtClean="0"/>
              <a:t>dòng</a:t>
            </a:r>
            <a:r>
              <a:rPr lang="en-US" sz="1000" dirty="0" smtClean="0"/>
              <a:t> </a:t>
            </a:r>
            <a:r>
              <a:rPr lang="en-US" sz="1000" dirty="0" err="1" smtClean="0"/>
              <a:t>đầu</a:t>
            </a:r>
            <a:r>
              <a:rPr lang="en-US" sz="1000" dirty="0" smtClean="0"/>
              <a:t>.</a:t>
            </a:r>
          </a:p>
          <a:p>
            <a:r>
              <a:rPr lang="en-US" sz="1000" dirty="0" smtClean="0"/>
              <a:t> Link 1,2,3 ở </a:t>
            </a:r>
            <a:r>
              <a:rPr lang="en-US" sz="1000" dirty="0" err="1" smtClean="0"/>
              <a:t>dòng</a:t>
            </a:r>
            <a:r>
              <a:rPr lang="en-US" sz="1000" dirty="0" smtClean="0"/>
              <a:t> 2</a:t>
            </a:r>
          </a:p>
          <a:p>
            <a:r>
              <a:rPr lang="en-US" sz="1000" dirty="0" err="1" smtClean="0"/>
              <a:t>Các</a:t>
            </a:r>
            <a:r>
              <a:rPr lang="en-US" sz="1000" dirty="0" smtClean="0"/>
              <a:t> </a:t>
            </a:r>
            <a:r>
              <a:rPr lang="en-US" sz="1000" dirty="0" err="1" smtClean="0"/>
              <a:t>phần</a:t>
            </a:r>
            <a:r>
              <a:rPr lang="en-US" sz="1000" dirty="0" smtClean="0"/>
              <a:t> </a:t>
            </a:r>
            <a:r>
              <a:rPr lang="en-US" sz="1000" dirty="0" err="1" smtClean="0"/>
              <a:t>chương</a:t>
            </a:r>
            <a:r>
              <a:rPr lang="en-US" sz="1000" dirty="0" smtClean="0"/>
              <a:t> </a:t>
            </a:r>
            <a:r>
              <a:rPr lang="en-US" sz="1000" dirty="0" err="1" smtClean="0"/>
              <a:t>trình</a:t>
            </a:r>
            <a:r>
              <a:rPr lang="en-US" sz="1000" dirty="0" smtClean="0"/>
              <a:t> chi </a:t>
            </a:r>
            <a:r>
              <a:rPr lang="en-US" sz="1000" dirty="0" err="1" smtClean="0"/>
              <a:t>tiết</a:t>
            </a:r>
            <a:r>
              <a:rPr lang="en-US" sz="1000" dirty="0" smtClean="0"/>
              <a:t>:</a:t>
            </a:r>
          </a:p>
          <a:p>
            <a:r>
              <a:rPr lang="en-US" sz="1000" dirty="0" err="1" smtClean="0"/>
              <a:t>Thời</a:t>
            </a:r>
            <a:r>
              <a:rPr lang="en-US" sz="1000" dirty="0" smtClean="0"/>
              <a:t> </a:t>
            </a:r>
            <a:r>
              <a:rPr lang="en-US" sz="1000" dirty="0" err="1" smtClean="0"/>
              <a:t>gian</a:t>
            </a:r>
            <a:r>
              <a:rPr lang="en-US" sz="1000" dirty="0" smtClean="0"/>
              <a:t> </a:t>
            </a:r>
            <a:r>
              <a:rPr lang="en-US" sz="1000" dirty="0" err="1" smtClean="0"/>
              <a:t>cột</a:t>
            </a:r>
            <a:r>
              <a:rPr lang="en-US" sz="1000" dirty="0" smtClean="0"/>
              <a:t> </a:t>
            </a:r>
            <a:r>
              <a:rPr lang="en-US" sz="1000" dirty="0" err="1" smtClean="0"/>
              <a:t>trái</a:t>
            </a:r>
            <a:r>
              <a:rPr lang="en-US" sz="1000" dirty="0" smtClean="0"/>
              <a:t>, </a:t>
            </a:r>
            <a:r>
              <a:rPr lang="en-US" sz="1000" dirty="0" err="1" smtClean="0"/>
              <a:t>chủ</a:t>
            </a:r>
            <a:r>
              <a:rPr lang="en-US" sz="1000" dirty="0" smtClean="0"/>
              <a:t> </a:t>
            </a:r>
            <a:r>
              <a:rPr lang="en-US" sz="1000" dirty="0" err="1" smtClean="0"/>
              <a:t>đề</a:t>
            </a:r>
            <a:r>
              <a:rPr lang="en-US" sz="1000" dirty="0" smtClean="0"/>
              <a:t> </a:t>
            </a:r>
            <a:r>
              <a:rPr lang="en-US" sz="1000" dirty="0" err="1" smtClean="0"/>
              <a:t>phiên</a:t>
            </a:r>
            <a:r>
              <a:rPr lang="en-US" sz="1000" dirty="0" smtClean="0"/>
              <a:t> </a:t>
            </a:r>
            <a:r>
              <a:rPr lang="en-US" sz="1000" dirty="0" err="1" smtClean="0"/>
              <a:t>cột</a:t>
            </a:r>
            <a:r>
              <a:rPr lang="en-US" sz="1000" dirty="0" smtClean="0"/>
              <a:t> </a:t>
            </a:r>
            <a:r>
              <a:rPr lang="en-US" sz="1000" dirty="0" err="1" smtClean="0"/>
              <a:t>phải</a:t>
            </a:r>
            <a:r>
              <a:rPr lang="en-US" sz="1000" dirty="0" smtClean="0"/>
              <a:t>. </a:t>
            </a:r>
          </a:p>
          <a:p>
            <a:r>
              <a:rPr lang="en-US" sz="1000" dirty="0" err="1" smtClean="0"/>
              <a:t>Có</a:t>
            </a:r>
            <a:r>
              <a:rPr lang="en-US" sz="1000" dirty="0" smtClean="0"/>
              <a:t> </a:t>
            </a:r>
            <a:r>
              <a:rPr lang="en-US" sz="1000" dirty="0" err="1" smtClean="0"/>
              <a:t>nút</a:t>
            </a:r>
            <a:r>
              <a:rPr lang="en-US" sz="1000" dirty="0" smtClean="0"/>
              <a:t> </a:t>
            </a:r>
            <a:r>
              <a:rPr lang="en-US" sz="1000" dirty="0" err="1" smtClean="0"/>
              <a:t>mũi</a:t>
            </a:r>
            <a:r>
              <a:rPr lang="en-US" sz="1000" dirty="0" smtClean="0"/>
              <a:t> </a:t>
            </a:r>
            <a:r>
              <a:rPr lang="en-US" sz="1000" dirty="0" err="1" smtClean="0"/>
              <a:t>tên</a:t>
            </a:r>
            <a:r>
              <a:rPr lang="en-US" sz="1000" dirty="0" smtClean="0"/>
              <a:t> </a:t>
            </a:r>
            <a:r>
              <a:rPr lang="en-US" sz="1000" dirty="0" err="1" smtClean="0"/>
              <a:t>xuống</a:t>
            </a:r>
            <a:r>
              <a:rPr lang="en-US" sz="1000" dirty="0" smtClean="0"/>
              <a:t> </a:t>
            </a:r>
            <a:r>
              <a:rPr lang="en-US" sz="1000" dirty="0" err="1" smtClean="0"/>
              <a:t>thì</a:t>
            </a:r>
            <a:r>
              <a:rPr lang="en-US" sz="1000" dirty="0" smtClean="0"/>
              <a:t> </a:t>
            </a:r>
            <a:r>
              <a:rPr lang="en-US" sz="1000" dirty="0" err="1" smtClean="0"/>
              <a:t>khi</a:t>
            </a:r>
            <a:r>
              <a:rPr lang="en-US" sz="1000" dirty="0" smtClean="0"/>
              <a:t> </a:t>
            </a:r>
            <a:r>
              <a:rPr lang="en-US" sz="1000" dirty="0" err="1" smtClean="0"/>
              <a:t>bấm</a:t>
            </a:r>
            <a:r>
              <a:rPr lang="en-US" sz="1000" dirty="0" smtClean="0"/>
              <a:t> </a:t>
            </a:r>
            <a:r>
              <a:rPr lang="en-US" sz="1000" dirty="0" err="1" smtClean="0"/>
              <a:t>vào</a:t>
            </a:r>
            <a:r>
              <a:rPr lang="en-US" sz="1000" dirty="0" smtClean="0"/>
              <a:t> </a:t>
            </a:r>
            <a:r>
              <a:rPr lang="en-US" sz="1000" dirty="0" err="1" smtClean="0"/>
              <a:t>sẽ</a:t>
            </a:r>
            <a:r>
              <a:rPr lang="en-US" sz="1000" dirty="0" smtClean="0"/>
              <a:t> </a:t>
            </a:r>
            <a:r>
              <a:rPr lang="en-US" sz="1000" dirty="0" err="1" smtClean="0"/>
              <a:t>sổ</a:t>
            </a:r>
            <a:r>
              <a:rPr lang="en-US" sz="1000" dirty="0" smtClean="0"/>
              <a:t> </a:t>
            </a:r>
            <a:r>
              <a:rPr lang="en-US" sz="1000" dirty="0" err="1" smtClean="0"/>
              <a:t>ra</a:t>
            </a:r>
            <a:r>
              <a:rPr lang="en-US" sz="1000" dirty="0" smtClean="0"/>
              <a:t> </a:t>
            </a:r>
            <a:r>
              <a:rPr lang="en-US" sz="1000" dirty="0" err="1" smtClean="0"/>
              <a:t>thông</a:t>
            </a:r>
            <a:r>
              <a:rPr lang="en-US" sz="1000" dirty="0" smtClean="0"/>
              <a:t> tin </a:t>
            </a:r>
            <a:r>
              <a:rPr lang="en-US" sz="1000" dirty="0" err="1" smtClean="0"/>
              <a:t>cụ</a:t>
            </a:r>
            <a:r>
              <a:rPr lang="en-US" sz="1000" dirty="0" smtClean="0"/>
              <a:t> </a:t>
            </a:r>
            <a:r>
              <a:rPr lang="en-US" sz="1000" dirty="0" err="1" smtClean="0"/>
              <a:t>thể</a:t>
            </a:r>
            <a:r>
              <a:rPr lang="en-US" sz="1000" dirty="0" smtClean="0"/>
              <a:t> </a:t>
            </a:r>
            <a:r>
              <a:rPr lang="en-US" sz="1000" dirty="0" err="1" smtClean="0"/>
              <a:t>các</a:t>
            </a:r>
            <a:r>
              <a:rPr lang="en-US" sz="1000" dirty="0" smtClean="0"/>
              <a:t> </a:t>
            </a:r>
            <a:r>
              <a:rPr lang="en-US" sz="1000" dirty="0" err="1" smtClean="0"/>
              <a:t>bài</a:t>
            </a:r>
            <a:r>
              <a:rPr lang="en-US" sz="1000" dirty="0" smtClean="0"/>
              <a:t> </a:t>
            </a:r>
            <a:r>
              <a:rPr lang="en-US" sz="1000" dirty="0" err="1" smtClean="0"/>
              <a:t>báo</a:t>
            </a:r>
            <a:r>
              <a:rPr lang="en-US" sz="1000" dirty="0" smtClean="0"/>
              <a:t> </a:t>
            </a:r>
            <a:r>
              <a:rPr lang="en-US" sz="1000" dirty="0" err="1" smtClean="0"/>
              <a:t>cáo</a:t>
            </a:r>
            <a:r>
              <a:rPr lang="en-US" sz="1000" dirty="0" smtClean="0"/>
              <a:t> </a:t>
            </a:r>
            <a:r>
              <a:rPr lang="en-US" sz="1000" dirty="0" err="1" smtClean="0"/>
              <a:t>của</a:t>
            </a:r>
            <a:r>
              <a:rPr lang="en-US" sz="1000" dirty="0" smtClean="0"/>
              <a:t> </a:t>
            </a:r>
            <a:r>
              <a:rPr lang="en-US" sz="1000" dirty="0" err="1" smtClean="0"/>
              <a:t>phiên</a:t>
            </a:r>
            <a:r>
              <a:rPr lang="en-US" sz="1000" dirty="0" smtClean="0"/>
              <a:t>. Cho </a:t>
            </a:r>
            <a:r>
              <a:rPr lang="en-US" sz="1000" dirty="0" err="1" smtClean="0"/>
              <a:t>phép</a:t>
            </a:r>
            <a:r>
              <a:rPr lang="en-US" sz="1000" dirty="0" smtClean="0"/>
              <a:t> </a:t>
            </a:r>
            <a:r>
              <a:rPr lang="en-US" sz="1000" dirty="0" err="1" smtClean="0"/>
              <a:t>bấm</a:t>
            </a:r>
            <a:r>
              <a:rPr lang="en-US" sz="1000" dirty="0" smtClean="0"/>
              <a:t> </a:t>
            </a:r>
            <a:r>
              <a:rPr lang="en-US" sz="1000" dirty="0" err="1" smtClean="0"/>
              <a:t>vào</a:t>
            </a:r>
            <a:r>
              <a:rPr lang="en-US" sz="1000" dirty="0" smtClean="0"/>
              <a:t> </a:t>
            </a:r>
            <a:r>
              <a:rPr lang="en-US" sz="1000" dirty="0" err="1" smtClean="0"/>
              <a:t>mũi</a:t>
            </a:r>
            <a:r>
              <a:rPr lang="en-US" sz="1000" dirty="0" smtClean="0"/>
              <a:t> </a:t>
            </a:r>
            <a:r>
              <a:rPr lang="en-US" sz="1000" dirty="0" err="1" smtClean="0"/>
              <a:t>tên</a:t>
            </a:r>
            <a:r>
              <a:rPr lang="en-US" sz="1000" dirty="0" smtClean="0"/>
              <a:t> </a:t>
            </a:r>
            <a:r>
              <a:rPr lang="en-US" sz="1000" dirty="0" err="1" smtClean="0"/>
              <a:t>để</a:t>
            </a:r>
            <a:r>
              <a:rPr lang="en-US" sz="1000" dirty="0" smtClean="0"/>
              <a:t> </a:t>
            </a:r>
            <a:r>
              <a:rPr lang="en-US" sz="1000" dirty="0" err="1" smtClean="0"/>
              <a:t>thu</a:t>
            </a:r>
            <a:r>
              <a:rPr lang="en-US" sz="1000" dirty="0" smtClean="0"/>
              <a:t> </a:t>
            </a:r>
            <a:r>
              <a:rPr lang="en-US" sz="1000" dirty="0" err="1" smtClean="0"/>
              <a:t>gọn</a:t>
            </a:r>
            <a:r>
              <a:rPr lang="en-US" sz="1000" dirty="0" smtClean="0"/>
              <a:t> </a:t>
            </a:r>
            <a:r>
              <a:rPr lang="en-US" sz="1000" dirty="0" err="1" smtClean="0"/>
              <a:t>lại</a:t>
            </a:r>
            <a:r>
              <a:rPr lang="en-US" sz="1000" dirty="0" smtClean="0"/>
              <a:t> </a:t>
            </a:r>
            <a:r>
              <a:rPr lang="en-US" sz="1000" dirty="0" err="1" smtClean="0"/>
              <a:t>như</a:t>
            </a:r>
            <a:r>
              <a:rPr lang="en-US" sz="1000" dirty="0" smtClean="0"/>
              <a:t> ban </a:t>
            </a:r>
            <a:r>
              <a:rPr lang="en-US" sz="1000" dirty="0" err="1" smtClean="0"/>
              <a:t>đầu</a:t>
            </a:r>
            <a:r>
              <a:rPr lang="en-US" sz="1000" dirty="0"/>
              <a:t>.</a:t>
            </a:r>
            <a:endParaRPr lang="en-US" sz="1000" dirty="0" smtClean="0"/>
          </a:p>
          <a:p>
            <a:r>
              <a:rPr lang="en-US" sz="1000" dirty="0" smtClean="0"/>
              <a:t> </a:t>
            </a:r>
            <a:endParaRPr lang="en-US" sz="1000" dirty="0"/>
          </a:p>
        </p:txBody>
      </p:sp>
      <p:cxnSp>
        <p:nvCxnSpPr>
          <p:cNvPr id="67" name="Straight Arrow Connector 66"/>
          <p:cNvCxnSpPr/>
          <p:nvPr/>
        </p:nvCxnSpPr>
        <p:spPr>
          <a:xfrm flipH="1" flipV="1">
            <a:off x="3211537" y="-121919"/>
            <a:ext cx="4317023" cy="28041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691120" y="7059"/>
            <a:ext cx="1625600" cy="646331"/>
          </a:xfrm>
          <a:prstGeom prst="rect">
            <a:avLst/>
          </a:prstGeom>
          <a:noFill/>
        </p:spPr>
        <p:txBody>
          <a:bodyPr wrap="square" rtlCol="0">
            <a:spAutoFit/>
          </a:bodyPr>
          <a:lstStyle/>
          <a:p>
            <a:r>
              <a:rPr lang="en-US" sz="1200" dirty="0" err="1" smtClean="0"/>
              <a:t>Nút</a:t>
            </a:r>
            <a:r>
              <a:rPr lang="en-US" sz="1200" dirty="0" smtClean="0"/>
              <a:t> </a:t>
            </a:r>
            <a:r>
              <a:rPr lang="en-US" sz="1200" dirty="0" err="1" smtClean="0"/>
              <a:t>hội</a:t>
            </a:r>
            <a:r>
              <a:rPr lang="en-US" sz="1200" dirty="0" smtClean="0"/>
              <a:t> </a:t>
            </a:r>
            <a:r>
              <a:rPr lang="en-US" sz="1200" dirty="0" err="1" smtClean="0"/>
              <a:t>nghị</a:t>
            </a:r>
            <a:r>
              <a:rPr lang="en-US" sz="1200" dirty="0" smtClean="0"/>
              <a:t> </a:t>
            </a:r>
            <a:r>
              <a:rPr lang="en-US" sz="1200" dirty="0" err="1" smtClean="0"/>
              <a:t>trực</a:t>
            </a:r>
            <a:r>
              <a:rPr lang="en-US" sz="1200" dirty="0" smtClean="0"/>
              <a:t> </a:t>
            </a:r>
            <a:r>
              <a:rPr lang="en-US" sz="1200" dirty="0" err="1" smtClean="0"/>
              <a:t>tuyến</a:t>
            </a:r>
            <a:r>
              <a:rPr lang="en-US" sz="1200" dirty="0" smtClean="0"/>
              <a:t> </a:t>
            </a:r>
            <a:r>
              <a:rPr lang="en-US" sz="1200" dirty="0" err="1" smtClean="0"/>
              <a:t>đổi</a:t>
            </a:r>
            <a:r>
              <a:rPr lang="en-US" sz="1200" dirty="0" smtClean="0"/>
              <a:t> sang: Virtual Conference. </a:t>
            </a:r>
          </a:p>
        </p:txBody>
      </p:sp>
      <p:cxnSp>
        <p:nvCxnSpPr>
          <p:cNvPr id="16" name="Straight Arrow Connector 15"/>
          <p:cNvCxnSpPr/>
          <p:nvPr/>
        </p:nvCxnSpPr>
        <p:spPr>
          <a:xfrm flipH="1" flipV="1">
            <a:off x="6698762" y="6167120"/>
            <a:ext cx="1764518" cy="70104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7901183" y="6841616"/>
            <a:ext cx="2218847" cy="400110"/>
          </a:xfrm>
          <a:prstGeom prst="rect">
            <a:avLst/>
          </a:prstGeom>
          <a:noFill/>
        </p:spPr>
        <p:txBody>
          <a:bodyPr wrap="square" rtlCol="0">
            <a:spAutoFit/>
          </a:bodyPr>
          <a:lstStyle/>
          <a:p>
            <a:r>
              <a:rPr lang="en-US" sz="1000" dirty="0" err="1" smtClean="0"/>
              <a:t>Đổi</a:t>
            </a:r>
            <a:r>
              <a:rPr lang="en-US" sz="1000" dirty="0" smtClean="0"/>
              <a:t> </a:t>
            </a:r>
            <a:r>
              <a:rPr lang="en-US" sz="1000" dirty="0" err="1" smtClean="0"/>
              <a:t>màu</a:t>
            </a:r>
            <a:r>
              <a:rPr lang="en-US" sz="1000" dirty="0" smtClean="0"/>
              <a:t> </a:t>
            </a:r>
            <a:r>
              <a:rPr lang="en-US" sz="1000" dirty="0" err="1" smtClean="0"/>
              <a:t>nền</a:t>
            </a:r>
            <a:r>
              <a:rPr lang="en-US" sz="1000" dirty="0" smtClean="0"/>
              <a:t> </a:t>
            </a:r>
            <a:r>
              <a:rPr lang="en-US" sz="1000" dirty="0" err="1" smtClean="0"/>
              <a:t>phần</a:t>
            </a:r>
            <a:r>
              <a:rPr lang="en-US" sz="1000" dirty="0" smtClean="0"/>
              <a:t> </a:t>
            </a:r>
            <a:r>
              <a:rPr lang="en-US" sz="1000" dirty="0" err="1" smtClean="0"/>
              <a:t>này</a:t>
            </a:r>
            <a:r>
              <a:rPr lang="en-US" sz="1000" dirty="0" smtClean="0"/>
              <a:t> sang </a:t>
            </a:r>
            <a:r>
              <a:rPr lang="en-US" sz="1000" dirty="0" err="1" smtClean="0"/>
              <a:t>màu</a:t>
            </a:r>
            <a:r>
              <a:rPr lang="en-US" sz="1000" dirty="0" smtClean="0"/>
              <a:t> </a:t>
            </a:r>
            <a:r>
              <a:rPr lang="en-US" sz="1000" dirty="0" err="1" smtClean="0"/>
              <a:t>xanh</a:t>
            </a:r>
            <a:r>
              <a:rPr lang="en-US" sz="1000" dirty="0" smtClean="0"/>
              <a:t> </a:t>
            </a:r>
            <a:r>
              <a:rPr lang="en-US" sz="1000" dirty="0" err="1" smtClean="0"/>
              <a:t>giống</a:t>
            </a:r>
            <a:r>
              <a:rPr lang="en-US" sz="1000" dirty="0" smtClean="0"/>
              <a:t> </a:t>
            </a:r>
            <a:r>
              <a:rPr lang="en-US" sz="1000" dirty="0" err="1" smtClean="0"/>
              <a:t>phần</a:t>
            </a:r>
            <a:r>
              <a:rPr lang="en-US" sz="1000" dirty="0" smtClean="0"/>
              <a:t> BAN TỔ CHỨC</a:t>
            </a:r>
            <a:endParaRPr lang="en-US" sz="1000" dirty="0"/>
          </a:p>
        </p:txBody>
      </p:sp>
    </p:spTree>
    <p:extLst>
      <p:ext uri="{BB962C8B-B14F-4D97-AF65-F5344CB8AC3E}">
        <p14:creationId xmlns:p14="http://schemas.microsoft.com/office/powerpoint/2010/main" val="3355247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0" y="7428467"/>
            <a:ext cx="4762500" cy="4705350"/>
          </a:xfrm>
          <a:prstGeom prst="rect">
            <a:avLst/>
          </a:prstGeom>
        </p:spPr>
      </p:pic>
      <p:pic>
        <p:nvPicPr>
          <p:cNvPr id="2" name="Picture 1"/>
          <p:cNvPicPr>
            <a:picLocks noChangeAspect="1"/>
          </p:cNvPicPr>
          <p:nvPr/>
        </p:nvPicPr>
        <p:blipFill>
          <a:blip r:embed="rId3"/>
          <a:stretch>
            <a:fillRect/>
          </a:stretch>
        </p:blipFill>
        <p:spPr>
          <a:xfrm>
            <a:off x="0" y="4760528"/>
            <a:ext cx="6858000" cy="831415"/>
          </a:xfrm>
          <a:prstGeom prst="rect">
            <a:avLst/>
          </a:prstGeom>
        </p:spPr>
      </p:pic>
      <p:pic>
        <p:nvPicPr>
          <p:cNvPr id="3" name="Picture 2"/>
          <p:cNvPicPr>
            <a:picLocks noChangeAspect="1"/>
          </p:cNvPicPr>
          <p:nvPr/>
        </p:nvPicPr>
        <p:blipFill>
          <a:blip r:embed="rId3"/>
          <a:stretch>
            <a:fillRect/>
          </a:stretch>
        </p:blipFill>
        <p:spPr>
          <a:xfrm>
            <a:off x="0" y="6132128"/>
            <a:ext cx="6858000" cy="831415"/>
          </a:xfrm>
          <a:prstGeom prst="rect">
            <a:avLst/>
          </a:prstGeom>
        </p:spPr>
      </p:pic>
      <p:sp>
        <p:nvSpPr>
          <p:cNvPr id="5" name="Rectangle 4"/>
          <p:cNvSpPr/>
          <p:nvPr/>
        </p:nvSpPr>
        <p:spPr>
          <a:xfrm>
            <a:off x="0" y="6132128"/>
            <a:ext cx="6858000" cy="831415"/>
          </a:xfrm>
          <a:prstGeom prst="rect">
            <a:avLst/>
          </a:prstGeom>
          <a:solidFill>
            <a:srgbClr val="0B8E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3"/>
          <a:srcRect l="3000" t="23795" r="92556" b="37440"/>
          <a:stretch/>
        </p:blipFill>
        <p:spPr>
          <a:xfrm>
            <a:off x="332454" y="6183015"/>
            <a:ext cx="304800" cy="322295"/>
          </a:xfrm>
          <a:prstGeom prst="rect">
            <a:avLst/>
          </a:prstGeom>
        </p:spPr>
      </p:pic>
      <p:pic>
        <p:nvPicPr>
          <p:cNvPr id="6" name="Picture 5"/>
          <p:cNvPicPr>
            <a:picLocks noChangeAspect="1"/>
          </p:cNvPicPr>
          <p:nvPr/>
        </p:nvPicPr>
        <p:blipFill rotWithShape="1">
          <a:blip r:embed="rId3"/>
          <a:srcRect l="8778" t="13169" r="67335" b="58418"/>
          <a:stretch/>
        </p:blipFill>
        <p:spPr>
          <a:xfrm>
            <a:off x="655319" y="6175164"/>
            <a:ext cx="2289713" cy="330146"/>
          </a:xfrm>
          <a:prstGeom prst="rect">
            <a:avLst/>
          </a:prstGeom>
        </p:spPr>
      </p:pic>
      <p:pic>
        <p:nvPicPr>
          <p:cNvPr id="7" name="Picture 6"/>
          <p:cNvPicPr>
            <a:picLocks noChangeAspect="1"/>
          </p:cNvPicPr>
          <p:nvPr/>
        </p:nvPicPr>
        <p:blipFill rotWithShape="1">
          <a:blip r:embed="rId3"/>
          <a:srcRect l="8334" t="50077" r="58336" b="29768"/>
          <a:stretch/>
        </p:blipFill>
        <p:spPr>
          <a:xfrm>
            <a:off x="617219" y="6416231"/>
            <a:ext cx="2286000" cy="167568"/>
          </a:xfrm>
          <a:prstGeom prst="rect">
            <a:avLst/>
          </a:prstGeom>
        </p:spPr>
      </p:pic>
      <p:pic>
        <p:nvPicPr>
          <p:cNvPr id="8" name="Picture 7"/>
          <p:cNvPicPr>
            <a:picLocks noChangeAspect="1"/>
          </p:cNvPicPr>
          <p:nvPr/>
        </p:nvPicPr>
        <p:blipFill rotWithShape="1">
          <a:blip r:embed="rId3"/>
          <a:srcRect l="49217" t="24711" r="33562" b="40089"/>
          <a:stretch/>
        </p:blipFill>
        <p:spPr>
          <a:xfrm>
            <a:off x="350520" y="6571436"/>
            <a:ext cx="1181100" cy="292660"/>
          </a:xfrm>
          <a:prstGeom prst="rect">
            <a:avLst/>
          </a:prstGeom>
        </p:spPr>
      </p:pic>
      <p:pic>
        <p:nvPicPr>
          <p:cNvPr id="9" name="Picture 8"/>
          <p:cNvPicPr>
            <a:picLocks noChangeAspect="1"/>
          </p:cNvPicPr>
          <p:nvPr/>
        </p:nvPicPr>
        <p:blipFill rotWithShape="1">
          <a:blip r:embed="rId3"/>
          <a:srcRect l="73222" t="11605" r="2000" b="12325"/>
          <a:stretch/>
        </p:blipFill>
        <p:spPr>
          <a:xfrm>
            <a:off x="4274819" y="6147785"/>
            <a:ext cx="2191735" cy="815758"/>
          </a:xfrm>
          <a:prstGeom prst="rect">
            <a:avLst/>
          </a:prstGeom>
        </p:spPr>
      </p:pic>
      <p:pic>
        <p:nvPicPr>
          <p:cNvPr id="10" name="Picture 9"/>
          <p:cNvPicPr>
            <a:picLocks noChangeAspect="1"/>
          </p:cNvPicPr>
          <p:nvPr/>
        </p:nvPicPr>
        <p:blipFill>
          <a:blip r:embed="rId4"/>
          <a:stretch>
            <a:fillRect/>
          </a:stretch>
        </p:blipFill>
        <p:spPr>
          <a:xfrm>
            <a:off x="165239" y="8755380"/>
            <a:ext cx="3346813" cy="4259580"/>
          </a:xfrm>
          <a:prstGeom prst="rect">
            <a:avLst/>
          </a:prstGeom>
        </p:spPr>
      </p:pic>
      <p:pic>
        <p:nvPicPr>
          <p:cNvPr id="13" name="Picture 12"/>
          <p:cNvPicPr>
            <a:picLocks noChangeAspect="1"/>
          </p:cNvPicPr>
          <p:nvPr/>
        </p:nvPicPr>
        <p:blipFill>
          <a:blip r:embed="rId5"/>
          <a:stretch>
            <a:fillRect/>
          </a:stretch>
        </p:blipFill>
        <p:spPr>
          <a:xfrm>
            <a:off x="165239" y="13460730"/>
            <a:ext cx="6485360" cy="2693670"/>
          </a:xfrm>
          <a:prstGeom prst="rect">
            <a:avLst/>
          </a:prstGeom>
        </p:spPr>
      </p:pic>
      <p:sp>
        <p:nvSpPr>
          <p:cNvPr id="14" name="Rectangle 13"/>
          <p:cNvSpPr/>
          <p:nvPr/>
        </p:nvSpPr>
        <p:spPr>
          <a:xfrm>
            <a:off x="3512052" y="13756640"/>
            <a:ext cx="663708" cy="3454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77362" y="15707360"/>
            <a:ext cx="663708" cy="3454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rotWithShape="1">
          <a:blip r:embed="rId6"/>
          <a:srcRect l="12897" r="9663" b="-7368"/>
          <a:stretch/>
        </p:blipFill>
        <p:spPr>
          <a:xfrm>
            <a:off x="0" y="2333238"/>
            <a:ext cx="6880306" cy="633482"/>
          </a:xfrm>
          <a:prstGeom prst="rect">
            <a:avLst/>
          </a:prstGeom>
        </p:spPr>
      </p:pic>
      <p:sp>
        <p:nvSpPr>
          <p:cNvPr id="18" name="Rounded Rectangle 17"/>
          <p:cNvSpPr/>
          <p:nvPr/>
        </p:nvSpPr>
        <p:spPr>
          <a:xfrm>
            <a:off x="2092960" y="2336800"/>
            <a:ext cx="1188720" cy="23368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smtClean="0">
                <a:latin typeface="Arial" panose="020B0604020202020204" pitchFamily="34" charset="0"/>
                <a:cs typeface="Arial" panose="020B0604020202020204" pitchFamily="34" charset="0"/>
              </a:rPr>
              <a:t>HỘI NGHỊ TRỰC TUYẾN</a:t>
            </a:r>
            <a:endParaRPr lang="en-US" sz="600" b="1"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7"/>
          <a:stretch>
            <a:fillRect/>
          </a:stretch>
        </p:blipFill>
        <p:spPr>
          <a:xfrm>
            <a:off x="0" y="3182228"/>
            <a:ext cx="6882529" cy="933858"/>
          </a:xfrm>
          <a:prstGeom prst="rect">
            <a:avLst/>
          </a:prstGeom>
        </p:spPr>
      </p:pic>
      <p:sp>
        <p:nvSpPr>
          <p:cNvPr id="17" name="Rectangle 16"/>
          <p:cNvSpPr/>
          <p:nvPr/>
        </p:nvSpPr>
        <p:spPr>
          <a:xfrm>
            <a:off x="4553712" y="3182228"/>
            <a:ext cx="1456944" cy="304684"/>
          </a:xfrm>
          <a:prstGeom prst="rect">
            <a:avLst/>
          </a:prstGeom>
          <a:solidFill>
            <a:srgbClr val="0B8E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464925" y="3199467"/>
            <a:ext cx="1811522" cy="338554"/>
          </a:xfrm>
          <a:prstGeom prst="rect">
            <a:avLst/>
          </a:prstGeom>
          <a:noFill/>
        </p:spPr>
        <p:txBody>
          <a:bodyPr wrap="none" rtlCol="0">
            <a:spAutoFit/>
          </a:bodyPr>
          <a:lstStyle/>
          <a:p>
            <a:r>
              <a:rPr lang="en-US" sz="1600" dirty="0" smtClean="0">
                <a:solidFill>
                  <a:schemeClr val="bg1"/>
                </a:solidFill>
              </a:rPr>
              <a:t>THỜI GIAN CÒN LẠI</a:t>
            </a:r>
            <a:endParaRPr lang="en-US" sz="1600" dirty="0">
              <a:solidFill>
                <a:schemeClr val="bg1"/>
              </a:solidFill>
            </a:endParaRPr>
          </a:p>
        </p:txBody>
      </p:sp>
      <p:cxnSp>
        <p:nvCxnSpPr>
          <p:cNvPr id="22" name="Straight Connector 21"/>
          <p:cNvCxnSpPr/>
          <p:nvPr/>
        </p:nvCxnSpPr>
        <p:spPr>
          <a:xfrm>
            <a:off x="442182" y="3285744"/>
            <a:ext cx="0" cy="68884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58041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399</TotalTime>
  <Words>405</Words>
  <Application>Microsoft Office PowerPoint</Application>
  <PresentationFormat>Custom</PresentationFormat>
  <Paragraphs>60</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Chỉnh sửa web hoinghi2022</dc:title>
  <dc:creator>VNC</dc:creator>
  <cp:lastModifiedBy>VNC</cp:lastModifiedBy>
  <cp:revision>24</cp:revision>
  <dcterms:created xsi:type="dcterms:W3CDTF">2022-01-19T09:20:19Z</dcterms:created>
  <dcterms:modified xsi:type="dcterms:W3CDTF">2022-01-25T09:53:45Z</dcterms:modified>
</cp:coreProperties>
</file>