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57" r:id="rId4"/>
    <p:sldId id="259" r:id="rId5"/>
    <p:sldId id="280" r:id="rId6"/>
    <p:sldId id="281" r:id="rId7"/>
    <p:sldId id="282" r:id="rId8"/>
    <p:sldId id="258" r:id="rId9"/>
    <p:sldId id="260" r:id="rId10"/>
    <p:sldId id="262" r:id="rId11"/>
    <p:sldId id="263" r:id="rId12"/>
    <p:sldId id="264" r:id="rId13"/>
    <p:sldId id="28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86199" autoAdjust="0"/>
  </p:normalViewPr>
  <p:slideViewPr>
    <p:cSldViewPr snapToGrid="0">
      <p:cViewPr varScale="1">
        <p:scale>
          <a:sx n="99" d="100"/>
          <a:sy n="99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6086-56F8-4EDB-9732-20F686D6AA0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D7E5-B2AF-48F1-9179-223DC86CE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1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92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7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68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9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7 BN tổn thương 2 vị trí khác nhau, 1 BN gan – lách, 1 BN gan – thận, 2BN lách – thận, 3 BN gan –KC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0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77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 có sự khác biệt có ý nghĩa thống kê về kích thước trung bình của tổn thương CMHD, GPĐM giữa 2 nhóm DSA dương tính và âm tính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D7E5-B2AF-48F1-9179-223DC86CE6E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0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23BF-37B5-0B46-5342-BDC72E84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909F-A8D2-94A1-8010-191263BB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EC738-CE46-E8FE-36EF-776E4A5A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AF64-AC1D-A199-A207-B77E4B5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4F24-ED52-8353-8F9C-E4A2D7F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9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48CD-E94D-9458-5012-83706F9C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3FF4-4F60-5D71-4FEF-DF9C3502C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BA23-C2B0-C6ED-793A-9F60747E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36B9D-8EC9-8393-510B-A2386F72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4D582-2DD7-79C3-6CA5-91275614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9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C8D55-A3EC-3047-5DE9-1670C1416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F66EB-71B1-FA5D-C893-64F74E10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E203-1285-4659-A315-562334D5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6C43-2846-3028-117C-BBBEDF50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5559-E811-173A-27C5-EA4CC397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B180-35F9-3C8D-C63E-E498970D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F82F-2D1D-8E50-5E80-509CC0DF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866B-1DBA-95B9-FCC1-CF349404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CA437-D660-0F4F-4163-635DD20B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DF6E-CDCA-8F25-D63F-EC27D7B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6472-E07E-9B0C-7387-C2E2401C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81F95-15B2-3535-CF27-7456C428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EB91-6509-C30B-9F00-BF7C823A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1E1C-EC3E-4227-366F-837028E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55FA-54BB-F451-6409-DC73F09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4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1799-0604-4193-FEB8-E025CDC4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5AB0-2FDA-BED8-7D02-3FB92FA4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90663-D9C9-E985-5497-8625B67C8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B818C-D170-BD6D-2AE7-DD7A25BE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D163-292C-C3ED-9A9B-D77DD0F7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641A9-E53F-E528-2930-6CAB36D2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5929-512A-FF8E-A95A-5A36F0F7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D69E-614D-A1B1-D149-0E49F32A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7B9E8-9DC3-123A-F151-DB2081BAB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2829C-8886-8DDD-F321-ABAE2BB40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B878C-9B00-2EF6-66BD-E79490651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D44F6-64C0-21C3-257F-F02631FC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947D-6562-39D4-1141-FFB5011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250DA-E2CC-E36E-9B57-C3716733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C330-8D16-D250-362D-74C59565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C6FD7-66B6-1587-A7C9-08520910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5A75A-FA14-482B-A67E-13A8A7A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030D0-1A55-9F8F-20E1-C4398889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1457-2565-E791-AF21-301E07DE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36442-BB97-2ED2-7C73-8FF1525E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70265-E26D-D5A1-BB1C-9FB48915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5E4C-AA8B-A872-B4B6-D65DD22E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CB6A-17CF-54F5-B8DE-D95207E5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30B38-3FA9-4AD5-D821-B7DB6968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61315-E639-DB48-04E6-D2CE5A1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30B4-D1F5-DC1B-E630-0EDC3E9A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3383A-4D25-008B-0C22-6F18C6D4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8AA-C558-B719-FF00-91448DC2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9F08C-32CC-D724-C4E4-4D20DB425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B93F0-960D-DD2A-76C0-3E504DED6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B473E-541B-30BC-3172-76455075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9B210-D8F4-E70E-B42A-F208ED41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0BB5-9BC9-A623-EC34-C8C6A55F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641C6-C169-2A1D-5C7F-31327B39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102F4-6E14-55CB-BB0D-B20B4839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FD41-15A5-3962-AD5D-83936BFA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0469-FFA3-4515-BC08-D5C2F80D8291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CBB4-AB6B-CCFA-2C8F-4A00ADA0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9B3C-449B-3A17-F74B-1D7BE2BAF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0EA1D-8D50-4F87-BC7F-4C483E9E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5722-AA57-986E-79EA-8ED7B7A2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8103"/>
            <a:ext cx="9144000" cy="14294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vi-VN" altLang="en-US" sz="2800" b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 TRỊ CỦA CẮT LỚP VI TÍNH TRONG CHẨN ĐOÁN TỔN THƯƠNG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 MẠCH </a:t>
            </a:r>
            <a:r>
              <a:rPr lang="vi-VN" altLang="en-US" sz="2800" b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Ở BỆNH NHÂN </a:t>
            </a:r>
            <a:b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vi-VN" altLang="en-US" sz="2800" b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CHẤN THƯƠNG </a:t>
            </a:r>
            <a:r>
              <a:rPr lang="en-GB" altLang="en-US" sz="2800" b="1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BỤNG CHẬU</a:t>
            </a:r>
            <a:endParaRPr lang="en-US" sz="280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CD1DD-E43C-4162-B14B-255E032E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t="9216" r="26772" b="9691"/>
          <a:stretch/>
        </p:blipFill>
        <p:spPr>
          <a:xfrm>
            <a:off x="11059427" y="129405"/>
            <a:ext cx="837781" cy="816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7F730C7-6B4C-0312-B456-66089819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5769" y="4996218"/>
            <a:ext cx="6776568" cy="38379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Đào Văn Lý, Lê Thanh Dũng, Nguyễn Duy Hùng</a:t>
            </a:r>
          </a:p>
        </p:txBody>
      </p:sp>
    </p:spTree>
    <p:extLst>
      <p:ext uri="{BB962C8B-B14F-4D97-AF65-F5344CB8AC3E}">
        <p14:creationId xmlns:p14="http://schemas.microsoft.com/office/powerpoint/2010/main" val="247996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 chuẩn lựa chọn</a:t>
            </a:r>
            <a:r>
              <a:rPr lang="en-US" sz="2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 chấn thương </a:t>
            </a:r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bụng chậu </a:t>
            </a: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chụp CLVT các thì trước tiêm, thì động mạch, thì tĩnh mạch.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các tổn thương động mạch trên phim chụp CLVT.</a:t>
            </a:r>
          </a:p>
          <a:p>
            <a:pPr>
              <a:lnSpc>
                <a:spcPct val="150000"/>
              </a:lnSpc>
            </a:pP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chụp DSA chẩn đoán và can thiệp mạch tại bệnh viện Việt Đức.</a:t>
            </a:r>
          </a:p>
          <a:p>
            <a:pPr marL="0" indent="0">
              <a:buNone/>
            </a:pPr>
            <a:endParaRPr lang="en-US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8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VÀ BÀN LUẬN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3AC1E-CF74-4414-A88F-BA5B65998388}"/>
              </a:ext>
            </a:extLst>
          </p:cNvPr>
          <p:cNvSpPr txBox="1"/>
          <p:nvPr/>
        </p:nvSpPr>
        <p:spPr>
          <a:xfrm>
            <a:off x="7798455" y="6215617"/>
            <a:ext cx="3773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Murakami AM et al. Emergency Radiology. 2009;16(5):375-82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B757B-2C09-42C1-A4EA-BEB193EECBF6}"/>
              </a:ext>
            </a:extLst>
          </p:cNvPr>
          <p:cNvSpPr txBox="1"/>
          <p:nvPr/>
        </p:nvSpPr>
        <p:spPr>
          <a:xfrm>
            <a:off x="683394" y="6188902"/>
            <a:ext cx="5505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Sims ME et al. European Journal of Trauma and Emergency Surgery. 2011;37(5):525-32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A011F-7819-4938-8E01-F85870FE7706}"/>
              </a:ext>
            </a:extLst>
          </p:cNvPr>
          <p:cNvSpPr/>
          <p:nvPr/>
        </p:nvSpPr>
        <p:spPr>
          <a:xfrm>
            <a:off x="8318064" y="2915870"/>
            <a:ext cx="1106905" cy="3561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28320-9144-469E-96B2-E5E395F53924}"/>
              </a:ext>
            </a:extLst>
          </p:cNvPr>
          <p:cNvSpPr txBox="1"/>
          <p:nvPr/>
        </p:nvSpPr>
        <p:spPr>
          <a:xfrm>
            <a:off x="4147273" y="1693975"/>
            <a:ext cx="428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>
                <a:solidFill>
                  <a:srgbClr val="FFFF00"/>
                </a:solidFill>
              </a:rPr>
              <a:t>Phân bố vị trí tổn thương động mạch</a:t>
            </a:r>
            <a:endParaRPr lang="en-GB" sz="1600" b="1">
              <a:solidFill>
                <a:srgbClr val="FFFF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45636"/>
              </p:ext>
            </p:extLst>
          </p:nvPr>
        </p:nvGraphicFramePr>
        <p:xfrm>
          <a:off x="2974205" y="2292075"/>
          <a:ext cx="6593307" cy="28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728">
                  <a:extLst>
                    <a:ext uri="{9D8B030D-6E8A-4147-A177-3AD203B41FA5}">
                      <a16:colId xmlns:a16="http://schemas.microsoft.com/office/drawing/2014/main" val="1187713366"/>
                    </a:ext>
                  </a:extLst>
                </a:gridCol>
                <a:gridCol w="1547976">
                  <a:extLst>
                    <a:ext uri="{9D8B030D-6E8A-4147-A177-3AD203B41FA5}">
                      <a16:colId xmlns:a16="http://schemas.microsoft.com/office/drawing/2014/main" val="4061711798"/>
                    </a:ext>
                  </a:extLst>
                </a:gridCol>
                <a:gridCol w="1770320">
                  <a:extLst>
                    <a:ext uri="{9D8B030D-6E8A-4147-A177-3AD203B41FA5}">
                      <a16:colId xmlns:a16="http://schemas.microsoft.com/office/drawing/2014/main" val="484545675"/>
                    </a:ext>
                  </a:extLst>
                </a:gridCol>
                <a:gridCol w="1964283">
                  <a:extLst>
                    <a:ext uri="{9D8B030D-6E8A-4147-A177-3AD203B41FA5}">
                      <a16:colId xmlns:a16="http://schemas.microsoft.com/office/drawing/2014/main" val="669631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Vị trí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bệnh nhân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 lệ %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632663"/>
                  </a:ext>
                </a:extLst>
              </a:tr>
              <a:tr h="334018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Tạng</a:t>
                      </a:r>
                      <a:r>
                        <a:rPr lang="en-US" sz="16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đặc</a:t>
                      </a:r>
                      <a:endParaRPr lang="en-GB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40,7</a:t>
                      </a:r>
                      <a:endParaRPr lang="en-GB" sz="16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214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Lách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20,7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0874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Thận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3204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Tụy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4695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Khung chậu</a:t>
                      </a:r>
                      <a:endParaRPr lang="en-GB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24,6</a:t>
                      </a:r>
                      <a:endParaRPr lang="en-GB" sz="16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71867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endParaRPr lang="en-GB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54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5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VÀ BÀN LUẬN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8B46A-6936-41D0-9C77-D90FB4E77491}"/>
              </a:ext>
            </a:extLst>
          </p:cNvPr>
          <p:cNvSpPr txBox="1"/>
          <p:nvPr/>
        </p:nvSpPr>
        <p:spPr>
          <a:xfrm>
            <a:off x="4206240" y="6246652"/>
            <a:ext cx="550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Sims ME et al. European Journal of Trauma and Emergency Surgery. 2011;37(5):525-32.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DBF36-93F1-4F60-BBE3-F2E1DC457D96}"/>
              </a:ext>
            </a:extLst>
          </p:cNvPr>
          <p:cNvSpPr txBox="1"/>
          <p:nvPr/>
        </p:nvSpPr>
        <p:spPr>
          <a:xfrm>
            <a:off x="5256585" y="5829050"/>
            <a:ext cx="326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Hung ND et al. Clinical terapeutica. 2020;171:528-33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1352A-1F02-479A-AF36-E2B087902440}"/>
              </a:ext>
            </a:extLst>
          </p:cNvPr>
          <p:cNvSpPr txBox="1"/>
          <p:nvPr/>
        </p:nvSpPr>
        <p:spPr>
          <a:xfrm>
            <a:off x="4606285" y="6029307"/>
            <a:ext cx="4562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Willmann JK et al. American Journal of Roentgenology. 2002;179(2):437-44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7F2F0-CCE7-4345-89CB-1F18EAAD8F02}"/>
              </a:ext>
            </a:extLst>
          </p:cNvPr>
          <p:cNvSpPr txBox="1"/>
          <p:nvPr/>
        </p:nvSpPr>
        <p:spPr>
          <a:xfrm>
            <a:off x="3834351" y="1804992"/>
            <a:ext cx="5105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>
                <a:solidFill>
                  <a:srgbClr val="FFFF00"/>
                </a:solidFill>
              </a:rPr>
              <a:t>Các loại tổn thương động mạch trên CLVT</a:t>
            </a:r>
            <a:endParaRPr lang="en-GB" sz="1600" b="1">
              <a:solidFill>
                <a:srgbClr val="FFFF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090"/>
              </p:ext>
            </p:extLst>
          </p:nvPr>
        </p:nvGraphicFramePr>
        <p:xfrm>
          <a:off x="2388136" y="2474809"/>
          <a:ext cx="7189002" cy="205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007">
                  <a:extLst>
                    <a:ext uri="{9D8B030D-6E8A-4147-A177-3AD203B41FA5}">
                      <a16:colId xmlns:a16="http://schemas.microsoft.com/office/drawing/2014/main" val="3387942578"/>
                    </a:ext>
                  </a:extLst>
                </a:gridCol>
                <a:gridCol w="1944661">
                  <a:extLst>
                    <a:ext uri="{9D8B030D-6E8A-4147-A177-3AD203B41FA5}">
                      <a16:colId xmlns:a16="http://schemas.microsoft.com/office/drawing/2014/main" val="3450363604"/>
                    </a:ext>
                  </a:extLst>
                </a:gridCol>
                <a:gridCol w="2396334">
                  <a:extLst>
                    <a:ext uri="{9D8B030D-6E8A-4147-A177-3AD203B41FA5}">
                      <a16:colId xmlns:a16="http://schemas.microsoft.com/office/drawing/2014/main" val="408586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tổn thương</a:t>
                      </a:r>
                      <a:endParaRPr lang="en-GB" sz="1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 tổn thương</a:t>
                      </a:r>
                      <a:endParaRPr lang="en-GB" sz="1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 lệ %</a:t>
                      </a:r>
                      <a:endParaRPr lang="en-GB" sz="1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961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Chảy máu thể hoạt động</a:t>
                      </a:r>
                      <a:endParaRPr lang="en-GB" sz="1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</a:t>
                      </a:r>
                      <a:endParaRPr lang="en-GB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52,4</a:t>
                      </a:r>
                      <a:endParaRPr lang="en-GB" sz="1600" b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07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 phình động mạch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GB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42,2</a:t>
                      </a:r>
                      <a:endParaRPr lang="en-GB" sz="1600" b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72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 động tĩnh mạch</a:t>
                      </a:r>
                      <a:endParaRPr lang="en-GB" sz="1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</a:t>
                      </a:r>
                      <a:endParaRPr lang="en-GB" sz="16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3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số</a:t>
                      </a:r>
                      <a:endParaRPr lang="en-GB" sz="16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147</a:t>
                      </a:r>
                      <a:endParaRPr lang="en-GB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16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30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9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43DC-6CCA-411A-A7A9-8084DEC4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60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VÀ BÀN LUẬN</a:t>
            </a:r>
            <a:endParaRPr lang="en-GB" sz="380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10A5D6-3D20-4A49-9FD8-03F970BF7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220875"/>
              </p:ext>
            </p:extLst>
          </p:nvPr>
        </p:nvGraphicFramePr>
        <p:xfrm>
          <a:off x="2483318" y="2048370"/>
          <a:ext cx="7921592" cy="3445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7773">
                  <a:extLst>
                    <a:ext uri="{9D8B030D-6E8A-4147-A177-3AD203B41FA5}">
                      <a16:colId xmlns:a16="http://schemas.microsoft.com/office/drawing/2014/main" val="2443479901"/>
                    </a:ext>
                  </a:extLst>
                </a:gridCol>
                <a:gridCol w="1713297">
                  <a:extLst>
                    <a:ext uri="{9D8B030D-6E8A-4147-A177-3AD203B41FA5}">
                      <a16:colId xmlns:a16="http://schemas.microsoft.com/office/drawing/2014/main" val="1145921930"/>
                    </a:ext>
                  </a:extLst>
                </a:gridCol>
                <a:gridCol w="2117557">
                  <a:extLst>
                    <a:ext uri="{9D8B030D-6E8A-4147-A177-3AD203B41FA5}">
                      <a16:colId xmlns:a16="http://schemas.microsoft.com/office/drawing/2014/main" val="1103971425"/>
                    </a:ext>
                  </a:extLst>
                </a:gridCol>
                <a:gridCol w="2473693">
                  <a:extLst>
                    <a:ext uri="{9D8B030D-6E8A-4147-A177-3AD203B41FA5}">
                      <a16:colId xmlns:a16="http://schemas.microsoft.com/office/drawing/2014/main" val="2824033827"/>
                    </a:ext>
                  </a:extLst>
                </a:gridCol>
                <a:gridCol w="789272">
                  <a:extLst>
                    <a:ext uri="{9D8B030D-6E8A-4147-A177-3AD203B41FA5}">
                      <a16:colId xmlns:a16="http://schemas.microsoft.com/office/drawing/2014/main" val="2326274499"/>
                    </a:ext>
                  </a:extLst>
                </a:gridCol>
              </a:tblGrid>
              <a:tr h="47344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DSA (+</a:t>
                      </a:r>
                      <a:r>
                        <a:rPr lang="en-GB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) </a:t>
                      </a:r>
                      <a:r>
                        <a:rPr lang="vi-VN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(</a:t>
                      </a: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</a:t>
                      </a:r>
                      <a:r>
                        <a:rPr lang="vi-VN" sz="1600" baseline="30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DSA (</a:t>
                      </a:r>
                      <a:r>
                        <a:rPr lang="en-GB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-) </a:t>
                      </a:r>
                      <a:r>
                        <a:rPr lang="vi-VN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(mm</a:t>
                      </a:r>
                      <a:r>
                        <a:rPr lang="vi-VN" sz="1600" baseline="30000"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r>
                        <a:rPr lang="vi-VN" sz="1600">
                          <a:effectLst/>
                          <a:latin typeface="+mn-lt"/>
                          <a:cs typeface="Arial" panose="020B0604020202020204" pitchFamily="34" charset="0"/>
                        </a:rPr>
                        <a:t>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extLst>
                  <a:ext uri="{0D108BD9-81ED-4DB2-BD59-A6C34878D82A}">
                    <a16:rowId xmlns:a16="http://schemas.microsoft.com/office/drawing/2014/main" val="2449570426"/>
                  </a:ext>
                </a:extLst>
              </a:tr>
              <a:tr h="74305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CMHĐ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 động mạch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93.48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± 9.94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(8.0-330.0)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97.71 ± 49.24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(7.0-189.0)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extLst>
                  <a:ext uri="{0D108BD9-81ED-4DB2-BD59-A6C34878D82A}">
                    <a16:rowId xmlns:a16="http://schemas.microsoft.com/office/drawing/2014/main" val="2875037593"/>
                  </a:ext>
                </a:extLst>
              </a:tr>
              <a:tr h="7430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 tĩnh mạch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169.62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± 20.95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(8.0-1120.0)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133.95 ± 59.72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(24.0-400)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0.624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extLst>
                  <a:ext uri="{0D108BD9-81ED-4DB2-BD59-A6C34878D82A}">
                    <a16:rowId xmlns:a16="http://schemas.microsoft.com/office/drawing/2014/main" val="2494843840"/>
                  </a:ext>
                </a:extLst>
              </a:tr>
              <a:tr h="74305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GPĐM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 động mạch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57.73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11.77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(5.0-525)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28.80 </a:t>
                      </a: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7.85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(3.0-75)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0.274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extLst>
                  <a:ext uri="{0D108BD9-81ED-4DB2-BD59-A6C34878D82A}">
                    <a16:rowId xmlns:a16="http://schemas.microsoft.com/office/drawing/2014/main" val="3699720315"/>
                  </a:ext>
                </a:extLst>
              </a:tr>
              <a:tr h="7430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Thì tĩnh mạch</a:t>
                      </a:r>
                      <a:endParaRPr lang="en-GB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72.37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14.30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(5.0-535.0)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29.00 </a:t>
                      </a: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9.75</a:t>
                      </a:r>
                      <a:endParaRPr lang="en-GB" sz="16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(3.0-78.0)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0.192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968" marR="5968" marT="5968" marB="5968" anchor="ctr"/>
                </a:tc>
                <a:extLst>
                  <a:ext uri="{0D108BD9-81ED-4DB2-BD59-A6C34878D82A}">
                    <a16:rowId xmlns:a16="http://schemas.microsoft.com/office/drawing/2014/main" val="17642070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0E5668-83D7-4858-B08C-308ED12FAF3C}"/>
              </a:ext>
            </a:extLst>
          </p:cNvPr>
          <p:cNvSpPr txBox="1"/>
          <p:nvPr/>
        </p:nvSpPr>
        <p:spPr>
          <a:xfrm>
            <a:off x="4389119" y="1419156"/>
            <a:ext cx="5573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>
                <a:solidFill>
                  <a:srgbClr val="FFFF00"/>
                </a:solidFill>
              </a:rPr>
              <a:t>Đặc điểm về kích thước của tổn thương</a:t>
            </a:r>
            <a:endParaRPr lang="en-GB" sz="1600" b="1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3F516-F710-4D4B-9C89-593F0B79A56B}"/>
              </a:ext>
            </a:extLst>
          </p:cNvPr>
          <p:cNvSpPr txBox="1"/>
          <p:nvPr/>
        </p:nvSpPr>
        <p:spPr>
          <a:xfrm>
            <a:off x="0" y="6246653"/>
            <a:ext cx="550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Sims ME et al. European Journal of Trauma and Emergency Surgery. 2011;37(5):525-32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6923A-6ACF-48E8-969E-C9C1DF278620}"/>
              </a:ext>
            </a:extLst>
          </p:cNvPr>
          <p:cNvSpPr txBox="1"/>
          <p:nvPr/>
        </p:nvSpPr>
        <p:spPr>
          <a:xfrm>
            <a:off x="8518748" y="6246653"/>
            <a:ext cx="37731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Murakami AM et al. Emergency Radiology. 2009;16(5):375-82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A8B7F-6DA0-47FE-9334-04CBD1D22C5A}"/>
              </a:ext>
            </a:extLst>
          </p:cNvPr>
          <p:cNvSpPr txBox="1"/>
          <p:nvPr/>
        </p:nvSpPr>
        <p:spPr>
          <a:xfrm>
            <a:off x="5256585" y="6246653"/>
            <a:ext cx="326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Hung ND et al. Clinical terapeutica. 2020;171:528-33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99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VÀ BÀN LUẬN</a:t>
            </a:r>
            <a:endParaRPr lang="en-US" sz="38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21BDA7-13EE-4894-B2F2-9502F5CCD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90915"/>
              </p:ext>
            </p:extLst>
          </p:nvPr>
        </p:nvGraphicFramePr>
        <p:xfrm>
          <a:off x="2141621" y="2620479"/>
          <a:ext cx="8304198" cy="2413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1210">
                  <a:extLst>
                    <a:ext uri="{9D8B030D-6E8A-4147-A177-3AD203B41FA5}">
                      <a16:colId xmlns:a16="http://schemas.microsoft.com/office/drawing/2014/main" val="1825070353"/>
                    </a:ext>
                  </a:extLst>
                </a:gridCol>
                <a:gridCol w="1352602">
                  <a:extLst>
                    <a:ext uri="{9D8B030D-6E8A-4147-A177-3AD203B41FA5}">
                      <a16:colId xmlns:a16="http://schemas.microsoft.com/office/drawing/2014/main" val="1770745384"/>
                    </a:ext>
                  </a:extLst>
                </a:gridCol>
                <a:gridCol w="1233653">
                  <a:extLst>
                    <a:ext uri="{9D8B030D-6E8A-4147-A177-3AD203B41FA5}">
                      <a16:colId xmlns:a16="http://schemas.microsoft.com/office/drawing/2014/main" val="2171546311"/>
                    </a:ext>
                  </a:extLst>
                </a:gridCol>
                <a:gridCol w="1135781">
                  <a:extLst>
                    <a:ext uri="{9D8B030D-6E8A-4147-A177-3AD203B41FA5}">
                      <a16:colId xmlns:a16="http://schemas.microsoft.com/office/drawing/2014/main" val="249198189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1758588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173957982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1847246462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1226062793"/>
                    </a:ext>
                  </a:extLst>
                </a:gridCol>
              </a:tblGrid>
              <a:tr h="44693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tổn thương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CLVT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DSA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Sp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PPV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NPV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033688"/>
                  </a:ext>
                </a:extLst>
              </a:tr>
              <a:tr h="4242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22338"/>
                  </a:ext>
                </a:extLst>
              </a:tr>
              <a:tr h="37010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Chảy máu hoạt động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90,3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90,5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86,7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730090"/>
                  </a:ext>
                </a:extLst>
              </a:tr>
              <a:tr h="37010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96029"/>
                  </a:ext>
                </a:extLst>
              </a:tr>
              <a:tr h="37010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 phình động mạch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tabLst>
                          <a:tab pos="421640" algn="l"/>
                        </a:tabLs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84,7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88,9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83,3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89,9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734749"/>
                  </a:ext>
                </a:extLst>
              </a:tr>
              <a:tr h="4319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277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E74908-4A0F-47CA-A499-731F9498ADEE}"/>
              </a:ext>
            </a:extLst>
          </p:cNvPr>
          <p:cNvSpPr txBox="1"/>
          <p:nvPr/>
        </p:nvSpPr>
        <p:spPr>
          <a:xfrm>
            <a:off x="2440009" y="2002055"/>
            <a:ext cx="883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chẩn đoán của CLVT trên thì động mạch trong chẩn đoán CMHĐ, GPĐM </a:t>
            </a:r>
          </a:p>
        </p:txBody>
      </p:sp>
    </p:spTree>
    <p:extLst>
      <p:ext uri="{BB962C8B-B14F-4D97-AF65-F5344CB8AC3E}">
        <p14:creationId xmlns:p14="http://schemas.microsoft.com/office/powerpoint/2010/main" val="155635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VÀ BÀN LUẬN</a:t>
            </a:r>
            <a:endParaRPr lang="en-US" sz="38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6CF2EE-A03E-44E8-9502-D4A94B264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715370"/>
              </p:ext>
            </p:extLst>
          </p:nvPr>
        </p:nvGraphicFramePr>
        <p:xfrm>
          <a:off x="2148439" y="2670653"/>
          <a:ext cx="8138160" cy="2527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7029">
                  <a:extLst>
                    <a:ext uri="{9D8B030D-6E8A-4147-A177-3AD203B41FA5}">
                      <a16:colId xmlns:a16="http://schemas.microsoft.com/office/drawing/2014/main" val="2305238245"/>
                    </a:ext>
                  </a:extLst>
                </a:gridCol>
                <a:gridCol w="1349730">
                  <a:extLst>
                    <a:ext uri="{9D8B030D-6E8A-4147-A177-3AD203B41FA5}">
                      <a16:colId xmlns:a16="http://schemas.microsoft.com/office/drawing/2014/main" val="2952301142"/>
                    </a:ext>
                  </a:extLst>
                </a:gridCol>
                <a:gridCol w="1375195">
                  <a:extLst>
                    <a:ext uri="{9D8B030D-6E8A-4147-A177-3AD203B41FA5}">
                      <a16:colId xmlns:a16="http://schemas.microsoft.com/office/drawing/2014/main" val="749037688"/>
                    </a:ext>
                  </a:extLst>
                </a:gridCol>
                <a:gridCol w="1064040">
                  <a:extLst>
                    <a:ext uri="{9D8B030D-6E8A-4147-A177-3AD203B41FA5}">
                      <a16:colId xmlns:a16="http://schemas.microsoft.com/office/drawing/2014/main" val="494516298"/>
                    </a:ext>
                  </a:extLst>
                </a:gridCol>
                <a:gridCol w="672734">
                  <a:extLst>
                    <a:ext uri="{9D8B030D-6E8A-4147-A177-3AD203B41FA5}">
                      <a16:colId xmlns:a16="http://schemas.microsoft.com/office/drawing/2014/main" val="943987131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3280354136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327580574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0007469"/>
                    </a:ext>
                  </a:extLst>
                </a:gridCol>
              </a:tblGrid>
              <a:tr h="423749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tổn thương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CLVT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DSA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PPV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NPV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987347"/>
                  </a:ext>
                </a:extLst>
              </a:tr>
              <a:tr h="4380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6864"/>
                  </a:ext>
                </a:extLst>
              </a:tr>
              <a:tr h="38892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Chảy máu hoạt động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88.3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91.7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257882"/>
                  </a:ext>
                </a:extLst>
              </a:tr>
              <a:tr h="4437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62693"/>
                  </a:ext>
                </a:extLst>
              </a:tr>
              <a:tr h="38892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 phình động mạch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71.2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92.2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930471"/>
                  </a:ext>
                </a:extLst>
              </a:tr>
              <a:tr h="4437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162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20A934-3E7B-498C-ACBC-7AD9C824CA33}"/>
              </a:ext>
            </a:extLst>
          </p:cNvPr>
          <p:cNvSpPr txBox="1"/>
          <p:nvPr/>
        </p:nvSpPr>
        <p:spPr>
          <a:xfrm>
            <a:off x="2379442" y="1944303"/>
            <a:ext cx="8663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chẩn đoán của CLVT trên thì tĩnh mạch trong chẩn đoán CMHĐ, GPĐM </a:t>
            </a:r>
          </a:p>
        </p:txBody>
      </p:sp>
    </p:spTree>
    <p:extLst>
      <p:ext uri="{BB962C8B-B14F-4D97-AF65-F5344CB8AC3E}">
        <p14:creationId xmlns:p14="http://schemas.microsoft.com/office/powerpoint/2010/main" val="117597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VÀ BÀN LUẬN</a:t>
            </a:r>
            <a:endParaRPr lang="en-US" sz="38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6376DF-D621-4C89-B86D-3633A7838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422921"/>
              </p:ext>
            </p:extLst>
          </p:nvPr>
        </p:nvGraphicFramePr>
        <p:xfrm>
          <a:off x="2300436" y="2416502"/>
          <a:ext cx="8017844" cy="3012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7715">
                  <a:extLst>
                    <a:ext uri="{9D8B030D-6E8A-4147-A177-3AD203B41FA5}">
                      <a16:colId xmlns:a16="http://schemas.microsoft.com/office/drawing/2014/main" val="2929541501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904028054"/>
                    </a:ext>
                  </a:extLst>
                </a:gridCol>
                <a:gridCol w="1266441">
                  <a:extLst>
                    <a:ext uri="{9D8B030D-6E8A-4147-A177-3AD203B41FA5}">
                      <a16:colId xmlns:a16="http://schemas.microsoft.com/office/drawing/2014/main" val="3932985426"/>
                    </a:ext>
                  </a:extLst>
                </a:gridCol>
                <a:gridCol w="1088748">
                  <a:extLst>
                    <a:ext uri="{9D8B030D-6E8A-4147-A177-3AD203B41FA5}">
                      <a16:colId xmlns:a16="http://schemas.microsoft.com/office/drawing/2014/main" val="1906641295"/>
                    </a:ext>
                  </a:extLst>
                </a:gridCol>
                <a:gridCol w="749831">
                  <a:extLst>
                    <a:ext uri="{9D8B030D-6E8A-4147-A177-3AD203B41FA5}">
                      <a16:colId xmlns:a16="http://schemas.microsoft.com/office/drawing/2014/main" val="3558875696"/>
                    </a:ext>
                  </a:extLst>
                </a:gridCol>
                <a:gridCol w="660532">
                  <a:extLst>
                    <a:ext uri="{9D8B030D-6E8A-4147-A177-3AD203B41FA5}">
                      <a16:colId xmlns:a16="http://schemas.microsoft.com/office/drawing/2014/main" val="1067198264"/>
                    </a:ext>
                  </a:extLst>
                </a:gridCol>
                <a:gridCol w="599560">
                  <a:extLst>
                    <a:ext uri="{9D8B030D-6E8A-4147-A177-3AD203B41FA5}">
                      <a16:colId xmlns:a16="http://schemas.microsoft.com/office/drawing/2014/main" val="870626723"/>
                    </a:ext>
                  </a:extLst>
                </a:gridCol>
                <a:gridCol w="762152">
                  <a:extLst>
                    <a:ext uri="{9D8B030D-6E8A-4147-A177-3AD203B41FA5}">
                      <a16:colId xmlns:a16="http://schemas.microsoft.com/office/drawing/2014/main" val="3386588795"/>
                    </a:ext>
                  </a:extLst>
                </a:gridCol>
              </a:tblGrid>
              <a:tr h="465781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tổn thương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CLVT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DSA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PPV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NPV (%)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6062505"/>
                  </a:ext>
                </a:extLst>
              </a:tr>
              <a:tr h="41347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75485"/>
                  </a:ext>
                </a:extLst>
              </a:tr>
              <a:tr h="340926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Chảy máu hoạt động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90.3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90.3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7095892"/>
                  </a:ext>
                </a:extLst>
              </a:tr>
              <a:tr h="3663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544476"/>
                  </a:ext>
                </a:extLst>
              </a:tr>
              <a:tr h="340926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 phình động mạch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88.9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8669431"/>
                  </a:ext>
                </a:extLst>
              </a:tr>
              <a:tr h="3663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0689"/>
                  </a:ext>
                </a:extLst>
              </a:tr>
              <a:tr h="340926">
                <a:tc rowSpan="2"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 động tĩnh mạch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 tính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16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98.6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9164931"/>
                  </a:ext>
                </a:extLst>
              </a:tr>
              <a:tr h="37754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Âm tính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139</a:t>
                      </a:r>
                      <a:endParaRPr lang="en-GB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11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DC0F35-23B4-4918-AB59-A3CB8BD00D84}"/>
              </a:ext>
            </a:extLst>
          </p:cNvPr>
          <p:cNvSpPr txBox="1"/>
          <p:nvPr/>
        </p:nvSpPr>
        <p:spPr>
          <a:xfrm>
            <a:off x="1408497" y="1641808"/>
            <a:ext cx="9375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trị chẩn đoán của CLVT khi kết hợp hai thì động mạch và tĩnh mạch </a:t>
            </a:r>
          </a:p>
          <a:p>
            <a:pPr algn="ctr"/>
            <a:r>
              <a:rPr lang="en-GB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chẩn đoán CMHĐ, GPĐM, TĐTM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79880-75B5-47C3-A2F3-E915CA6A0823}"/>
              </a:ext>
            </a:extLst>
          </p:cNvPr>
          <p:cNvSpPr txBox="1"/>
          <p:nvPr/>
        </p:nvSpPr>
        <p:spPr>
          <a:xfrm>
            <a:off x="5442283" y="6125972"/>
            <a:ext cx="3561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 CY et al. Am J Emerg Med. 2014;32(10):1220-1224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59959-0CA2-4CAB-8E6E-61D24AC22E85}"/>
              </a:ext>
            </a:extLst>
          </p:cNvPr>
          <p:cNvSpPr txBox="1"/>
          <p:nvPr/>
        </p:nvSpPr>
        <p:spPr>
          <a:xfrm>
            <a:off x="5170371" y="6284898"/>
            <a:ext cx="3874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Hallinan JT et al. Singapore Medical Journal. 2016;57(9):497-502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CBE74-863B-4A46-B558-6D6B81BB53E8}"/>
              </a:ext>
            </a:extLst>
          </p:cNvPr>
          <p:cNvSpPr txBox="1"/>
          <p:nvPr/>
        </p:nvSpPr>
        <p:spPr>
          <a:xfrm>
            <a:off x="5610326" y="5773738"/>
            <a:ext cx="31089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Boscak AR et al. Radiology. 2013;268(1):79-88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EF4B8-09C7-43E3-9799-CABFE98C82BB}"/>
              </a:ext>
            </a:extLst>
          </p:cNvPr>
          <p:cNvSpPr txBox="1"/>
          <p:nvPr/>
        </p:nvSpPr>
        <p:spPr>
          <a:xfrm>
            <a:off x="5629576" y="5590947"/>
            <a:ext cx="3108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Godt JC et al. Emerg Radiol. 2021;28(1):37-46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0222B-0EB0-4C11-AFE7-0959042834A0}"/>
              </a:ext>
            </a:extLst>
          </p:cNvPr>
          <p:cNvSpPr txBox="1"/>
          <p:nvPr/>
        </p:nvSpPr>
        <p:spPr>
          <a:xfrm>
            <a:off x="5466748" y="5950044"/>
            <a:ext cx="326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Hung ND et al. Clinical terapeutica. 2020;171:528-33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80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CLVT </a:t>
            </a: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 hữu ích để đánh giá tổn thương động mạch trong chấn thương bụng chậu</a:t>
            </a:r>
            <a:endParaRPr lang="en-GB" sz="2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 động mạch vượt trội hơn so với hình ảnh thì tĩnh mạch cửa để chẩn đoán giả phình động mạch nhưng kém hơn về chảy máu hoạt động. </a:t>
            </a:r>
            <a:endParaRPr lang="en-GB" sz="2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hợp hai thì động mạch và tĩnh mạch giúp tăng  độ nhạy và độ chính xác trong chẩn đoán tổn thương động mạch.</a:t>
            </a:r>
            <a:endParaRPr lang="en-GB" sz="2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1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endParaRPr lang="en-US" sz="38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9F15C2-EBBC-4AC0-8DD9-3EE411A6A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33" b="7034"/>
          <a:stretch/>
        </p:blipFill>
        <p:spPr>
          <a:xfrm>
            <a:off x="0" y="0"/>
            <a:ext cx="12192000" cy="68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GB" sz="38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Tổng quan tài liệu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Phương pháp nghiên cứu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Kết quả và bàn luận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Kết luận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1DCC-8A50-95AA-DC13-622ECDA2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614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9D87-D51C-40BB-FD7E-B908304E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580" y="1280425"/>
            <a:ext cx="10673615" cy="4879743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Chấn thương bụng chậu chiếm khoảng 18.6% trong các chấn thương.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 thương động mạch chiếm khoảng 25%- 28%, tỷ lệ tử vong 20%-60%.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CLVT đóng vai trò quan trọng trong chẩn đoán chảy máu cấp tính: CMHĐ, GPĐM, TĐTM</a:t>
            </a:r>
            <a:endParaRPr lang="en-GB" sz="2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 nhạy của CLVT trong chẩn đoán các tổn thương CMHĐ và GPĐM 97% và 86,1%.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vi-VN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CLVT có phối hợp 2 thì chụp thì độ chính xác trong chẩn đoán tổn thương CMHĐ </a:t>
            </a:r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vi-VN" sz="20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95%</a:t>
            </a:r>
            <a:endParaRPr lang="en-GB" sz="20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88C0C-F04F-48D6-95AC-E61A3515858E}"/>
              </a:ext>
            </a:extLst>
          </p:cNvPr>
          <p:cNvSpPr txBox="1"/>
          <p:nvPr/>
        </p:nvSpPr>
        <p:spPr>
          <a:xfrm>
            <a:off x="4423609" y="6244833"/>
            <a:ext cx="3744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 JD et al. Radiographics. 2008;28(6):1603-16</a:t>
            </a:r>
            <a:r>
              <a:rPr lang="en-GB" sz="1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6D799-1E3C-4BBD-AFFB-69D5CE85ABB8}"/>
              </a:ext>
            </a:extLst>
          </p:cNvPr>
          <p:cNvSpPr txBox="1"/>
          <p:nvPr/>
        </p:nvSpPr>
        <p:spPr>
          <a:xfrm>
            <a:off x="188093" y="6244834"/>
            <a:ext cx="3388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Talbot E et al. The American Surgeon. 2019;85(3):292-3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EC326-229E-46DD-8CC3-D3988BA06A2E}"/>
              </a:ext>
            </a:extLst>
          </p:cNvPr>
          <p:cNvSpPr txBox="1"/>
          <p:nvPr/>
        </p:nvSpPr>
        <p:spPr>
          <a:xfrm>
            <a:off x="8836793" y="6244834"/>
            <a:ext cx="3262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Hung ND et al. Clinical terapeutica. 2020;171:528-33</a:t>
            </a:r>
            <a:r>
              <a:rPr lang="en-GB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7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627E-4D87-689A-7EE5-C51C601F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40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B0B9E5F-5F9D-42EC-A38E-B5BC2FE43B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33" y="1929601"/>
            <a:ext cx="6248797" cy="383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431FE-8790-4D9F-956A-28F92BF627B2}"/>
              </a:ext>
            </a:extLst>
          </p:cNvPr>
          <p:cNvSpPr txBox="1"/>
          <p:nvPr/>
        </p:nvSpPr>
        <p:spPr>
          <a:xfrm>
            <a:off x="625162" y="1486479"/>
            <a:ext cx="3449637" cy="43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200" b="1">
                <a:solidFill>
                  <a:srgbClr val="FFFF00"/>
                </a:solidFill>
                <a:latin typeface="+mn-lt"/>
                <a:ea typeface="Calibri" panose="020F0502020204030204" pitchFamily="34" charset="0"/>
              </a:rPr>
              <a:t>Mohd </a:t>
            </a:r>
            <a:r>
              <a:rPr lang="en-GB" sz="2200" b="1" dirty="0">
                <a:solidFill>
                  <a:srgbClr val="FFFF00"/>
                </a:solidFill>
                <a:latin typeface="+mn-lt"/>
                <a:ea typeface="Calibri" panose="020F0502020204030204" pitchFamily="34" charset="0"/>
              </a:rPr>
              <a:t>Lateef Wani</a:t>
            </a:r>
            <a:endParaRPr lang="en-GB" sz="22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97C82B-4E22-4C6F-B290-AA49D1F19320}"/>
              </a:ext>
            </a:extLst>
          </p:cNvPr>
          <p:cNvSpPr txBox="1"/>
          <p:nvPr/>
        </p:nvSpPr>
        <p:spPr>
          <a:xfrm>
            <a:off x="8506025" y="6246654"/>
            <a:ext cx="4308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NM et al. Scand J Surg. 2002;91(1):109-126</a:t>
            </a:r>
            <a:r>
              <a:rPr lang="en-GB" sz="1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268F4-AA65-46EB-B21A-4327B22D0E9C}"/>
              </a:ext>
            </a:extLst>
          </p:cNvPr>
          <p:cNvSpPr txBox="1"/>
          <p:nvPr/>
        </p:nvSpPr>
        <p:spPr>
          <a:xfrm>
            <a:off x="704060" y="6272484"/>
            <a:ext cx="43089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Wani ML et al. Trauma Mon. 2012;17(2):266-269</a:t>
            </a:r>
            <a:r>
              <a:rPr lang="en-GB" sz="9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87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38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6" y="16123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Chảy máu hoạt động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D9AC-5347-4766-8E0B-720C677D02F9}"/>
              </a:ext>
            </a:extLst>
          </p:cNvPr>
          <p:cNvSpPr txBox="1"/>
          <p:nvPr/>
        </p:nvSpPr>
        <p:spPr>
          <a:xfrm>
            <a:off x="5259606" y="5428844"/>
            <a:ext cx="256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45 tuổi, Mã </a:t>
            </a:r>
            <a:r>
              <a:rPr lang="en-GB" sz="140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27016</a:t>
            </a:r>
            <a:endParaRPr lang="en-GB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7DE900-A698-4C32-93BE-F712CA1C15DC}"/>
              </a:ext>
            </a:extLst>
          </p:cNvPr>
          <p:cNvGrpSpPr/>
          <p:nvPr/>
        </p:nvGrpSpPr>
        <p:grpSpPr>
          <a:xfrm>
            <a:off x="1555284" y="2232983"/>
            <a:ext cx="9798516" cy="2772154"/>
            <a:chOff x="1555284" y="2232983"/>
            <a:chExt cx="9798516" cy="27721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C1CA6D-22FE-4641-92F8-B0898E8FD7AE}"/>
                </a:ext>
              </a:extLst>
            </p:cNvPr>
            <p:cNvGrpSpPr/>
            <p:nvPr/>
          </p:nvGrpSpPr>
          <p:grpSpPr>
            <a:xfrm>
              <a:off x="1555284" y="2232983"/>
              <a:ext cx="9798516" cy="2772154"/>
              <a:chOff x="105507" y="1377606"/>
              <a:chExt cx="12032470" cy="336303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1818FAE-2785-4C85-BF7E-C30B9CA82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50" t="14224" r="-699" b="17887"/>
              <a:stretch/>
            </p:blipFill>
            <p:spPr>
              <a:xfrm>
                <a:off x="105507" y="1377606"/>
                <a:ext cx="4346010" cy="3363034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F01A969-EE1A-4360-AD73-5017AC9572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09" t="14930" r="587" b="17462"/>
              <a:stretch/>
            </p:blipFill>
            <p:spPr>
              <a:xfrm>
                <a:off x="4490273" y="1377606"/>
                <a:ext cx="4531587" cy="336303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9E51EAD-4287-44C2-9534-B7DE9D8FAF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91" t="22127" r="44607" b="25926"/>
              <a:stretch/>
            </p:blipFill>
            <p:spPr>
              <a:xfrm>
                <a:off x="9094816" y="1377607"/>
                <a:ext cx="3043161" cy="336303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1751C-FCAF-461C-83FA-0956D89564CE}"/>
                  </a:ext>
                </a:extLst>
              </p:cNvPr>
              <p:cNvSpPr txBox="1"/>
              <p:nvPr/>
            </p:nvSpPr>
            <p:spPr>
              <a:xfrm>
                <a:off x="110851" y="4321358"/>
                <a:ext cx="342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C3EF81-6920-496D-AAFA-7D45D66A4091}"/>
                  </a:ext>
                </a:extLst>
              </p:cNvPr>
              <p:cNvSpPr txBox="1"/>
              <p:nvPr/>
            </p:nvSpPr>
            <p:spPr>
              <a:xfrm>
                <a:off x="9094816" y="4340530"/>
                <a:ext cx="342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48BE94-D8C9-49A8-B5BF-BD7B65F61408}"/>
                  </a:ext>
                </a:extLst>
              </p:cNvPr>
              <p:cNvSpPr txBox="1"/>
              <p:nvPr/>
            </p:nvSpPr>
            <p:spPr>
              <a:xfrm>
                <a:off x="4542997" y="4321358"/>
                <a:ext cx="342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1510BF9-6515-4BC4-8EB9-5DFB87784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86631" y="2664581"/>
                <a:ext cx="336922" cy="413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24905F8-D143-4565-ACB9-DD5F6FADA4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32132" y="2638455"/>
                <a:ext cx="368989" cy="4400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3147461" y="2810579"/>
              <a:ext cx="70448" cy="39434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1031539" y="4129238"/>
              <a:ext cx="89892" cy="28686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803765" y="2810579"/>
              <a:ext cx="70448" cy="39434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97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38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0" y="1517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 phình động mạch 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3F835-B25F-4381-9CDF-30E0144DD846}"/>
              </a:ext>
            </a:extLst>
          </p:cNvPr>
          <p:cNvSpPr txBox="1"/>
          <p:nvPr/>
        </p:nvSpPr>
        <p:spPr>
          <a:xfrm>
            <a:off x="5044106" y="5229518"/>
            <a:ext cx="3407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23T, Mã </a:t>
            </a:r>
            <a:r>
              <a:rPr lang="en-GB" sz="140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27522</a:t>
            </a:r>
            <a:endParaRPr lang="en-GB" sz="14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F23F4E-83D2-4860-B741-82CB1CC4F193}"/>
              </a:ext>
            </a:extLst>
          </p:cNvPr>
          <p:cNvGrpSpPr/>
          <p:nvPr/>
        </p:nvGrpSpPr>
        <p:grpSpPr>
          <a:xfrm>
            <a:off x="1501541" y="2246405"/>
            <a:ext cx="9385813" cy="2525587"/>
            <a:chOff x="1530417" y="2319073"/>
            <a:chExt cx="9385813" cy="2525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B05B6E-1474-44CF-8CB4-37DF199DBADE}"/>
                </a:ext>
              </a:extLst>
            </p:cNvPr>
            <p:cNvGrpSpPr/>
            <p:nvPr/>
          </p:nvGrpSpPr>
          <p:grpSpPr>
            <a:xfrm>
              <a:off x="1530417" y="2319073"/>
              <a:ext cx="9385813" cy="2525587"/>
              <a:chOff x="77231" y="1343464"/>
              <a:chExt cx="12014687" cy="301419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87468FD-F9BB-4CDB-B769-137792AC737E}"/>
                  </a:ext>
                </a:extLst>
              </p:cNvPr>
              <p:cNvGrpSpPr/>
              <p:nvPr/>
            </p:nvGrpSpPr>
            <p:grpSpPr>
              <a:xfrm>
                <a:off x="77231" y="1343464"/>
                <a:ext cx="12014687" cy="3014199"/>
                <a:chOff x="77231" y="1343464"/>
                <a:chExt cx="12014687" cy="301419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A233942-DDA0-4E82-A95E-0BFCEB9BF0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76" t="2674" r="1495" b="34310"/>
                <a:stretch/>
              </p:blipFill>
              <p:spPr>
                <a:xfrm>
                  <a:off x="8002514" y="1348935"/>
                  <a:ext cx="4089404" cy="3008728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D473CEB-90E0-443A-A2EE-558DBFDDB0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90" t="17323" r="6358" b="15069"/>
                <a:stretch/>
              </p:blipFill>
              <p:spPr>
                <a:xfrm>
                  <a:off x="87920" y="1343464"/>
                  <a:ext cx="3798277" cy="3008728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99D99253-71E1-49D9-AAC9-368138F1D9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80" t="18450" r="7275" b="16196"/>
                <a:stretch/>
              </p:blipFill>
              <p:spPr>
                <a:xfrm>
                  <a:off x="3984429" y="1343464"/>
                  <a:ext cx="3919854" cy="3008728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D4AAB44-C968-40A0-B836-7C3F56A7215E}"/>
                    </a:ext>
                  </a:extLst>
                </p:cNvPr>
                <p:cNvSpPr txBox="1"/>
                <p:nvPr/>
              </p:nvSpPr>
              <p:spPr>
                <a:xfrm>
                  <a:off x="77231" y="3951539"/>
                  <a:ext cx="342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en-GB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25729E1-758D-4F47-9A24-C747667A6532}"/>
                    </a:ext>
                  </a:extLst>
                </p:cNvPr>
                <p:cNvSpPr txBox="1"/>
                <p:nvPr/>
              </p:nvSpPr>
              <p:spPr>
                <a:xfrm>
                  <a:off x="8028410" y="3935579"/>
                  <a:ext cx="342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en-GB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8670900-3178-40A4-B23A-6B3AD95AD989}"/>
                    </a:ext>
                  </a:extLst>
                </p:cNvPr>
                <p:cNvSpPr txBox="1"/>
                <p:nvPr/>
              </p:nvSpPr>
              <p:spPr>
                <a:xfrm>
                  <a:off x="4001532" y="3947301"/>
                  <a:ext cx="342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en-GB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46109E4-7D59-4DB8-9433-7213227641E5}"/>
                  </a:ext>
                </a:extLst>
              </p:cNvPr>
              <p:cNvSpPr/>
              <p:nvPr/>
            </p:nvSpPr>
            <p:spPr>
              <a:xfrm>
                <a:off x="3991711" y="3516926"/>
                <a:ext cx="228597" cy="26376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 flipV="1">
              <a:off x="5523606" y="3388864"/>
              <a:ext cx="107173" cy="30442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2444816" y="3379239"/>
              <a:ext cx="114166" cy="30442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971210" y="2771245"/>
              <a:ext cx="216992" cy="22221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2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</a:t>
            </a:r>
            <a:endParaRPr lang="en-US" sz="38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động tĩnh mạch 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55BD4-4467-451E-A9B6-A45222CB0015}"/>
              </a:ext>
            </a:extLst>
          </p:cNvPr>
          <p:cNvSpPr txBox="1"/>
          <p:nvPr/>
        </p:nvSpPr>
        <p:spPr>
          <a:xfrm>
            <a:off x="4899059" y="5393592"/>
            <a:ext cx="3833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 18 Tuổi. Mã 6437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591FB-C450-4FAF-B653-DBF7FD48C4DB}"/>
              </a:ext>
            </a:extLst>
          </p:cNvPr>
          <p:cNvGrpSpPr/>
          <p:nvPr/>
        </p:nvGrpSpPr>
        <p:grpSpPr>
          <a:xfrm>
            <a:off x="1760931" y="2439616"/>
            <a:ext cx="9066901" cy="2662310"/>
            <a:chOff x="1741681" y="2314998"/>
            <a:chExt cx="9066901" cy="26623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673D64-AA33-49F6-BC77-57F72B90B1F4}"/>
                </a:ext>
              </a:extLst>
            </p:cNvPr>
            <p:cNvGrpSpPr/>
            <p:nvPr/>
          </p:nvGrpSpPr>
          <p:grpSpPr>
            <a:xfrm>
              <a:off x="1741681" y="2314998"/>
              <a:ext cx="9066901" cy="2662310"/>
              <a:chOff x="22647" y="1441938"/>
              <a:chExt cx="12063059" cy="29206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C5F0393-7121-4E21-8093-1F75A23768C0}"/>
                  </a:ext>
                </a:extLst>
              </p:cNvPr>
              <p:cNvGrpSpPr/>
              <p:nvPr/>
            </p:nvGrpSpPr>
            <p:grpSpPr>
              <a:xfrm>
                <a:off x="22647" y="1441938"/>
                <a:ext cx="12063059" cy="2917965"/>
                <a:chOff x="22647" y="1441938"/>
                <a:chExt cx="12063059" cy="291796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119E98D-C21C-43FB-966A-5539A82D8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07" t="12815" r="7275" b="21830"/>
                <a:stretch/>
              </p:blipFill>
              <p:spPr>
                <a:xfrm>
                  <a:off x="22647" y="1461558"/>
                  <a:ext cx="3947747" cy="2898345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36232EE-08BF-4C8B-86E4-6BA844F344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62" t="13379" r="5866" b="20985"/>
                <a:stretch/>
              </p:blipFill>
              <p:spPr>
                <a:xfrm>
                  <a:off x="4088422" y="1461558"/>
                  <a:ext cx="4030319" cy="2898345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DD0492AF-B230-4076-A3F8-62A009723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921" t="12644" r="9184" b="26811"/>
                <a:stretch/>
              </p:blipFill>
              <p:spPr>
                <a:xfrm>
                  <a:off x="8197696" y="1441938"/>
                  <a:ext cx="3888010" cy="2917965"/>
                </a:xfrm>
                <a:prstGeom prst="rect">
                  <a:avLst/>
                </a:prstGeom>
              </p:spPr>
            </p:pic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3996D4FA-DB8E-474B-A7E4-14D8D538E5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405" y="2423882"/>
                  <a:ext cx="421310" cy="148043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A444096-8504-4C98-83A1-28CAB859C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7108" y="2423882"/>
                  <a:ext cx="414850" cy="159987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080AFA5-8D47-440B-84E5-8A0C63BE5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20265" y="3080931"/>
                  <a:ext cx="287377" cy="236961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553131-7855-4B18-A9DD-70B5B5178065}"/>
                  </a:ext>
                </a:extLst>
              </p:cNvPr>
              <p:cNvSpPr txBox="1"/>
              <p:nvPr/>
            </p:nvSpPr>
            <p:spPr>
              <a:xfrm>
                <a:off x="8206488" y="3959793"/>
                <a:ext cx="342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81ED06-6550-4C98-9AA6-E9B843DA8A57}"/>
                  </a:ext>
                </a:extLst>
              </p:cNvPr>
              <p:cNvSpPr/>
              <p:nvPr/>
            </p:nvSpPr>
            <p:spPr>
              <a:xfrm>
                <a:off x="61720" y="3959793"/>
                <a:ext cx="490383" cy="278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B18EA7-5AE2-466B-B494-2F1A2BF9DC4B}"/>
                  </a:ext>
                </a:extLst>
              </p:cNvPr>
              <p:cNvSpPr/>
              <p:nvPr/>
            </p:nvSpPr>
            <p:spPr>
              <a:xfrm>
                <a:off x="4149188" y="4020798"/>
                <a:ext cx="490383" cy="27809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EDD7E5-E0EF-4E3C-B824-2AA7A0541B8F}"/>
                  </a:ext>
                </a:extLst>
              </p:cNvPr>
              <p:cNvSpPr txBox="1"/>
              <p:nvPr/>
            </p:nvSpPr>
            <p:spPr>
              <a:xfrm>
                <a:off x="4088422" y="3962498"/>
                <a:ext cx="342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51F79D-B6AA-4E9E-8942-80CDBBF45CAB}"/>
                  </a:ext>
                </a:extLst>
              </p:cNvPr>
              <p:cNvSpPr txBox="1"/>
              <p:nvPr/>
            </p:nvSpPr>
            <p:spPr>
              <a:xfrm>
                <a:off x="77231" y="3951539"/>
                <a:ext cx="342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GB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 flipV="1">
              <a:off x="3060834" y="3493971"/>
              <a:ext cx="125128" cy="30436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8592280" y="3334356"/>
              <a:ext cx="310702" cy="71885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963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4690-68CF-F253-72DD-97DF92C5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NGHIÊN CỨU</a:t>
            </a:r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12AE193-EED5-47C9-810E-D9D6C416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179"/>
            <a:ext cx="10515600" cy="1239164"/>
          </a:xfrm>
          <a:prstGeom prst="roundRect">
            <a:avLst>
              <a:gd name="adj" fmla="val 9197"/>
            </a:avLst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vi-V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Giá trị của cắt lớp vi tính trong chẩn đoán tổn thương động mạch ở bệnh nhân </a:t>
            </a:r>
            <a:endParaRPr lang="en-GB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vi-V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chấn thương bụng chậu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8F26D939-9E0C-44D0-835B-7530C46CFFCB}"/>
              </a:ext>
            </a:extLst>
          </p:cNvPr>
          <p:cNvSpPr/>
          <p:nvPr/>
        </p:nvSpPr>
        <p:spPr>
          <a:xfrm>
            <a:off x="1709207" y="3567694"/>
            <a:ext cx="3455988" cy="2559050"/>
          </a:xfrm>
          <a:prstGeom prst="roundRect">
            <a:avLst>
              <a:gd name="adj" fmla="val 9733"/>
            </a:avLst>
          </a:prstGeom>
          <a:solidFill>
            <a:schemeClr val="accent1">
              <a:lumMod val="20000"/>
              <a:lumOff val="80000"/>
            </a:schemeClr>
          </a:solidFill>
          <a:ln w="95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  <a:defRPr/>
            </a:pPr>
            <a:r>
              <a:rPr lang="en-US" altLang="en-US" b="1" i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 tiêu 1</a:t>
            </a:r>
          </a:p>
          <a:p>
            <a:pPr algn="just">
              <a:lnSpc>
                <a:spcPct val="130000"/>
              </a:lnSpc>
              <a:defRPr/>
            </a:pPr>
            <a:r>
              <a:rPr lang="vi-VN" altLang="en-US" b="1" i="1">
                <a:latin typeface="Arial" panose="020B0604020202020204" pitchFamily="34" charset="0"/>
                <a:cs typeface="Arial" panose="020B0604020202020204" pitchFamily="34" charset="0"/>
              </a:rPr>
              <a:t>Nhận xét đặc điểm hình ảnh tổn thương </a:t>
            </a:r>
            <a:r>
              <a:rPr lang="en-GB" altLang="en-US" b="1" i="1">
                <a:latin typeface="Arial" panose="020B0604020202020204" pitchFamily="34" charset="0"/>
                <a:cs typeface="Arial" panose="020B0604020202020204" pitchFamily="34" charset="0"/>
              </a:rPr>
              <a:t>động mạch </a:t>
            </a:r>
            <a:r>
              <a:rPr lang="vi-VN" altLang="en-US" b="1" i="1">
                <a:latin typeface="Arial" panose="020B0604020202020204" pitchFamily="34" charset="0"/>
                <a:cs typeface="Arial" panose="020B0604020202020204" pitchFamily="34" charset="0"/>
              </a:rPr>
              <a:t>ở bệnh nhân </a:t>
            </a:r>
            <a:r>
              <a:rPr lang="en-GB" altLang="en-US" b="1" i="1">
                <a:latin typeface="Arial" panose="020B0604020202020204" pitchFamily="34" charset="0"/>
                <a:cs typeface="Arial" panose="020B0604020202020204" pitchFamily="34" charset="0"/>
              </a:rPr>
              <a:t>chấn thương bụng </a:t>
            </a:r>
            <a:r>
              <a:rPr lang="vi-VN" altLang="en-US" b="1" i="1">
                <a:latin typeface="Arial" panose="020B0604020202020204" pitchFamily="34" charset="0"/>
                <a:cs typeface="Arial" panose="020B0604020202020204" pitchFamily="34" charset="0"/>
              </a:rPr>
              <a:t>chậu trên cắt lớp vi tính</a:t>
            </a:r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397C9836-8538-4990-BF5C-3DA286DA9E5D}"/>
              </a:ext>
            </a:extLst>
          </p:cNvPr>
          <p:cNvSpPr/>
          <p:nvPr/>
        </p:nvSpPr>
        <p:spPr>
          <a:xfrm>
            <a:off x="6920179" y="3541713"/>
            <a:ext cx="3681412" cy="2559051"/>
          </a:xfrm>
          <a:prstGeom prst="roundRect">
            <a:avLst>
              <a:gd name="adj" fmla="val 9733"/>
            </a:avLst>
          </a:prstGeom>
          <a:solidFill>
            <a:schemeClr val="accent1">
              <a:lumMod val="20000"/>
              <a:lumOff val="80000"/>
            </a:schemeClr>
          </a:solidFill>
          <a:ln w="9525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  <a:defRPr/>
            </a:pPr>
            <a:r>
              <a:rPr lang="en-US" alt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i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en-US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algn="just">
              <a:lnSpc>
                <a:spcPct val="130000"/>
              </a:lnSpc>
              <a:defRPr/>
            </a:pPr>
            <a:r>
              <a:rPr lang="vi-VN" altLang="en-US" b="1" i="1">
                <a:latin typeface="Arial" panose="020B0604020202020204" pitchFamily="34" charset="0"/>
                <a:cs typeface="Arial" panose="020B0604020202020204" pitchFamily="34" charset="0"/>
              </a:rPr>
              <a:t>Giá </a:t>
            </a:r>
            <a:r>
              <a:rPr lang="vi-VN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trị cắt lớp vi </a:t>
            </a:r>
            <a:r>
              <a:rPr lang="vi-VN" altLang="en-US" b="1" i="1">
                <a:latin typeface="Arial" panose="020B0604020202020204" pitchFamily="34" charset="0"/>
                <a:cs typeface="Arial" panose="020B0604020202020204" pitchFamily="34" charset="0"/>
              </a:rPr>
              <a:t>tính trong </a:t>
            </a:r>
            <a:r>
              <a:rPr lang="vi-VN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chẩn đoán tổn thương </a:t>
            </a:r>
            <a:r>
              <a:rPr lang="en-GB" alt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GB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vi-VN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có</a:t>
            </a:r>
            <a:r>
              <a:rPr lang="en-GB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GB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vi-VN" alt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với DSA.</a:t>
            </a:r>
            <a:endParaRPr lang="vi-V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097415-4523-496C-AE9E-8DC8759D93BB}"/>
              </a:ext>
            </a:extLst>
          </p:cNvPr>
          <p:cNvCxnSpPr>
            <a:cxnSpLocks/>
          </p:cNvCxnSpPr>
          <p:nvPr/>
        </p:nvCxnSpPr>
        <p:spPr>
          <a:xfrm>
            <a:off x="6060702" y="3212343"/>
            <a:ext cx="0" cy="146553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C77121-1E52-4C8D-B634-7389C11009AE}"/>
              </a:ext>
            </a:extLst>
          </p:cNvPr>
          <p:cNvCxnSpPr>
            <a:cxnSpLocks/>
          </p:cNvCxnSpPr>
          <p:nvPr/>
        </p:nvCxnSpPr>
        <p:spPr>
          <a:xfrm>
            <a:off x="5165195" y="4673029"/>
            <a:ext cx="1754984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1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8D-D640-5537-F920-36514D2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781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 PHÁP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D312-594B-0983-9254-E9A31BAB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62" y="1610686"/>
            <a:ext cx="6409422" cy="456627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 kế nghiên cứu: Mô tả hồi cứu cắt ngang</a:t>
            </a:r>
          </a:p>
          <a:p>
            <a:pPr>
              <a:lnSpc>
                <a:spcPct val="200000"/>
              </a:lnSpc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 điểm: Khoa CĐHA bệnh viện Hữu nghị Việt Đức</a:t>
            </a:r>
          </a:p>
          <a:p>
            <a:pPr>
              <a:lnSpc>
                <a:spcPct val="200000"/>
              </a:lnSpc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 gian: 6/2020–6/2022</a:t>
            </a:r>
          </a:p>
          <a:p>
            <a:pPr>
              <a:lnSpc>
                <a:spcPct val="200000"/>
              </a:lnSpc>
            </a:pP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Cỡ mẫu:  128</a:t>
            </a:r>
          </a:p>
          <a:p>
            <a:endParaRPr lang="en-US" sz="22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34" y="1539156"/>
            <a:ext cx="4891845" cy="38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1144</Words>
  <Application>Microsoft Office PowerPoint</Application>
  <PresentationFormat>Widescreen</PresentationFormat>
  <Paragraphs>264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GIÁ TRỊ CỦA CẮT LỚP VI TÍNH TRONG CHẨN ĐOÁN TỔN THƯƠNG ĐỘNG MẠCH Ở BỆNH NHÂN  CHẤN THƯƠNG BỤNG CHẬU</vt:lpstr>
      <vt:lpstr>NỘI DUNG</vt:lpstr>
      <vt:lpstr>TỔNG QUAN</vt:lpstr>
      <vt:lpstr>TỔNG QUAN</vt:lpstr>
      <vt:lpstr>TỔNG QUAN</vt:lpstr>
      <vt:lpstr>TỔNG QUAN</vt:lpstr>
      <vt:lpstr>TỔNG QUAN</vt:lpstr>
      <vt:lpstr>MỤC TIÊU NGHIÊN CỨU</vt:lpstr>
      <vt:lpstr>PHƯƠNG PHÁP NGHIÊN CỨU</vt:lpstr>
      <vt:lpstr>PHƯƠNG PHÁP NGHIÊN CỨU</vt:lpstr>
      <vt:lpstr>KẾT QUẢ VÀ BÀN LUẬN</vt:lpstr>
      <vt:lpstr>KẾT QUẢ VÀ BÀN LUẬN</vt:lpstr>
      <vt:lpstr>KẾT QUẢ VÀ BÀN LUẬN</vt:lpstr>
      <vt:lpstr>KẾT QUẢ VÀ BÀN LUẬN</vt:lpstr>
      <vt:lpstr>KẾT QUẢ VÀ BÀN LUẬN</vt:lpstr>
      <vt:lpstr>KẾT QUẢ VÀ BÀN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phạm hương ly</dc:creator>
  <cp:lastModifiedBy>LY</cp:lastModifiedBy>
  <cp:revision>23</cp:revision>
  <dcterms:created xsi:type="dcterms:W3CDTF">2022-08-02T15:44:06Z</dcterms:created>
  <dcterms:modified xsi:type="dcterms:W3CDTF">2023-05-04T14:26:13Z</dcterms:modified>
</cp:coreProperties>
</file>