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40"/>
  </p:normalViewPr>
  <p:slideViewPr>
    <p:cSldViewPr snapToGrid="0">
      <p:cViewPr varScale="1">
        <p:scale>
          <a:sx n="107" d="100"/>
          <a:sy n="107" d="100"/>
        </p:scale>
        <p:origin x="736" y="1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2AA28AB-56E5-4434-ABFF-0EFD8B156D62}" type="doc">
      <dgm:prSet loTypeId="urn:microsoft.com/office/officeart/2005/8/layout/hierarchy1" loCatId="hierarchy" qsTypeId="urn:microsoft.com/office/officeart/2005/8/quickstyle/simple1" qsCatId="simple" csTypeId="urn:microsoft.com/office/officeart/2005/8/colors/colorful2" csCatId="colorful"/>
      <dgm:spPr/>
      <dgm:t>
        <a:bodyPr/>
        <a:lstStyle/>
        <a:p>
          <a:endParaRPr lang="en-US"/>
        </a:p>
      </dgm:t>
    </dgm:pt>
    <dgm:pt modelId="{DF46B938-2CC8-45CA-9799-A798CA532A49}">
      <dgm:prSet/>
      <dgm:spPr/>
      <dgm:t>
        <a:bodyPr/>
        <a:lstStyle/>
        <a:p>
          <a:r>
            <a:rPr lang="en-US"/>
            <a:t>Age-adjusted Death Rate (AADR): </a:t>
          </a:r>
          <a:r>
            <a:rPr lang="en-US" b="0" i="0"/>
            <a:t>Age-adjusted death rate = total expected deaths X 1,000. standard population.</a:t>
          </a:r>
          <a:endParaRPr lang="en-US"/>
        </a:p>
      </dgm:t>
    </dgm:pt>
    <dgm:pt modelId="{D37012E3-74C8-456E-AC4B-04E5F9883AE4}" type="parTrans" cxnId="{115DA01E-6160-4E26-817F-16E02F070C32}">
      <dgm:prSet/>
      <dgm:spPr/>
      <dgm:t>
        <a:bodyPr/>
        <a:lstStyle/>
        <a:p>
          <a:endParaRPr lang="en-US"/>
        </a:p>
      </dgm:t>
    </dgm:pt>
    <dgm:pt modelId="{84F4D86E-9A80-4361-89E7-A0A72A44314E}" type="sibTrans" cxnId="{115DA01E-6160-4E26-817F-16E02F070C32}">
      <dgm:prSet/>
      <dgm:spPr/>
      <dgm:t>
        <a:bodyPr/>
        <a:lstStyle/>
        <a:p>
          <a:endParaRPr lang="en-US"/>
        </a:p>
      </dgm:t>
    </dgm:pt>
    <dgm:pt modelId="{F19A4AA8-E80A-46AC-8194-036B7F81FE28}">
      <dgm:prSet/>
      <dgm:spPr/>
      <dgm:t>
        <a:bodyPr/>
        <a:lstStyle/>
        <a:p>
          <a:r>
            <a:rPr lang="en-US"/>
            <a:t>Average Life Expectancy(ALE): </a:t>
          </a:r>
          <a:r>
            <a:rPr lang="en-US" b="0" i="0"/>
            <a:t>estimate of the average number of additional years that a person of a given age can expect to live.</a:t>
          </a:r>
          <a:endParaRPr lang="en-US"/>
        </a:p>
      </dgm:t>
    </dgm:pt>
    <dgm:pt modelId="{BBE6F994-D6E2-4158-96E3-3F7A7B3365F0}" type="parTrans" cxnId="{A7D3F40C-50A0-493B-908E-3A0EDE34CBBB}">
      <dgm:prSet/>
      <dgm:spPr/>
      <dgm:t>
        <a:bodyPr/>
        <a:lstStyle/>
        <a:p>
          <a:endParaRPr lang="en-US"/>
        </a:p>
      </dgm:t>
    </dgm:pt>
    <dgm:pt modelId="{710C46C3-08FD-4B17-8D0E-EE586D9E0D21}" type="sibTrans" cxnId="{A7D3F40C-50A0-493B-908E-3A0EDE34CBBB}">
      <dgm:prSet/>
      <dgm:spPr/>
      <dgm:t>
        <a:bodyPr/>
        <a:lstStyle/>
        <a:p>
          <a:endParaRPr lang="en-US"/>
        </a:p>
      </dgm:t>
    </dgm:pt>
    <dgm:pt modelId="{A76CA346-8CF7-D74A-BCFD-FBCD0E92BA40}" type="pres">
      <dgm:prSet presAssocID="{42AA28AB-56E5-4434-ABFF-0EFD8B156D62}" presName="hierChild1" presStyleCnt="0">
        <dgm:presLayoutVars>
          <dgm:chPref val="1"/>
          <dgm:dir/>
          <dgm:animOne val="branch"/>
          <dgm:animLvl val="lvl"/>
          <dgm:resizeHandles/>
        </dgm:presLayoutVars>
      </dgm:prSet>
      <dgm:spPr/>
    </dgm:pt>
    <dgm:pt modelId="{58EAF0E2-4910-F14D-8159-93F3059FAB5C}" type="pres">
      <dgm:prSet presAssocID="{DF46B938-2CC8-45CA-9799-A798CA532A49}" presName="hierRoot1" presStyleCnt="0"/>
      <dgm:spPr/>
    </dgm:pt>
    <dgm:pt modelId="{3DC0D50A-9651-5844-8B2F-D222B45F2747}" type="pres">
      <dgm:prSet presAssocID="{DF46B938-2CC8-45CA-9799-A798CA532A49}" presName="composite" presStyleCnt="0"/>
      <dgm:spPr/>
    </dgm:pt>
    <dgm:pt modelId="{3DF10B52-DDEE-1046-A69C-FF67D4864446}" type="pres">
      <dgm:prSet presAssocID="{DF46B938-2CC8-45CA-9799-A798CA532A49}" presName="background" presStyleLbl="node0" presStyleIdx="0" presStyleCnt="2"/>
      <dgm:spPr/>
    </dgm:pt>
    <dgm:pt modelId="{448D8FBF-FAB0-F548-90E1-3D41CF4FBFF0}" type="pres">
      <dgm:prSet presAssocID="{DF46B938-2CC8-45CA-9799-A798CA532A49}" presName="text" presStyleLbl="fgAcc0" presStyleIdx="0" presStyleCnt="2">
        <dgm:presLayoutVars>
          <dgm:chPref val="3"/>
        </dgm:presLayoutVars>
      </dgm:prSet>
      <dgm:spPr/>
    </dgm:pt>
    <dgm:pt modelId="{F9810AF9-3688-A046-94EA-664C6A2B2FC4}" type="pres">
      <dgm:prSet presAssocID="{DF46B938-2CC8-45CA-9799-A798CA532A49}" presName="hierChild2" presStyleCnt="0"/>
      <dgm:spPr/>
    </dgm:pt>
    <dgm:pt modelId="{7B9CFAF1-0E96-B447-92AD-C9F641C2A029}" type="pres">
      <dgm:prSet presAssocID="{F19A4AA8-E80A-46AC-8194-036B7F81FE28}" presName="hierRoot1" presStyleCnt="0"/>
      <dgm:spPr/>
    </dgm:pt>
    <dgm:pt modelId="{A0AAFD17-3DC8-D549-9D66-377D3DEA8DDE}" type="pres">
      <dgm:prSet presAssocID="{F19A4AA8-E80A-46AC-8194-036B7F81FE28}" presName="composite" presStyleCnt="0"/>
      <dgm:spPr/>
    </dgm:pt>
    <dgm:pt modelId="{37851402-56C2-D94D-B7A4-32CD36550A67}" type="pres">
      <dgm:prSet presAssocID="{F19A4AA8-E80A-46AC-8194-036B7F81FE28}" presName="background" presStyleLbl="node0" presStyleIdx="1" presStyleCnt="2"/>
      <dgm:spPr/>
    </dgm:pt>
    <dgm:pt modelId="{EF351F2C-0EF7-6341-A80E-7B076652C327}" type="pres">
      <dgm:prSet presAssocID="{F19A4AA8-E80A-46AC-8194-036B7F81FE28}" presName="text" presStyleLbl="fgAcc0" presStyleIdx="1" presStyleCnt="2">
        <dgm:presLayoutVars>
          <dgm:chPref val="3"/>
        </dgm:presLayoutVars>
      </dgm:prSet>
      <dgm:spPr/>
    </dgm:pt>
    <dgm:pt modelId="{7FA14E10-C519-C648-B6A3-4FF1FA08CD44}" type="pres">
      <dgm:prSet presAssocID="{F19A4AA8-E80A-46AC-8194-036B7F81FE28}" presName="hierChild2" presStyleCnt="0"/>
      <dgm:spPr/>
    </dgm:pt>
  </dgm:ptLst>
  <dgm:cxnLst>
    <dgm:cxn modelId="{A7D3F40C-50A0-493B-908E-3A0EDE34CBBB}" srcId="{42AA28AB-56E5-4434-ABFF-0EFD8B156D62}" destId="{F19A4AA8-E80A-46AC-8194-036B7F81FE28}" srcOrd="1" destOrd="0" parTransId="{BBE6F994-D6E2-4158-96E3-3F7A7B3365F0}" sibTransId="{710C46C3-08FD-4B17-8D0E-EE586D9E0D21}"/>
    <dgm:cxn modelId="{0DEF0916-65C7-5C4C-B0FA-7D3DFFB90D8C}" type="presOf" srcId="{DF46B938-2CC8-45CA-9799-A798CA532A49}" destId="{448D8FBF-FAB0-F548-90E1-3D41CF4FBFF0}" srcOrd="0" destOrd="0" presId="urn:microsoft.com/office/officeart/2005/8/layout/hierarchy1"/>
    <dgm:cxn modelId="{115DA01E-6160-4E26-817F-16E02F070C32}" srcId="{42AA28AB-56E5-4434-ABFF-0EFD8B156D62}" destId="{DF46B938-2CC8-45CA-9799-A798CA532A49}" srcOrd="0" destOrd="0" parTransId="{D37012E3-74C8-456E-AC4B-04E5F9883AE4}" sibTransId="{84F4D86E-9A80-4361-89E7-A0A72A44314E}"/>
    <dgm:cxn modelId="{732790EE-B252-4847-8CB7-5C30F40730D2}" type="presOf" srcId="{42AA28AB-56E5-4434-ABFF-0EFD8B156D62}" destId="{A76CA346-8CF7-D74A-BCFD-FBCD0E92BA40}" srcOrd="0" destOrd="0" presId="urn:microsoft.com/office/officeart/2005/8/layout/hierarchy1"/>
    <dgm:cxn modelId="{01EC3AF0-4CE1-E843-AFD3-7817C38EA6FF}" type="presOf" srcId="{F19A4AA8-E80A-46AC-8194-036B7F81FE28}" destId="{EF351F2C-0EF7-6341-A80E-7B076652C327}" srcOrd="0" destOrd="0" presId="urn:microsoft.com/office/officeart/2005/8/layout/hierarchy1"/>
    <dgm:cxn modelId="{7152634E-D99E-4249-B207-50BB6B9D228B}" type="presParOf" srcId="{A76CA346-8CF7-D74A-BCFD-FBCD0E92BA40}" destId="{58EAF0E2-4910-F14D-8159-93F3059FAB5C}" srcOrd="0" destOrd="0" presId="urn:microsoft.com/office/officeart/2005/8/layout/hierarchy1"/>
    <dgm:cxn modelId="{8C24D213-F204-F04A-84ED-0FB8C50CFE70}" type="presParOf" srcId="{58EAF0E2-4910-F14D-8159-93F3059FAB5C}" destId="{3DC0D50A-9651-5844-8B2F-D222B45F2747}" srcOrd="0" destOrd="0" presId="urn:microsoft.com/office/officeart/2005/8/layout/hierarchy1"/>
    <dgm:cxn modelId="{F0655289-1C11-8049-B877-A6EE596C6CD0}" type="presParOf" srcId="{3DC0D50A-9651-5844-8B2F-D222B45F2747}" destId="{3DF10B52-DDEE-1046-A69C-FF67D4864446}" srcOrd="0" destOrd="0" presId="urn:microsoft.com/office/officeart/2005/8/layout/hierarchy1"/>
    <dgm:cxn modelId="{6E32296E-3535-3D4C-BCC7-7AB07EFC3D80}" type="presParOf" srcId="{3DC0D50A-9651-5844-8B2F-D222B45F2747}" destId="{448D8FBF-FAB0-F548-90E1-3D41CF4FBFF0}" srcOrd="1" destOrd="0" presId="urn:microsoft.com/office/officeart/2005/8/layout/hierarchy1"/>
    <dgm:cxn modelId="{A337E37A-D186-F84A-924E-C5F2290CE169}" type="presParOf" srcId="{58EAF0E2-4910-F14D-8159-93F3059FAB5C}" destId="{F9810AF9-3688-A046-94EA-664C6A2B2FC4}" srcOrd="1" destOrd="0" presId="urn:microsoft.com/office/officeart/2005/8/layout/hierarchy1"/>
    <dgm:cxn modelId="{5222EC04-5BF8-2B4A-9E23-066D7A112D8E}" type="presParOf" srcId="{A76CA346-8CF7-D74A-BCFD-FBCD0E92BA40}" destId="{7B9CFAF1-0E96-B447-92AD-C9F641C2A029}" srcOrd="1" destOrd="0" presId="urn:microsoft.com/office/officeart/2005/8/layout/hierarchy1"/>
    <dgm:cxn modelId="{5BCC6B83-21C7-7947-9429-E17F9B5C667A}" type="presParOf" srcId="{7B9CFAF1-0E96-B447-92AD-C9F641C2A029}" destId="{A0AAFD17-3DC8-D549-9D66-377D3DEA8DDE}" srcOrd="0" destOrd="0" presId="urn:microsoft.com/office/officeart/2005/8/layout/hierarchy1"/>
    <dgm:cxn modelId="{A4A7E015-E5E0-6948-A94B-DBF110E360B6}" type="presParOf" srcId="{A0AAFD17-3DC8-D549-9D66-377D3DEA8DDE}" destId="{37851402-56C2-D94D-B7A4-32CD36550A67}" srcOrd="0" destOrd="0" presId="urn:microsoft.com/office/officeart/2005/8/layout/hierarchy1"/>
    <dgm:cxn modelId="{F9678781-A006-F449-83EE-C74A2864FF51}" type="presParOf" srcId="{A0AAFD17-3DC8-D549-9D66-377D3DEA8DDE}" destId="{EF351F2C-0EF7-6341-A80E-7B076652C327}" srcOrd="1" destOrd="0" presId="urn:microsoft.com/office/officeart/2005/8/layout/hierarchy1"/>
    <dgm:cxn modelId="{792829FF-CCAC-E844-A02D-44C01F0B6E4A}" type="presParOf" srcId="{7B9CFAF1-0E96-B447-92AD-C9F641C2A029}" destId="{7FA14E10-C519-C648-B6A3-4FF1FA08CD44}"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DF10B52-DDEE-1046-A69C-FF67D4864446}">
      <dsp:nvSpPr>
        <dsp:cNvPr id="0" name=""/>
        <dsp:cNvSpPr/>
      </dsp:nvSpPr>
      <dsp:spPr>
        <a:xfrm>
          <a:off x="238000" y="992"/>
          <a:ext cx="4193827" cy="266308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48D8FBF-FAB0-F548-90E1-3D41CF4FBFF0}">
      <dsp:nvSpPr>
        <dsp:cNvPr id="0" name=""/>
        <dsp:cNvSpPr/>
      </dsp:nvSpPr>
      <dsp:spPr>
        <a:xfrm>
          <a:off x="703981" y="443674"/>
          <a:ext cx="4193827" cy="266308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a:t>Age-adjusted Death Rate (AADR): </a:t>
          </a:r>
          <a:r>
            <a:rPr lang="en-US" sz="2800" b="0" i="0" kern="1200"/>
            <a:t>Age-adjusted death rate = total expected deaths X 1,000. standard population.</a:t>
          </a:r>
          <a:endParaRPr lang="en-US" sz="2800" kern="1200"/>
        </a:p>
      </dsp:txBody>
      <dsp:txXfrm>
        <a:off x="781980" y="521673"/>
        <a:ext cx="4037829" cy="2507082"/>
      </dsp:txXfrm>
    </dsp:sp>
    <dsp:sp modelId="{37851402-56C2-D94D-B7A4-32CD36550A67}">
      <dsp:nvSpPr>
        <dsp:cNvPr id="0" name=""/>
        <dsp:cNvSpPr/>
      </dsp:nvSpPr>
      <dsp:spPr>
        <a:xfrm>
          <a:off x="5363790" y="992"/>
          <a:ext cx="4193827" cy="266308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F351F2C-0EF7-6341-A80E-7B076652C327}">
      <dsp:nvSpPr>
        <dsp:cNvPr id="0" name=""/>
        <dsp:cNvSpPr/>
      </dsp:nvSpPr>
      <dsp:spPr>
        <a:xfrm>
          <a:off x="5829771" y="443674"/>
          <a:ext cx="4193827" cy="266308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a:t>Average Life Expectancy(ALE): </a:t>
          </a:r>
          <a:r>
            <a:rPr lang="en-US" sz="2800" b="0" i="0" kern="1200"/>
            <a:t>estimate of the average number of additional years that a person of a given age can expect to live.</a:t>
          </a:r>
          <a:endParaRPr lang="en-US" sz="2800" kern="1200"/>
        </a:p>
      </dsp:txBody>
      <dsp:txXfrm>
        <a:off x="5907770" y="521673"/>
        <a:ext cx="4037829" cy="2507082"/>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dirty="0"/>
              <a:t>10/17/24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10/17/24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10/17/24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10/17/24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1160EA64-D806-43AC-9DF2-F8C432F32B4C}" type="datetimeFigureOut">
              <a:rPr lang="en-US" dirty="0"/>
              <a:t>10/17/24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10/17/24</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4F7D4976-E339-4826-83B7-FBD03F55ECF8}" type="datetimeFigureOut">
              <a:rPr lang="en-US" dirty="0"/>
              <a:t>10/17/24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10/17/24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10/17/24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D1BE4249-C0D0-4B06-8692-E8BB871AF643}" type="datetimeFigureOut">
              <a:rPr lang="en-US" dirty="0"/>
              <a:t>10/17/24</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10/17/24</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10/17/24</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C5DA2-652C-32FE-CB0D-00D3D11722B0}"/>
              </a:ext>
            </a:extLst>
          </p:cNvPr>
          <p:cNvSpPr>
            <a:spLocks noGrp="1"/>
          </p:cNvSpPr>
          <p:nvPr>
            <p:ph type="ctrTitle"/>
          </p:nvPr>
        </p:nvSpPr>
        <p:spPr/>
        <p:txBody>
          <a:bodyPr/>
          <a:lstStyle/>
          <a:p>
            <a:r>
              <a:rPr lang="en-US" dirty="0"/>
              <a:t>Good life insurance </a:t>
            </a:r>
          </a:p>
        </p:txBody>
      </p:sp>
      <p:sp>
        <p:nvSpPr>
          <p:cNvPr id="3" name="Subtitle 2">
            <a:extLst>
              <a:ext uri="{FF2B5EF4-FFF2-40B4-BE49-F238E27FC236}">
                <a16:creationId xmlns:a16="http://schemas.microsoft.com/office/drawing/2014/main" id="{6569460D-CFCF-2B19-D450-F8C85B6A8284}"/>
              </a:ext>
            </a:extLst>
          </p:cNvPr>
          <p:cNvSpPr>
            <a:spLocks noGrp="1"/>
          </p:cNvSpPr>
          <p:nvPr>
            <p:ph type="subTitle" idx="1"/>
          </p:nvPr>
        </p:nvSpPr>
        <p:spPr/>
        <p:txBody>
          <a:bodyPr/>
          <a:lstStyle/>
          <a:p>
            <a:r>
              <a:rPr lang="en-US" dirty="0"/>
              <a:t>CEO:  Vieri Escamilla</a:t>
            </a:r>
          </a:p>
        </p:txBody>
      </p:sp>
    </p:spTree>
    <p:extLst>
      <p:ext uri="{BB962C8B-B14F-4D97-AF65-F5344CB8AC3E}">
        <p14:creationId xmlns:p14="http://schemas.microsoft.com/office/powerpoint/2010/main" val="18872340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AEFFFF2-9EB4-4B6C-B9F8-2BA3EF89A2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07017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D65299F-028F-4AFC-B46A-8DB33E20FE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0172" y="0"/>
            <a:ext cx="912182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BAC87F6E-526A-49B5-995D-42DB656594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7423" y="1443035"/>
            <a:ext cx="3971932" cy="3971930"/>
          </a:xfrm>
          <a:prstGeom prst="ellipse">
            <a:avLst/>
          </a:prstGeom>
          <a:solidFill>
            <a:srgbClr val="FFFFFF"/>
          </a:solidFill>
          <a:ln w="317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2A54888-6C03-D8BF-17EB-6A39FE7E995C}"/>
              </a:ext>
            </a:extLst>
          </p:cNvPr>
          <p:cNvSpPr>
            <a:spLocks noGrp="1"/>
          </p:cNvSpPr>
          <p:nvPr>
            <p:ph type="title"/>
          </p:nvPr>
        </p:nvSpPr>
        <p:spPr>
          <a:xfrm>
            <a:off x="1260873" y="1586484"/>
            <a:ext cx="3685032" cy="3685032"/>
          </a:xfrm>
          <a:prstGeom prst="ellipse">
            <a:avLst/>
          </a:prstGeom>
          <a:solidFill>
            <a:schemeClr val="accent2">
              <a:lumMod val="75000"/>
            </a:schemeClr>
          </a:solidFill>
          <a:ln>
            <a:noFill/>
          </a:ln>
        </p:spPr>
        <p:txBody>
          <a:bodyPr>
            <a:normAutofit/>
          </a:bodyPr>
          <a:lstStyle/>
          <a:p>
            <a:r>
              <a:rPr lang="en-US" sz="3000">
                <a:solidFill>
                  <a:srgbClr val="FFFFFF"/>
                </a:solidFill>
              </a:rPr>
              <a:t>Good morning</a:t>
            </a:r>
          </a:p>
        </p:txBody>
      </p:sp>
      <p:sp>
        <p:nvSpPr>
          <p:cNvPr id="3" name="Content Placeholder 2">
            <a:extLst>
              <a:ext uri="{FF2B5EF4-FFF2-40B4-BE49-F238E27FC236}">
                <a16:creationId xmlns:a16="http://schemas.microsoft.com/office/drawing/2014/main" id="{3A71419F-C88F-271A-0517-C2753C9D84C3}"/>
              </a:ext>
            </a:extLst>
          </p:cNvPr>
          <p:cNvSpPr>
            <a:spLocks noGrp="1"/>
          </p:cNvSpPr>
          <p:nvPr>
            <p:ph idx="1"/>
          </p:nvPr>
        </p:nvSpPr>
        <p:spPr>
          <a:xfrm>
            <a:off x="5591695" y="1402080"/>
            <a:ext cx="5320696" cy="4053840"/>
          </a:xfrm>
        </p:spPr>
        <p:txBody>
          <a:bodyPr anchor="ctr">
            <a:normAutofit fontScale="92500" lnSpcReduction="10000"/>
          </a:bodyPr>
          <a:lstStyle/>
          <a:p>
            <a:endParaRPr lang="en-US" b="0" i="0" dirty="0">
              <a:effectLst/>
              <a:latin typeface="Google Sans"/>
            </a:endParaRPr>
          </a:p>
          <a:p>
            <a:r>
              <a:rPr lang="en-US" dirty="0">
                <a:latin typeface="Google Sans"/>
              </a:rPr>
              <a:t>Imagine yourself walking down the street and suddenly you hear a tree snap. You look up and see the tree falling down straight to you. But, too much time has passed and it’s too late to react. You sadly pass away. </a:t>
            </a:r>
          </a:p>
          <a:p>
            <a:r>
              <a:rPr lang="en-US" b="0" i="0" dirty="0">
                <a:effectLst/>
                <a:latin typeface="Google Sans"/>
              </a:rPr>
              <a:t>The purpose of life insurance is to help provide financial security to your loved ones upon your death. However, some life policies also offer living benefits. This means they can pay a part of the policy's death benefit while you're still alive.</a:t>
            </a:r>
          </a:p>
          <a:p>
            <a:r>
              <a:rPr lang="en-US" b="0" i="0" dirty="0">
                <a:solidFill>
                  <a:schemeClr val="tx1"/>
                </a:solidFill>
                <a:effectLst/>
                <a:latin typeface="Google Sans"/>
              </a:rPr>
              <a:t>Only 10% of millennials report that they have life insurance coverage they need. 44% of millennials are not financially ready to deal with the unexpected death of the family breadwinner. Half of the millennials overestimate the cost of coverage.</a:t>
            </a:r>
            <a:endParaRPr lang="en-US" dirty="0">
              <a:solidFill>
                <a:schemeClr val="tx1"/>
              </a:solidFill>
            </a:endParaRPr>
          </a:p>
        </p:txBody>
      </p:sp>
    </p:spTree>
    <p:extLst>
      <p:ext uri="{BB962C8B-B14F-4D97-AF65-F5344CB8AC3E}">
        <p14:creationId xmlns:p14="http://schemas.microsoft.com/office/powerpoint/2010/main" val="41315984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1660E788-AFA9-4A1B-9991-6AA74632A1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3" name="Rectangle 1032">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9B2C549-2BBB-2D04-7585-C34CE2250B60}"/>
              </a:ext>
            </a:extLst>
          </p:cNvPr>
          <p:cNvSpPr>
            <a:spLocks noGrp="1"/>
          </p:cNvSpPr>
          <p:nvPr>
            <p:ph type="title"/>
          </p:nvPr>
        </p:nvSpPr>
        <p:spPr>
          <a:xfrm>
            <a:off x="643467" y="643467"/>
            <a:ext cx="3363974" cy="1728044"/>
          </a:xfrm>
          <a:noFill/>
          <a:ln>
            <a:solidFill>
              <a:schemeClr val="bg1"/>
            </a:solidFill>
          </a:ln>
        </p:spPr>
        <p:txBody>
          <a:bodyPr wrap="square">
            <a:normAutofit/>
          </a:bodyPr>
          <a:lstStyle/>
          <a:p>
            <a:r>
              <a:rPr lang="en-US">
                <a:solidFill>
                  <a:schemeClr val="bg1"/>
                </a:solidFill>
              </a:rPr>
              <a:t>Our Company goal</a:t>
            </a:r>
          </a:p>
        </p:txBody>
      </p:sp>
      <p:sp>
        <p:nvSpPr>
          <p:cNvPr id="3" name="Content Placeholder 2">
            <a:extLst>
              <a:ext uri="{FF2B5EF4-FFF2-40B4-BE49-F238E27FC236}">
                <a16:creationId xmlns:a16="http://schemas.microsoft.com/office/drawing/2014/main" id="{792CEBE6-5127-0C27-F58C-433D0F45FB20}"/>
              </a:ext>
            </a:extLst>
          </p:cNvPr>
          <p:cNvSpPr>
            <a:spLocks noGrp="1"/>
          </p:cNvSpPr>
          <p:nvPr>
            <p:ph idx="1"/>
          </p:nvPr>
        </p:nvSpPr>
        <p:spPr>
          <a:xfrm>
            <a:off x="643468" y="2638044"/>
            <a:ext cx="3363974" cy="3415622"/>
          </a:xfrm>
        </p:spPr>
        <p:txBody>
          <a:bodyPr>
            <a:normAutofit/>
          </a:bodyPr>
          <a:lstStyle/>
          <a:p>
            <a:r>
              <a:rPr lang="en-US">
                <a:solidFill>
                  <a:schemeClr val="bg1"/>
                </a:solidFill>
              </a:rPr>
              <a:t>Provide you the package right for you and your family. </a:t>
            </a:r>
          </a:p>
          <a:p>
            <a:r>
              <a:rPr lang="en-US">
                <a:solidFill>
                  <a:schemeClr val="bg1"/>
                </a:solidFill>
              </a:rPr>
              <a:t>Help you understand how important life is.</a:t>
            </a:r>
          </a:p>
          <a:p>
            <a:r>
              <a:rPr lang="en-US">
                <a:solidFill>
                  <a:schemeClr val="bg1"/>
                </a:solidFill>
              </a:rPr>
              <a:t>Bring awareness to the importance of life insurance </a:t>
            </a:r>
          </a:p>
          <a:p>
            <a:endParaRPr lang="en-US">
              <a:solidFill>
                <a:schemeClr val="bg1"/>
              </a:solidFill>
            </a:endParaRPr>
          </a:p>
          <a:p>
            <a:endParaRPr lang="en-US">
              <a:solidFill>
                <a:schemeClr val="bg1"/>
              </a:solidFill>
            </a:endParaRPr>
          </a:p>
          <a:p>
            <a:endParaRPr lang="en-US">
              <a:solidFill>
                <a:schemeClr val="bg1"/>
              </a:solidFill>
            </a:endParaRPr>
          </a:p>
        </p:txBody>
      </p:sp>
      <p:pic>
        <p:nvPicPr>
          <p:cNvPr id="1026" name="Picture 2" descr="The Importance of Life Insurance in Your Financial Plan - New Century  Investments">
            <a:extLst>
              <a:ext uri="{FF2B5EF4-FFF2-40B4-BE49-F238E27FC236}">
                <a16:creationId xmlns:a16="http://schemas.microsoft.com/office/drawing/2014/main" id="{0CFA361F-13BF-8D35-D31E-59357F80A42B}"/>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297763" y="1785875"/>
            <a:ext cx="6250769" cy="31253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95537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E36863-92BA-A250-3AA1-7715639AC82D}"/>
              </a:ext>
            </a:extLst>
          </p:cNvPr>
          <p:cNvSpPr>
            <a:spLocks noGrp="1"/>
          </p:cNvSpPr>
          <p:nvPr>
            <p:ph type="title"/>
          </p:nvPr>
        </p:nvSpPr>
        <p:spPr>
          <a:xfrm>
            <a:off x="2231136" y="964692"/>
            <a:ext cx="7729728" cy="1188720"/>
          </a:xfrm>
        </p:spPr>
        <p:txBody>
          <a:bodyPr>
            <a:normAutofit/>
          </a:bodyPr>
          <a:lstStyle/>
          <a:p>
            <a:r>
              <a:rPr lang="en-US" dirty="0"/>
              <a:t>Key words</a:t>
            </a:r>
          </a:p>
        </p:txBody>
      </p:sp>
      <p:graphicFrame>
        <p:nvGraphicFramePr>
          <p:cNvPr id="5" name="Content Placeholder 2">
            <a:extLst>
              <a:ext uri="{FF2B5EF4-FFF2-40B4-BE49-F238E27FC236}">
                <a16:creationId xmlns:a16="http://schemas.microsoft.com/office/drawing/2014/main" id="{B86D36FE-850F-8347-6B4B-BD2BC2F61843}"/>
              </a:ext>
            </a:extLst>
          </p:cNvPr>
          <p:cNvGraphicFramePr>
            <a:graphicFrameLocks noGrp="1"/>
          </p:cNvGraphicFramePr>
          <p:nvPr>
            <p:ph idx="1"/>
            <p:extLst>
              <p:ext uri="{D42A27DB-BD31-4B8C-83A1-F6EECF244321}">
                <p14:modId xmlns:p14="http://schemas.microsoft.com/office/powerpoint/2010/main" val="1584204736"/>
              </p:ext>
            </p:extLst>
          </p:nvPr>
        </p:nvGraphicFramePr>
        <p:xfrm>
          <a:off x="965200" y="2638425"/>
          <a:ext cx="10261600" cy="31077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536977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B3A3A-38ED-3759-9344-8F37E6871350}"/>
              </a:ext>
            </a:extLst>
          </p:cNvPr>
          <p:cNvSpPr>
            <a:spLocks noGrp="1"/>
          </p:cNvSpPr>
          <p:nvPr>
            <p:ph type="title"/>
          </p:nvPr>
        </p:nvSpPr>
        <p:spPr>
          <a:xfrm>
            <a:off x="829781" y="2708804"/>
            <a:ext cx="3698803" cy="1440394"/>
          </a:xfrm>
          <a:noFill/>
          <a:ln>
            <a:solidFill>
              <a:schemeClr val="tx1"/>
            </a:solidFill>
          </a:ln>
        </p:spPr>
        <p:txBody>
          <a:bodyPr>
            <a:normAutofit/>
          </a:bodyPr>
          <a:lstStyle/>
          <a:p>
            <a:r>
              <a:rPr lang="en-US" sz="2400">
                <a:solidFill>
                  <a:schemeClr val="tx1"/>
                </a:solidFill>
              </a:rPr>
              <a:t>Conclusion</a:t>
            </a:r>
          </a:p>
        </p:txBody>
      </p:sp>
      <p:sp>
        <p:nvSpPr>
          <p:cNvPr id="8" name="Rectangle 7">
            <a:extLst>
              <a:ext uri="{FF2B5EF4-FFF2-40B4-BE49-F238E27FC236}">
                <a16:creationId xmlns:a16="http://schemas.microsoft.com/office/drawing/2014/main" id="{FB403EBD-907E-4D59-98D4-A72CD1063C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15061" y="-2"/>
            <a:ext cx="6876939" cy="6858002"/>
          </a:xfrm>
          <a:prstGeom prst="rect">
            <a:avLst/>
          </a:prstGeom>
          <a:solidFill>
            <a:schemeClr val="tx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386A947-102E-1CE9-8D33-688B6832838B}"/>
              </a:ext>
            </a:extLst>
          </p:cNvPr>
          <p:cNvSpPr>
            <a:spLocks noGrp="1"/>
          </p:cNvSpPr>
          <p:nvPr>
            <p:ph idx="1"/>
          </p:nvPr>
        </p:nvSpPr>
        <p:spPr>
          <a:xfrm>
            <a:off x="6049182" y="802638"/>
            <a:ext cx="5408696" cy="5252722"/>
          </a:xfrm>
        </p:spPr>
        <p:txBody>
          <a:bodyPr anchor="ctr">
            <a:normAutofit/>
          </a:bodyPr>
          <a:lstStyle/>
          <a:p>
            <a:r>
              <a:rPr lang="en-US">
                <a:solidFill>
                  <a:schemeClr val="bg1"/>
                </a:solidFill>
              </a:rPr>
              <a:t>In conclusion, life insurance is a vital component of financial planning that provides peace of mind and security for you and your loved ones. It ensures that in the event of an unexpected loss, your family is financially protected, allowing them to maintain their standard of living, cover debts, and meet future expenses such as education and retirement.</a:t>
            </a:r>
          </a:p>
        </p:txBody>
      </p:sp>
    </p:spTree>
    <p:extLst>
      <p:ext uri="{BB962C8B-B14F-4D97-AF65-F5344CB8AC3E}">
        <p14:creationId xmlns:p14="http://schemas.microsoft.com/office/powerpoint/2010/main" val="301694519"/>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Parcel</Template>
  <TotalTime>979</TotalTime>
  <Words>288</Words>
  <Application>Microsoft Macintosh PowerPoint</Application>
  <PresentationFormat>Widescreen</PresentationFormat>
  <Paragraphs>17</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Gill Sans MT</vt:lpstr>
      <vt:lpstr>Google Sans</vt:lpstr>
      <vt:lpstr>Parcel</vt:lpstr>
      <vt:lpstr>Good life insurance </vt:lpstr>
      <vt:lpstr>Good morning</vt:lpstr>
      <vt:lpstr>Our Company goal</vt:lpstr>
      <vt:lpstr>Key words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Vieri Escamilla</dc:creator>
  <cp:lastModifiedBy>Vieri Escamilla</cp:lastModifiedBy>
  <cp:revision>2</cp:revision>
  <dcterms:created xsi:type="dcterms:W3CDTF">2024-10-18T00:08:41Z</dcterms:created>
  <dcterms:modified xsi:type="dcterms:W3CDTF">2024-10-18T16:28:05Z</dcterms:modified>
</cp:coreProperties>
</file>