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9"/>
  </p:notesMasterIdLst>
  <p:sldIdLst>
    <p:sldId id="256" r:id="rId2"/>
    <p:sldId id="275" r:id="rId3"/>
    <p:sldId id="274" r:id="rId4"/>
    <p:sldId id="273" r:id="rId5"/>
    <p:sldId id="282" r:id="rId6"/>
    <p:sldId id="298" r:id="rId7"/>
    <p:sldId id="300" r:id="rId8"/>
    <p:sldId id="301" r:id="rId9"/>
    <p:sldId id="302" r:id="rId10"/>
    <p:sldId id="303" r:id="rId11"/>
    <p:sldId id="304" r:id="rId12"/>
    <p:sldId id="305" r:id="rId13"/>
    <p:sldId id="306" r:id="rId14"/>
    <p:sldId id="326" r:id="rId15"/>
    <p:sldId id="278" r:id="rId16"/>
    <p:sldId id="299" r:id="rId17"/>
    <p:sldId id="262"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AEB5B7"/>
    <a:srgbClr val="006600"/>
    <a:srgbClr val="996633"/>
    <a:srgbClr val="9A7200"/>
    <a:srgbClr val="CC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BE4F5-6709-4148-8FB8-B18C47FDFD4B}" v="1581" dt="2023-11-02T04:45:41.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5165" autoAdjust="0"/>
  </p:normalViewPr>
  <p:slideViewPr>
    <p:cSldViewPr>
      <p:cViewPr varScale="1">
        <p:scale>
          <a:sx n="82" d="100"/>
          <a:sy n="82" d="100"/>
        </p:scale>
        <p:origin x="1075"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55495-8837-4B60-B61B-A3B8D2D9AF31}" type="datetimeFigureOut">
              <a:rPr lang="en-US" smtClean="0"/>
              <a:t>4/9/2024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1C199-C101-471B-ABB5-9C7443F8F4A6}" type="slidenum">
              <a:rPr lang="en-US" smtClean="0"/>
              <a:t>‹#›</a:t>
            </a:fld>
            <a:endParaRPr lang="en-US"/>
          </a:p>
        </p:txBody>
      </p:sp>
    </p:spTree>
    <p:extLst>
      <p:ext uri="{BB962C8B-B14F-4D97-AF65-F5344CB8AC3E}">
        <p14:creationId xmlns:p14="http://schemas.microsoft.com/office/powerpoint/2010/main" val="155834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41C199-C101-471B-ABB5-9C7443F8F4A6}" type="slidenum">
              <a:rPr lang="en-US" smtClean="0"/>
              <a:t>3</a:t>
            </a:fld>
            <a:endParaRPr lang="en-US"/>
          </a:p>
        </p:txBody>
      </p:sp>
    </p:spTree>
    <p:extLst>
      <p:ext uri="{BB962C8B-B14F-4D97-AF65-F5344CB8AC3E}">
        <p14:creationId xmlns:p14="http://schemas.microsoft.com/office/powerpoint/2010/main" val="16141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lgn="ctr">
              <a:defRPr sz="3000">
                <a:latin typeface="Times New Roman" panose="02020603050405020304" pitchFamily="18" charset="0"/>
                <a:cs typeface="Times New Roman" panose="02020603050405020304" pitchFamily="18" charset="0"/>
              </a:defRPr>
            </a:lvl1pPr>
          </a:lstStyle>
          <a:p>
            <a:pPr lvl="0"/>
            <a:r>
              <a:rPr lang="en-US" altLang="en-US" noProof="0" dirty="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sz="2600">
                <a:latin typeface="Times New Roman" panose="02020603050405020304" pitchFamily="18" charset="0"/>
                <a:cs typeface="Times New Roman" panose="02020603050405020304" pitchFamily="18" charset="0"/>
              </a:defRPr>
            </a:lvl1pPr>
          </a:lstStyle>
          <a:p>
            <a:pPr lvl="0"/>
            <a:r>
              <a:rPr lang="en-US" altLang="en-US" noProof="0" dirty="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atin typeface="Times New Roman" panose="02020603050405020304" pitchFamily="18" charset="0"/>
                <a:cs typeface="Times New Roman" panose="02020603050405020304" pitchFamily="18" charset="0"/>
              </a:defRPr>
            </a:lvl1pPr>
          </a:lstStyle>
          <a:p>
            <a:fld id="{A15EAB53-327E-4220-A7C8-79A6407182B7}"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B4A5476-CA43-47FE-BA67-73FA2851AFC8}" type="slidenum">
              <a:rPr lang="en-US" altLang="en-US" smtClean="0"/>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1447800"/>
            <a:ext cx="2057400" cy="4876800"/>
          </a:xfrm>
        </p:spPr>
        <p:txBody>
          <a:bodyPr vert="eaVert"/>
          <a:lstStyle>
            <a:lvl1pPr algn="ctr">
              <a:defRPr sz="3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1447800"/>
            <a:ext cx="6019800" cy="4876800"/>
          </a:xfrm>
        </p:spPr>
        <p:txBody>
          <a:bodyPr vert="eaVert"/>
          <a:lstStyle>
            <a:lvl1pPr algn="just">
              <a:defRPr sz="28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74DC5CE5-D93D-42E1-A365-D1BB034BB8AD}" type="slidenum">
              <a:rPr lang="en-US" altLang="en-US" smtClean="0"/>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lgn="just">
              <a:defRPr sz="2600">
                <a:latin typeface="Times New Roman" panose="02020603050405020304" pitchFamily="18" charset="0"/>
                <a:cs typeface="Times New Roman" panose="02020603050405020304" pitchFamily="18" charset="0"/>
              </a:defRPr>
            </a:lvl1pPr>
            <a:lvl2pPr algn="just">
              <a:defRPr sz="2400">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F4F63AB-74FF-4D4D-9C96-7E67E70BF8FF}" type="slidenum">
              <a:rPr lang="en-US" altLang="en-US" smtClean="0"/>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ctr" anchorCtr="0"/>
          <a:lstStyle>
            <a:lvl1pPr algn="ctr">
              <a:defRPr sz="3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atin typeface="Times New Roman" panose="02020603050405020304" pitchFamily="18" charset="0"/>
                <a:cs typeface="Times New Roman" panose="02020603050405020304" pitchFamily="18"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FF88ED3-DC84-4DB0-B233-29AE8689A18E}" type="slidenum">
              <a:rPr lang="en-US" altLang="en-US" smtClean="0"/>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lvl1pPr algn="just">
              <a:defRPr sz="26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lvl1pPr algn="just">
              <a:defRPr sz="26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3D79D017-4D2B-4917-98EC-EFDC1350D1A8}" type="slidenum">
              <a:rPr lang="en-US" altLang="en-US" smtClean="0"/>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lvl1pPr>
              <a:defRPr sz="28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lvl1pPr>
              <a:defRPr sz="28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D3F7F60C-663B-45B5-8BAA-0CD5F56CC8F6}" type="slidenum">
              <a:rPr lang="en-US" altLang="en-US" smtClean="0"/>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endParaRPr lang="en-US" dirty="0"/>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C49BD403-5F74-427A-8423-78614D45D9C1}" type="slidenum">
              <a:rPr lang="en-US" altLang="en-US" smtClean="0"/>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8445B6F-8FF7-4085-BE97-4B03885D15AA}" type="slidenum">
              <a:rPr lang="en-US" altLang="en-US" smtClean="0"/>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1447800"/>
            <a:ext cx="2949575" cy="1295400"/>
          </a:xfrm>
        </p:spPr>
        <p:txBody>
          <a:bodyPr anchor="ctr" anchorCtr="0"/>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1447800"/>
            <a:ext cx="4629150" cy="4413250"/>
          </a:xfrm>
        </p:spPr>
        <p:txBody>
          <a:bodyPr/>
          <a:lstStyle>
            <a:lvl1pPr algn="just">
              <a:defRPr sz="2600">
                <a:latin typeface="Times New Roman" panose="02020603050405020304" pitchFamily="18" charset="0"/>
                <a:cs typeface="Times New Roman" panose="02020603050405020304" pitchFamily="18" charset="0"/>
              </a:defRPr>
            </a:lvl1pPr>
            <a:lvl2pPr algn="just">
              <a:defRPr sz="24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000">
                <a:latin typeface="Times New Roman" panose="02020603050405020304" pitchFamily="18" charset="0"/>
                <a:cs typeface="Times New Roman" panose="02020603050405020304" pitchFamily="18" charset="0"/>
              </a:defRPr>
            </a:lvl4pPr>
            <a:lvl5pPr algn="jus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743200"/>
            <a:ext cx="2949575" cy="31257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75A644C7-8C57-4BC2-BD31-5EE7CB8540FD}" type="slidenum">
              <a:rPr lang="en-US" altLang="en-US" smtClean="0"/>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1523999"/>
            <a:ext cx="2949575" cy="1209675"/>
          </a:xfrm>
        </p:spPr>
        <p:txBody>
          <a:bodyPr anchor="ctr" anchorCtr="0"/>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1524000"/>
            <a:ext cx="4629150" cy="4337050"/>
          </a:xfrm>
        </p:spPr>
        <p:txBody>
          <a:bodyPr/>
          <a:lstStyle>
            <a:lvl1pPr marL="0" indent="0">
              <a:buNone/>
              <a:defRPr sz="30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743200"/>
            <a:ext cx="2949575" cy="31257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2B64E658-6E24-430E-B2BE-9BADE501346F}" type="slidenum">
              <a:rPr lang="en-US" altLang="en-US" smtClean="0"/>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cs typeface="Times New Roman" panose="02020603050405020304" pitchFamily="18" charset="0"/>
              </a:defRPr>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cs typeface="Times New Roman" panose="02020603050405020304" pitchFamily="18" charset="0"/>
              </a:defRPr>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Times New Roman" panose="02020603050405020304" pitchFamily="18" charset="0"/>
              </a:defRPr>
            </a:lvl1pPr>
          </a:lstStyle>
          <a:p>
            <a:fld id="{306FFC55-A7E0-43C6-B48A-D297196E04B7}"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2800" b="1" kern="1200">
          <a:solidFill>
            <a:srgbClr val="996633"/>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600" kern="1200">
          <a:solidFill>
            <a:srgbClr val="000066"/>
          </a:solidFill>
          <a:latin typeface="Times New Roman" panose="02020603050405020304" pitchFamily="18" charset="0"/>
          <a:ea typeface="+mn-ea"/>
          <a:cs typeface="Times New Roman" panose="02020603050405020304" pitchFamily="18" charset="0"/>
        </a:defRPr>
      </a:lvl1pPr>
      <a:lvl2pPr marL="742950" indent="-285750" algn="l" rtl="0" fontAlgn="base">
        <a:spcBef>
          <a:spcPct val="20000"/>
        </a:spcBef>
        <a:spcAft>
          <a:spcPct val="0"/>
        </a:spcAft>
        <a:buChar char="–"/>
        <a:defRPr sz="24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fontAlgn="base">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2403914"/>
            <a:ext cx="8077200" cy="1470025"/>
          </a:xfrm>
        </p:spPr>
        <p:txBody>
          <a:bodyPr/>
          <a:lstStyle/>
          <a:p>
            <a:pPr indent="-6350" algn="ctr">
              <a:lnSpc>
                <a:spcPct val="107000"/>
              </a:lnSpc>
              <a:spcAft>
                <a:spcPts val="800"/>
              </a:spcAft>
            </a:pPr>
            <a:r>
              <a:rPr lang="en-US" sz="2800" b="1">
                <a:solidFill>
                  <a:srgbClr val="FF0000"/>
                </a:solidFill>
                <a:effectLst/>
                <a:latin typeface="Times New Roman" panose="02020603050405020304" pitchFamily="18" charset="0"/>
                <a:ea typeface="Times New Roman" panose="02020603050405020304" pitchFamily="18" charset="0"/>
              </a:rPr>
              <a:t>Đề tài </a:t>
            </a:r>
            <a:br>
              <a:rPr lang="en-US" sz="2800">
                <a:solidFill>
                  <a:srgbClr val="FF0000"/>
                </a:solidFill>
                <a:effectLst/>
                <a:latin typeface="Times New Roman" panose="02020603050405020304" pitchFamily="18" charset="0"/>
                <a:ea typeface="Times New Roman" panose="02020603050405020304" pitchFamily="18" charset="0"/>
              </a:rPr>
            </a:br>
            <a:r>
              <a:rPr lang="en-US" sz="2800" b="1">
                <a:solidFill>
                  <a:srgbClr val="FF0000"/>
                </a:solidFill>
                <a:effectLst/>
                <a:latin typeface="Times New Roman" panose="02020603050405020304" pitchFamily="18" charset="0"/>
                <a:ea typeface="Times New Roman" panose="02020603050405020304" pitchFamily="18" charset="0"/>
              </a:rPr>
              <a:t> </a:t>
            </a:r>
            <a:br>
              <a:rPr lang="en-US" sz="2800">
                <a:solidFill>
                  <a:srgbClr val="FF0000"/>
                </a:solidFill>
                <a:effectLst/>
                <a:latin typeface="Times New Roman" panose="02020603050405020304" pitchFamily="18" charset="0"/>
                <a:ea typeface="Times New Roman" panose="02020603050405020304" pitchFamily="18" charset="0"/>
              </a:rPr>
            </a:br>
            <a:r>
              <a:rPr lang="en-US" sz="2800" b="1">
                <a:solidFill>
                  <a:srgbClr val="FF0000"/>
                </a:solidFill>
                <a:effectLst/>
                <a:latin typeface="Times New Roman" panose="02020603050405020304" pitchFamily="18" charset="0"/>
                <a:ea typeface="Times New Roman" panose="02020603050405020304" pitchFamily="18" charset="0"/>
              </a:rPr>
              <a:t>XÂY DỰNG MÔ HÌNH­­ MÁY HỌC ĐỂ DỰ ĐOÁN SỐ LƯỢNG XE ĐẠP ĐƯỢC THUÊ	</a:t>
            </a:r>
            <a:br>
              <a:rPr lang="en-US" sz="1800">
                <a:solidFill>
                  <a:srgbClr val="000000"/>
                </a:solidFill>
                <a:effectLst/>
                <a:latin typeface="Times New Roman" panose="02020603050405020304" pitchFamily="18" charset="0"/>
                <a:ea typeface="Times New Roman" panose="02020603050405020304" pitchFamily="18" charset="0"/>
              </a:rPr>
            </a:br>
            <a:r>
              <a:rPr lang="en-US" sz="1800">
                <a:solidFill>
                  <a:srgbClr val="000000"/>
                </a:solidFill>
                <a:effectLst/>
                <a:latin typeface="Times New Roman" panose="02020603050405020304" pitchFamily="18" charset="0"/>
                <a:ea typeface="Times New Roman" panose="02020603050405020304" pitchFamily="18" charset="0"/>
              </a:rPr>
              <a:t> </a:t>
            </a:r>
          </a:p>
        </p:txBody>
      </p:sp>
      <p:sp>
        <p:nvSpPr>
          <p:cNvPr id="2" name="Rectangle 1">
            <a:extLst>
              <a:ext uri="{FF2B5EF4-FFF2-40B4-BE49-F238E27FC236}">
                <a16:creationId xmlns:a16="http://schemas.microsoft.com/office/drawing/2014/main" id="{C47A436C-B2A4-4BFF-A7C4-5317FF3161B0}"/>
              </a:ext>
            </a:extLst>
          </p:cNvPr>
          <p:cNvSpPr/>
          <p:nvPr/>
        </p:nvSpPr>
        <p:spPr>
          <a:xfrm>
            <a:off x="3288078" y="152400"/>
            <a:ext cx="3462807" cy="892552"/>
          </a:xfrm>
          <a:prstGeom prst="rect">
            <a:avLst/>
          </a:prstGeom>
          <a:noFill/>
        </p:spPr>
        <p:txBody>
          <a:bodyPr wrap="none" lIns="91440" tIns="45720" rIns="91440" bIns="45720">
            <a:spAutoFit/>
          </a:bodyPr>
          <a:lstStyle/>
          <a:p>
            <a:pPr algn="ctr"/>
            <a:r>
              <a:rPr lang="en-US" sz="2600" b="1">
                <a:ln w="0"/>
                <a:solidFill>
                  <a:srgbClr val="006600"/>
                </a:solidFill>
                <a:latin typeface="Times New Roman" panose="02020603050405020304" pitchFamily="18" charset="0"/>
                <a:cs typeface="Times New Roman" panose="02020603050405020304" pitchFamily="18" charset="0"/>
              </a:rPr>
              <a:t>Máy Học Ứng Dụng</a:t>
            </a:r>
          </a:p>
          <a:p>
            <a:pPr algn="ctr"/>
            <a:r>
              <a:rPr lang="en-US" sz="2600" b="1" cap="none" spc="0">
                <a:ln w="0"/>
                <a:solidFill>
                  <a:srgbClr val="006600"/>
                </a:solidFill>
                <a:latin typeface="Times New Roman" panose="02020603050405020304" pitchFamily="18" charset="0"/>
                <a:cs typeface="Times New Roman" panose="02020603050405020304" pitchFamily="18" charset="0"/>
              </a:rPr>
              <a:t>Báo cáo nhóm: 6 (H01)</a:t>
            </a:r>
            <a:endParaRPr lang="en-US" sz="2600" b="1" cap="none" spc="0" dirty="0">
              <a:ln w="0"/>
              <a:solidFill>
                <a:srgbClr val="0066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F838002-47BD-4195-B9ED-0F0FAD6E50BB}"/>
              </a:ext>
            </a:extLst>
          </p:cNvPr>
          <p:cNvSpPr txBox="1"/>
          <p:nvPr/>
        </p:nvSpPr>
        <p:spPr>
          <a:xfrm>
            <a:off x="370196" y="5912963"/>
            <a:ext cx="4794774" cy="430887"/>
          </a:xfrm>
          <a:prstGeom prst="rect">
            <a:avLst/>
          </a:prstGeom>
          <a:noFill/>
        </p:spPr>
        <p:txBody>
          <a:bodyPr wrap="none" rtlCol="0">
            <a:spAutoFit/>
          </a:bodyPr>
          <a:lstStyle/>
          <a:p>
            <a:r>
              <a:rPr lang="en-US" sz="2200" i="1">
                <a:latin typeface="Times New Roman" panose="02020603050405020304" pitchFamily="18" charset="0"/>
                <a:cs typeface="Times New Roman" panose="02020603050405020304" pitchFamily="18" charset="0"/>
              </a:rPr>
              <a:t>Hậu Giang, </a:t>
            </a:r>
            <a:r>
              <a:rPr lang="en-US" sz="2200" i="1" err="1">
                <a:latin typeface="Times New Roman" panose="02020603050405020304" pitchFamily="18" charset="0"/>
                <a:cs typeface="Times New Roman" panose="02020603050405020304" pitchFamily="18" charset="0"/>
              </a:rPr>
              <a:t>ngày</a:t>
            </a:r>
            <a:r>
              <a:rPr lang="en-US" sz="2200" i="1">
                <a:latin typeface="Times New Roman" panose="02020603050405020304" pitchFamily="18" charset="0"/>
                <a:cs typeface="Times New Roman" panose="02020603050405020304" pitchFamily="18" charset="0"/>
              </a:rPr>
              <a:t> 11 </a:t>
            </a:r>
            <a:r>
              <a:rPr lang="en-US" sz="2200" i="1" err="1">
                <a:latin typeface="Times New Roman" panose="02020603050405020304" pitchFamily="18" charset="0"/>
                <a:cs typeface="Times New Roman" panose="02020603050405020304" pitchFamily="18" charset="0"/>
              </a:rPr>
              <a:t>tháng</a:t>
            </a:r>
            <a:r>
              <a:rPr lang="en-US" sz="2200" i="1">
                <a:latin typeface="Times New Roman" panose="02020603050405020304" pitchFamily="18" charset="0"/>
                <a:cs typeface="Times New Roman" panose="02020603050405020304" pitchFamily="18" charset="0"/>
              </a:rPr>
              <a:t> 04 năm 2024 </a:t>
            </a:r>
            <a:endParaRPr lang="en-US" sz="2200"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118CBD-A296-4781-82B4-2336213D9A5F}"/>
              </a:ext>
            </a:extLst>
          </p:cNvPr>
          <p:cNvSpPr txBox="1"/>
          <p:nvPr/>
        </p:nvSpPr>
        <p:spPr>
          <a:xfrm>
            <a:off x="6400800" y="4186460"/>
            <a:ext cx="2615139" cy="2092881"/>
          </a:xfrm>
          <a:prstGeom prst="rect">
            <a:avLst/>
          </a:prstGeom>
          <a:noFill/>
        </p:spPr>
        <p:txBody>
          <a:bodyPr wrap="none" rtlCol="0">
            <a:spAutoFit/>
          </a:bodyPr>
          <a:lstStyle/>
          <a:p>
            <a:pPr>
              <a:spcBef>
                <a:spcPts val="1200"/>
              </a:spcBef>
            </a:pPr>
            <a:r>
              <a:rPr lang="en-US">
                <a:latin typeface="Times New Roman" panose="02020603050405020304" pitchFamily="18" charset="0"/>
                <a:cs typeface="Times New Roman" panose="02020603050405020304" pitchFamily="18" charset="0"/>
              </a:rPr>
              <a:t>Thực hiện:</a:t>
            </a:r>
            <a:endParaRPr lang="en-US" dirty="0">
              <a:latin typeface="Times New Roman" panose="02020603050405020304" pitchFamily="18" charset="0"/>
              <a:cs typeface="Times New Roman" panose="02020603050405020304" pitchFamily="18" charset="0"/>
            </a:endParaRPr>
          </a:p>
          <a:p>
            <a:pPr>
              <a:spcBef>
                <a:spcPts val="1200"/>
              </a:spcBef>
            </a:pPr>
            <a:r>
              <a:rPr lang="en-US" b="1">
                <a:latin typeface="Times New Roman" panose="02020603050405020304" pitchFamily="18" charset="0"/>
                <a:cs typeface="Times New Roman" panose="02020603050405020304" pitchFamily="18" charset="0"/>
              </a:rPr>
              <a:t>Nguyễn Hồng Tuấn Phát</a:t>
            </a:r>
          </a:p>
          <a:p>
            <a:pPr>
              <a:spcBef>
                <a:spcPts val="1200"/>
              </a:spcBef>
            </a:pPr>
            <a:r>
              <a:rPr lang="en-US" b="1">
                <a:latin typeface="Times New Roman" panose="02020603050405020304" pitchFamily="18" charset="0"/>
                <a:cs typeface="Times New Roman" panose="02020603050405020304" pitchFamily="18" charset="0"/>
              </a:rPr>
              <a:t>Lê Thị Tiến</a:t>
            </a:r>
          </a:p>
          <a:p>
            <a:pPr>
              <a:spcBef>
                <a:spcPts val="1200"/>
              </a:spcBef>
            </a:pPr>
            <a:r>
              <a:rPr lang="en-US" b="1">
                <a:latin typeface="Times New Roman" panose="02020603050405020304" pitchFamily="18" charset="0"/>
                <a:cs typeface="Times New Roman" panose="02020603050405020304" pitchFamily="18" charset="0"/>
              </a:rPr>
              <a:t>Nguyễn Quốc Việt</a:t>
            </a:r>
          </a:p>
          <a:p>
            <a:pPr>
              <a:spcBef>
                <a:spcPts val="1200"/>
              </a:spcBef>
            </a:pPr>
            <a:r>
              <a:rPr lang="en-US" b="1">
                <a:latin typeface="Times New Roman" panose="02020603050405020304" pitchFamily="18" charset="0"/>
                <a:cs typeface="Times New Roman" panose="02020603050405020304" pitchFamily="18" charset="0"/>
              </a:rPr>
              <a:t>Trương Huỳnh Tú Như</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D12B28B-8B49-6640-C94C-A13EA78F210D}"/>
              </a:ext>
            </a:extLst>
          </p:cNvPr>
          <p:cNvSpPr txBox="1"/>
          <p:nvPr/>
        </p:nvSpPr>
        <p:spPr>
          <a:xfrm>
            <a:off x="370196" y="5406618"/>
            <a:ext cx="3252814" cy="400110"/>
          </a:xfrm>
          <a:prstGeom prst="rect">
            <a:avLst/>
          </a:prstGeom>
          <a:noFill/>
        </p:spPr>
        <p:txBody>
          <a:bodyPr wrap="none" rtlCol="0">
            <a:spAutoFit/>
          </a:bodyPr>
          <a:lstStyle/>
          <a:p>
            <a:pPr>
              <a:spcBef>
                <a:spcPts val="1200"/>
              </a:spcBef>
            </a:pPr>
            <a:r>
              <a:rPr lang="en-US" sz="2000">
                <a:latin typeface="Times New Roman" panose="02020603050405020304" pitchFamily="18" charset="0"/>
                <a:cs typeface="Times New Roman" panose="02020603050405020304" pitchFamily="18" charset="0"/>
              </a:rPr>
              <a:t>GVHD: </a:t>
            </a:r>
            <a:r>
              <a:rPr lang="en-US" sz="2000" b="1">
                <a:latin typeface="Times New Roman" panose="02020603050405020304" pitchFamily="18" charset="0"/>
                <a:cs typeface="Times New Roman" panose="02020603050405020304" pitchFamily="18" charset="0"/>
              </a:rPr>
              <a:t>Huỳnh Gia Khương</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3845-2194-4EA2-8328-A7E170210342}"/>
              </a:ext>
            </a:extLst>
          </p:cNvPr>
          <p:cNvSpPr>
            <a:spLocks noGrp="1"/>
          </p:cNvSpPr>
          <p:nvPr>
            <p:ph type="title"/>
          </p:nvPr>
        </p:nvSpPr>
        <p:spPr/>
        <p:txBody>
          <a:bodyPr/>
          <a:lstStyle/>
          <a:p>
            <a:r>
              <a:rPr lang="en-US" sz="2800"/>
              <a:t>3. Phân tích dữ liệu và lựa chọn mô hình</a:t>
            </a:r>
            <a:endParaRPr lang="en-US"/>
          </a:p>
        </p:txBody>
      </p:sp>
      <p:sp>
        <p:nvSpPr>
          <p:cNvPr id="3" name="Content Placeholder 2">
            <a:extLst>
              <a:ext uri="{FF2B5EF4-FFF2-40B4-BE49-F238E27FC236}">
                <a16:creationId xmlns:a16="http://schemas.microsoft.com/office/drawing/2014/main" id="{F869A081-AA4F-474E-B5EC-4C8696CC3AFB}"/>
              </a:ext>
            </a:extLst>
          </p:cNvPr>
          <p:cNvSpPr>
            <a:spLocks noGrp="1"/>
          </p:cNvSpPr>
          <p:nvPr>
            <p:ph idx="1"/>
          </p:nvPr>
        </p:nvSpPr>
        <p:spPr>
          <a:xfrm>
            <a:off x="609600" y="1575326"/>
            <a:ext cx="8229600" cy="4691062"/>
          </a:xfrm>
        </p:spPr>
        <p:txBody>
          <a:bodyPr/>
          <a:lstStyle/>
          <a:p>
            <a:pPr>
              <a:buFontTx/>
              <a:buChar char="-"/>
            </a:pPr>
            <a:endParaRPr lang="en-US"/>
          </a:p>
          <a:p>
            <a:pPr marL="0" indent="0">
              <a:buNone/>
            </a:pPr>
            <a:endParaRPr lang="en-US"/>
          </a:p>
          <a:p>
            <a:pPr marL="0" indent="0">
              <a:buNone/>
            </a:pPr>
            <a:endParaRPr lang="en-US"/>
          </a:p>
          <a:p>
            <a:pPr>
              <a:buFontTx/>
              <a:buChar char="-"/>
            </a:pPr>
            <a:endParaRPr lang="en-US"/>
          </a:p>
          <a:p>
            <a:pPr marL="0" indent="0">
              <a:buNone/>
            </a:pPr>
            <a:endParaRPr lang="en-US"/>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88E569B3-1AC5-420C-B6E2-70A1901CEC31}"/>
              </a:ext>
            </a:extLst>
          </p:cNvPr>
          <p:cNvSpPr>
            <a:spLocks noGrp="1"/>
          </p:cNvSpPr>
          <p:nvPr>
            <p:ph type="sldNum" sz="quarter" idx="12"/>
          </p:nvPr>
        </p:nvSpPr>
        <p:spPr/>
        <p:txBody>
          <a:bodyPr/>
          <a:lstStyle/>
          <a:p>
            <a:fld id="{0F4F63AB-74FF-4D4D-9C96-7E67E70BF8FF}" type="slidenum">
              <a:rPr lang="en-US" altLang="en-US" smtClean="0"/>
              <a:pPr/>
              <a:t>9</a:t>
            </a:fld>
            <a:endParaRPr lang="en-US" altLang="en-US"/>
          </a:p>
        </p:txBody>
      </p:sp>
      <p:pic>
        <p:nvPicPr>
          <p:cNvPr id="8" name="Picture 7" descr="A screenshot of a computer&#10;&#10;Description automatically generated">
            <a:extLst>
              <a:ext uri="{FF2B5EF4-FFF2-40B4-BE49-F238E27FC236}">
                <a16:creationId xmlns:a16="http://schemas.microsoft.com/office/drawing/2014/main" id="{F2699DA4-8B5B-4967-AA5B-663F2768887E}"/>
              </a:ext>
            </a:extLst>
          </p:cNvPr>
          <p:cNvPicPr/>
          <p:nvPr/>
        </p:nvPicPr>
        <p:blipFill>
          <a:blip r:embed="rId2">
            <a:extLst>
              <a:ext uri="{28A0092B-C50C-407E-A947-70E740481C1C}">
                <a14:useLocalDpi xmlns:a14="http://schemas.microsoft.com/office/drawing/2010/main" val="0"/>
              </a:ext>
            </a:extLst>
          </a:blip>
          <a:stretch>
            <a:fillRect/>
          </a:stretch>
        </p:blipFill>
        <p:spPr>
          <a:xfrm>
            <a:off x="1028700" y="1752600"/>
            <a:ext cx="7086600" cy="4253235"/>
          </a:xfrm>
          <a:prstGeom prst="rect">
            <a:avLst/>
          </a:prstGeom>
        </p:spPr>
      </p:pic>
      <p:sp>
        <p:nvSpPr>
          <p:cNvPr id="10" name="TextBox 9">
            <a:extLst>
              <a:ext uri="{FF2B5EF4-FFF2-40B4-BE49-F238E27FC236}">
                <a16:creationId xmlns:a16="http://schemas.microsoft.com/office/drawing/2014/main" id="{48FD523F-1AAC-44F5-8E03-00AAF6F2AD0A}"/>
              </a:ext>
            </a:extLst>
          </p:cNvPr>
          <p:cNvSpPr txBox="1"/>
          <p:nvPr/>
        </p:nvSpPr>
        <p:spPr>
          <a:xfrm>
            <a:off x="2590800" y="6024885"/>
            <a:ext cx="45720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Bản đồ nhiệt của các đặc trưng sau khi xử lý</a:t>
            </a:r>
            <a:endParaRPr lang="en-US" i="1"/>
          </a:p>
        </p:txBody>
      </p:sp>
    </p:spTree>
    <p:extLst>
      <p:ext uri="{BB962C8B-B14F-4D97-AF65-F5344CB8AC3E}">
        <p14:creationId xmlns:p14="http://schemas.microsoft.com/office/powerpoint/2010/main" val="26022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8470-08D4-49B5-A006-BC29071A4AE1}"/>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D11BA938-159D-4ED4-B440-CFAE46D8FB0A}"/>
              </a:ext>
            </a:extLst>
          </p:cNvPr>
          <p:cNvSpPr>
            <a:spLocks noGrp="1"/>
          </p:cNvSpPr>
          <p:nvPr>
            <p:ph type="sldNum" sz="quarter" idx="12"/>
          </p:nvPr>
        </p:nvSpPr>
        <p:spPr/>
        <p:txBody>
          <a:bodyPr/>
          <a:lstStyle/>
          <a:p>
            <a:fld id="{0F4F63AB-74FF-4D4D-9C96-7E67E70BF8FF}" type="slidenum">
              <a:rPr lang="en-US" altLang="en-US" smtClean="0"/>
              <a:pPr/>
              <a:t>10</a:t>
            </a:fld>
            <a:endParaRPr lang="en-US" altLang="en-US"/>
          </a:p>
        </p:txBody>
      </p:sp>
      <p:pic>
        <p:nvPicPr>
          <p:cNvPr id="7" name="Picture 6" descr="A screenshot of a computer&#10;&#10;Description automatically generated">
            <a:extLst>
              <a:ext uri="{FF2B5EF4-FFF2-40B4-BE49-F238E27FC236}">
                <a16:creationId xmlns:a16="http://schemas.microsoft.com/office/drawing/2014/main" id="{C9CEC071-4A1B-40EE-A18F-42856B86EE3E}"/>
              </a:ext>
            </a:extLst>
          </p:cNvPr>
          <p:cNvPicPr/>
          <p:nvPr/>
        </p:nvPicPr>
        <p:blipFill>
          <a:blip r:embed="rId2">
            <a:extLst>
              <a:ext uri="{28A0092B-C50C-407E-A947-70E740481C1C}">
                <a14:useLocalDpi xmlns:a14="http://schemas.microsoft.com/office/drawing/2010/main" val="0"/>
              </a:ext>
            </a:extLst>
          </a:blip>
          <a:stretch>
            <a:fillRect/>
          </a:stretch>
        </p:blipFill>
        <p:spPr>
          <a:xfrm>
            <a:off x="2590800" y="1602581"/>
            <a:ext cx="3962400" cy="4191000"/>
          </a:xfrm>
          <a:prstGeom prst="rect">
            <a:avLst/>
          </a:prstGeom>
        </p:spPr>
      </p:pic>
      <p:sp>
        <p:nvSpPr>
          <p:cNvPr id="9" name="TextBox 8">
            <a:extLst>
              <a:ext uri="{FF2B5EF4-FFF2-40B4-BE49-F238E27FC236}">
                <a16:creationId xmlns:a16="http://schemas.microsoft.com/office/drawing/2014/main" id="{1067F389-447C-4448-8834-65D9D86DB970}"/>
              </a:ext>
            </a:extLst>
          </p:cNvPr>
          <p:cNvSpPr txBox="1"/>
          <p:nvPr/>
        </p:nvSpPr>
        <p:spPr>
          <a:xfrm>
            <a:off x="2286000" y="5984358"/>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Kiểu dữ liệu của các đặc trưng sau khi xử lý</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885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931E-594D-4B0C-B070-E2F84319840E}"/>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499D3051-BA59-4D32-9860-B02C77A038DA}"/>
              </a:ext>
            </a:extLst>
          </p:cNvPr>
          <p:cNvSpPr>
            <a:spLocks noGrp="1"/>
          </p:cNvSpPr>
          <p:nvPr>
            <p:ph type="sldNum" sz="quarter" idx="12"/>
          </p:nvPr>
        </p:nvSpPr>
        <p:spPr/>
        <p:txBody>
          <a:bodyPr/>
          <a:lstStyle/>
          <a:p>
            <a:fld id="{0F4F63AB-74FF-4D4D-9C96-7E67E70BF8FF}" type="slidenum">
              <a:rPr lang="en-US" altLang="en-US" smtClean="0"/>
              <a:pPr/>
              <a:t>11</a:t>
            </a:fld>
            <a:endParaRPr lang="en-US" altLang="en-US"/>
          </a:p>
        </p:txBody>
      </p:sp>
      <p:sp>
        <p:nvSpPr>
          <p:cNvPr id="9" name="TextBox 8">
            <a:extLst>
              <a:ext uri="{FF2B5EF4-FFF2-40B4-BE49-F238E27FC236}">
                <a16:creationId xmlns:a16="http://schemas.microsoft.com/office/drawing/2014/main" id="{4DF63214-3C6C-4CB9-A95C-396522A5199F}"/>
              </a:ext>
            </a:extLst>
          </p:cNvPr>
          <p:cNvSpPr txBox="1"/>
          <p:nvPr/>
        </p:nvSpPr>
        <p:spPr>
          <a:xfrm>
            <a:off x="2514600" y="5734804"/>
            <a:ext cx="4572000" cy="369332"/>
          </a:xfrm>
          <a:prstGeom prst="rect">
            <a:avLst/>
          </a:prstGeom>
          <a:noFill/>
        </p:spPr>
        <p:txBody>
          <a:bodyPr wrap="square">
            <a:spAutoFit/>
          </a:bodyPr>
          <a:lstStyle/>
          <a:p>
            <a:pPr algn="ctr">
              <a:spcAft>
                <a:spcPts val="1000"/>
              </a:spcAft>
            </a:pPr>
            <a:r>
              <a:rPr lang="en-US" sz="1800" i="1" dirty="0" err="1">
                <a:effectLst/>
                <a:latin typeface="Times New Roman" panose="02020603050405020304" pitchFamily="18" charset="0"/>
                <a:ea typeface="Times New Roman" panose="02020603050405020304" pitchFamily="18" charset="0"/>
              </a:rPr>
              <a:t>Biểu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đồ</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phân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phối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giá</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trị</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của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thuộc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tính</a:t>
            </a:r>
            <a:endParaRPr lang="en-US" sz="1050" i="1" dirty="0">
              <a:effectLst/>
              <a:latin typeface="Times New Roman" panose="02020603050405020304" pitchFamily="18" charset="0"/>
              <a:ea typeface="Times New Roman" panose="02020603050405020304" pitchFamily="18" charset="0"/>
            </a:endParaRPr>
          </a:p>
        </p:txBody>
      </p:sp>
      <p:pic>
        <p:nvPicPr>
          <p:cNvPr id="8" name="Picture 7" descr="A group of graphs showing different types of data&#10;&#10;Description automatically generated with medium confidence">
            <a:extLst>
              <a:ext uri="{FF2B5EF4-FFF2-40B4-BE49-F238E27FC236}">
                <a16:creationId xmlns:a16="http://schemas.microsoft.com/office/drawing/2014/main" id="{8554B265-6E22-D199-CE85-F76BC2585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7924800" cy="3813853"/>
          </a:xfrm>
          <a:prstGeom prst="rect">
            <a:avLst/>
          </a:prstGeom>
        </p:spPr>
      </p:pic>
    </p:spTree>
    <p:extLst>
      <p:ext uri="{BB962C8B-B14F-4D97-AF65-F5344CB8AC3E}">
        <p14:creationId xmlns:p14="http://schemas.microsoft.com/office/powerpoint/2010/main" val="266968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ADB0-B761-4B4B-A402-63EA8D096234}"/>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2F70619A-42FF-48CD-ABC7-B2C013DD5787}"/>
              </a:ext>
            </a:extLst>
          </p:cNvPr>
          <p:cNvSpPr>
            <a:spLocks noGrp="1"/>
          </p:cNvSpPr>
          <p:nvPr>
            <p:ph type="sldNum" sz="quarter" idx="12"/>
          </p:nvPr>
        </p:nvSpPr>
        <p:spPr/>
        <p:txBody>
          <a:bodyPr/>
          <a:lstStyle/>
          <a:p>
            <a:fld id="{0F4F63AB-74FF-4D4D-9C96-7E67E70BF8FF}" type="slidenum">
              <a:rPr lang="en-US" altLang="en-US" smtClean="0"/>
              <a:pPr/>
              <a:t>12</a:t>
            </a:fld>
            <a:endParaRPr lang="en-US" altLang="en-US"/>
          </a:p>
        </p:txBody>
      </p:sp>
      <p:sp>
        <p:nvSpPr>
          <p:cNvPr id="10" name="TextBox 9">
            <a:extLst>
              <a:ext uri="{FF2B5EF4-FFF2-40B4-BE49-F238E27FC236}">
                <a16:creationId xmlns:a16="http://schemas.microsoft.com/office/drawing/2014/main" id="{41929B8B-ED99-45E5-BEC6-CB3D919C35DA}"/>
              </a:ext>
            </a:extLst>
          </p:cNvPr>
          <p:cNvSpPr txBox="1"/>
          <p:nvPr/>
        </p:nvSpPr>
        <p:spPr>
          <a:xfrm>
            <a:off x="2971800" y="5771299"/>
            <a:ext cx="4876800" cy="369332"/>
          </a:xfrm>
          <a:prstGeom prst="rect">
            <a:avLst/>
          </a:prstGeom>
          <a:noFill/>
        </p:spPr>
        <p:txBody>
          <a:bodyPr wrap="square">
            <a:spAutoFit/>
          </a:bodyPr>
          <a:lstStyle/>
          <a:p>
            <a:r>
              <a:rPr lang="en-US" sz="1800" i="1" dirty="0" err="1">
                <a:effectLst/>
                <a:latin typeface="Times New Roman" panose="02020603050405020304" pitchFamily="18" charset="0"/>
                <a:ea typeface="Times New Roman" panose="02020603050405020304" pitchFamily="18" charset="0"/>
              </a:rPr>
              <a:t>Biểu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đồ</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phân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phối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giá</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trị</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của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thuộc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tính</a:t>
            </a:r>
            <a:endParaRPr lang="en-US" i="1" dirty="0"/>
          </a:p>
        </p:txBody>
      </p:sp>
      <p:pic>
        <p:nvPicPr>
          <p:cNvPr id="5" name="Picture 4" descr="A graph of different types of data&#10;&#10;Description automatically generated with medium confidence">
            <a:extLst>
              <a:ext uri="{FF2B5EF4-FFF2-40B4-BE49-F238E27FC236}">
                <a16:creationId xmlns:a16="http://schemas.microsoft.com/office/drawing/2014/main" id="{FA29CA9D-BA45-232D-4526-B48788D24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378" y="1503972"/>
            <a:ext cx="7147244" cy="4001379"/>
          </a:xfrm>
          <a:prstGeom prst="rect">
            <a:avLst/>
          </a:prstGeom>
        </p:spPr>
      </p:pic>
    </p:spTree>
    <p:extLst>
      <p:ext uri="{BB962C8B-B14F-4D97-AF65-F5344CB8AC3E}">
        <p14:creationId xmlns:p14="http://schemas.microsoft.com/office/powerpoint/2010/main" val="42887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68A1-8B72-40D3-AF6C-92AE962FF00B}"/>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157D144B-2D88-4111-B167-688C57BD3A90}"/>
              </a:ext>
            </a:extLst>
          </p:cNvPr>
          <p:cNvSpPr>
            <a:spLocks noGrp="1"/>
          </p:cNvSpPr>
          <p:nvPr>
            <p:ph type="sldNum" sz="quarter" idx="12"/>
          </p:nvPr>
        </p:nvSpPr>
        <p:spPr/>
        <p:txBody>
          <a:bodyPr/>
          <a:lstStyle/>
          <a:p>
            <a:fld id="{0F4F63AB-74FF-4D4D-9C96-7E67E70BF8FF}" type="slidenum">
              <a:rPr lang="en-US" altLang="en-US" smtClean="0"/>
              <a:pPr/>
              <a:t>13</a:t>
            </a:fld>
            <a:endParaRPr lang="en-US" altLang="en-US"/>
          </a:p>
        </p:txBody>
      </p:sp>
      <p:sp>
        <p:nvSpPr>
          <p:cNvPr id="6" name="TextBox 5">
            <a:extLst>
              <a:ext uri="{FF2B5EF4-FFF2-40B4-BE49-F238E27FC236}">
                <a16:creationId xmlns:a16="http://schemas.microsoft.com/office/drawing/2014/main" id="{31B51B69-8EA0-4725-95EA-07D1CDF9752C}"/>
              </a:ext>
            </a:extLst>
          </p:cNvPr>
          <p:cNvSpPr txBox="1"/>
          <p:nvPr/>
        </p:nvSpPr>
        <p:spPr>
          <a:xfrm>
            <a:off x="762000" y="2209800"/>
            <a:ext cx="8077200" cy="2638543"/>
          </a:xfrm>
          <a:prstGeom prst="rect">
            <a:avLst/>
          </a:prstGeom>
          <a:noFill/>
        </p:spPr>
        <p:txBody>
          <a:bodyPr wrap="square">
            <a:spAutoFit/>
          </a:bodyPr>
          <a:lstStyle/>
          <a:p>
            <a:pPr marL="6350" indent="-6350">
              <a:lnSpc>
                <a:spcPct val="112000"/>
              </a:lnSpc>
              <a:spcBef>
                <a:spcPts val="600"/>
              </a:spcBef>
              <a:spcAft>
                <a:spcPts val="1200"/>
              </a:spcAft>
            </a:pPr>
            <a:r>
              <a:rPr lang="en-US" sz="3000" b="1">
                <a:solidFill>
                  <a:srgbClr val="002060"/>
                </a:solidFill>
                <a:effectLst/>
                <a:latin typeface="Times New Roman" panose="02020603050405020304" pitchFamily="18" charset="0"/>
                <a:ea typeface="Times New Roman" panose="02020603050405020304" pitchFamily="18" charset="0"/>
              </a:rPr>
              <a:t>Lựa chọn mô hình: </a:t>
            </a:r>
            <a:r>
              <a:rPr lang="en-US" sz="3000">
                <a:solidFill>
                  <a:srgbClr val="002060"/>
                </a:solidFill>
                <a:effectLst/>
                <a:latin typeface="Times New Roman" panose="02020603050405020304" pitchFamily="18" charset="0"/>
                <a:ea typeface="Times New Roman" panose="02020603050405020304" pitchFamily="18" charset="0"/>
              </a:rPr>
              <a:t>Sử dụng nghi thức Hold-out và K-fold để phân chia tập dữ liệu và 5 mô hình: Phương pháp tổng hợp mô hình, KNN, Linear ReGressor, Ramdomforest, Decision Tree để huấn luyện tập dữ liệu.</a:t>
            </a:r>
          </a:p>
        </p:txBody>
      </p:sp>
    </p:spTree>
    <p:extLst>
      <p:ext uri="{BB962C8B-B14F-4D97-AF65-F5344CB8AC3E}">
        <p14:creationId xmlns:p14="http://schemas.microsoft.com/office/powerpoint/2010/main" val="161236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08448A5-9BEA-7132-7F52-F574BCEA0273}"/>
              </a:ext>
            </a:extLst>
          </p:cNvPr>
          <p:cNvSpPr txBox="1">
            <a:spLocks/>
          </p:cNvSpPr>
          <p:nvPr/>
        </p:nvSpPr>
        <p:spPr bwMode="auto">
          <a:xfrm>
            <a:off x="1828800" y="228600"/>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rgbClr val="996633"/>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sz="3200"/>
              <a:t>4. Cấu hình máy tính</a:t>
            </a:r>
          </a:p>
        </p:txBody>
      </p:sp>
      <p:sp>
        <p:nvSpPr>
          <p:cNvPr id="6" name="Slide Number Placeholder 5">
            <a:extLst>
              <a:ext uri="{FF2B5EF4-FFF2-40B4-BE49-F238E27FC236}">
                <a16:creationId xmlns:a16="http://schemas.microsoft.com/office/drawing/2014/main" id="{F84BBAD8-4153-AE81-A47F-DED2B12F9C2E}"/>
              </a:ext>
            </a:extLst>
          </p:cNvPr>
          <p:cNvSpPr>
            <a:spLocks noGrp="1"/>
          </p:cNvSpPr>
          <p:nvPr>
            <p:ph type="sldNum" sz="quarter" idx="12"/>
          </p:nvPr>
        </p:nvSpPr>
        <p:spPr/>
        <p:txBody>
          <a:bodyPr/>
          <a:lstStyle/>
          <a:p>
            <a:fld id="{C49BD403-5F74-427A-8423-78614D45D9C1}" type="slidenum">
              <a:rPr lang="en-US" altLang="en-US" smtClean="0"/>
              <a:pPr/>
              <a:t>14</a:t>
            </a:fld>
            <a:endParaRPr lang="en-US" altLang="en-US"/>
          </a:p>
        </p:txBody>
      </p:sp>
      <p:graphicFrame>
        <p:nvGraphicFramePr>
          <p:cNvPr id="2" name="Table 1">
            <a:extLst>
              <a:ext uri="{FF2B5EF4-FFF2-40B4-BE49-F238E27FC236}">
                <a16:creationId xmlns:a16="http://schemas.microsoft.com/office/drawing/2014/main" id="{00F9D511-FDE7-447A-8876-D6FC3717B7A2}"/>
              </a:ext>
            </a:extLst>
          </p:cNvPr>
          <p:cNvGraphicFramePr>
            <a:graphicFrameLocks noGrp="1"/>
          </p:cNvGraphicFramePr>
          <p:nvPr>
            <p:extLst>
              <p:ext uri="{D42A27DB-BD31-4B8C-83A1-F6EECF244321}">
                <p14:modId xmlns:p14="http://schemas.microsoft.com/office/powerpoint/2010/main" val="799239438"/>
              </p:ext>
            </p:extLst>
          </p:nvPr>
        </p:nvGraphicFramePr>
        <p:xfrm>
          <a:off x="1104900" y="2133600"/>
          <a:ext cx="6934200" cy="3863975"/>
        </p:xfrm>
        <a:graphic>
          <a:graphicData uri="http://schemas.openxmlformats.org/drawingml/2006/table">
            <a:tbl>
              <a:tblPr firstRow="1" firstCol="1" bandRow="1">
                <a:tableStyleId>{5C22544A-7EE6-4342-B048-85BDC9FD1C3A}</a:tableStyleId>
              </a:tblPr>
              <a:tblGrid>
                <a:gridCol w="2476591">
                  <a:extLst>
                    <a:ext uri="{9D8B030D-6E8A-4147-A177-3AD203B41FA5}">
                      <a16:colId xmlns:a16="http://schemas.microsoft.com/office/drawing/2014/main" val="1319366666"/>
                    </a:ext>
                  </a:extLst>
                </a:gridCol>
                <a:gridCol w="4457609">
                  <a:extLst>
                    <a:ext uri="{9D8B030D-6E8A-4147-A177-3AD203B41FA5}">
                      <a16:colId xmlns:a16="http://schemas.microsoft.com/office/drawing/2014/main" val="3396952069"/>
                    </a:ext>
                  </a:extLst>
                </a:gridCol>
              </a:tblGrid>
              <a:tr h="1289058">
                <a:tc>
                  <a:txBody>
                    <a:bodyPr/>
                    <a:lstStyle/>
                    <a:p>
                      <a:pPr algn="ctr">
                        <a:lnSpc>
                          <a:spcPct val="107000"/>
                        </a:lnSpc>
                        <a:spcBef>
                          <a:spcPts val="600"/>
                        </a:spcBef>
                        <a:spcAft>
                          <a:spcPts val="1200"/>
                        </a:spcAft>
                      </a:pPr>
                      <a:r>
                        <a:rPr lang="en-US" sz="3000">
                          <a:solidFill>
                            <a:schemeClr val="tx1"/>
                          </a:solidFill>
                          <a:effectLst/>
                        </a:rPr>
                        <a:t>CPU</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a:solidFill>
                            <a:schemeClr val="tx1"/>
                          </a:solidFill>
                          <a:effectLst/>
                        </a:rPr>
                        <a:t>Intel Core i3-8145U 2.10Ghz</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021277089"/>
                  </a:ext>
                </a:extLst>
              </a:tr>
              <a:tr h="851642">
                <a:tc>
                  <a:txBody>
                    <a:bodyPr/>
                    <a:lstStyle/>
                    <a:p>
                      <a:pPr algn="ctr">
                        <a:lnSpc>
                          <a:spcPct val="107000"/>
                        </a:lnSpc>
                        <a:spcBef>
                          <a:spcPts val="600"/>
                        </a:spcBef>
                        <a:spcAft>
                          <a:spcPts val="1200"/>
                        </a:spcAft>
                      </a:pPr>
                      <a:r>
                        <a:rPr lang="en-US" sz="3000">
                          <a:solidFill>
                            <a:schemeClr val="tx1"/>
                          </a:solidFill>
                          <a:effectLst/>
                        </a:rPr>
                        <a:t>RAM</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b="1">
                          <a:solidFill>
                            <a:schemeClr val="tx1"/>
                          </a:solidFill>
                          <a:effectLst/>
                        </a:rPr>
                        <a:t>8GB</a:t>
                      </a:r>
                      <a:endParaRPr lang="en-US" sz="3000" b="1">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325475373"/>
                  </a:ext>
                </a:extLst>
              </a:tr>
              <a:tr h="871633">
                <a:tc>
                  <a:txBody>
                    <a:bodyPr/>
                    <a:lstStyle/>
                    <a:p>
                      <a:pPr algn="ctr">
                        <a:lnSpc>
                          <a:spcPct val="107000"/>
                        </a:lnSpc>
                        <a:spcBef>
                          <a:spcPts val="600"/>
                        </a:spcBef>
                        <a:spcAft>
                          <a:spcPts val="1200"/>
                        </a:spcAft>
                      </a:pPr>
                      <a:r>
                        <a:rPr lang="en-US" sz="3000">
                          <a:solidFill>
                            <a:schemeClr val="tx1"/>
                          </a:solidFill>
                          <a:effectLst/>
                        </a:rPr>
                        <a:t>ROM</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b="1">
                          <a:solidFill>
                            <a:schemeClr val="tx1"/>
                          </a:solidFill>
                          <a:effectLst/>
                        </a:rPr>
                        <a:t>SSD 512GB</a:t>
                      </a:r>
                      <a:endParaRPr lang="en-US" sz="3000" b="1">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885381407"/>
                  </a:ext>
                </a:extLst>
              </a:tr>
              <a:tr h="851642">
                <a:tc>
                  <a:txBody>
                    <a:bodyPr/>
                    <a:lstStyle/>
                    <a:p>
                      <a:pPr algn="ctr">
                        <a:lnSpc>
                          <a:spcPct val="107000"/>
                        </a:lnSpc>
                        <a:spcBef>
                          <a:spcPts val="600"/>
                        </a:spcBef>
                        <a:spcAft>
                          <a:spcPts val="1200"/>
                        </a:spcAft>
                      </a:pPr>
                      <a:r>
                        <a:rPr lang="en-US" sz="3000">
                          <a:solidFill>
                            <a:schemeClr val="tx1"/>
                          </a:solidFill>
                          <a:effectLst/>
                        </a:rPr>
                        <a:t>GPU</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b="1">
                          <a:solidFill>
                            <a:schemeClr val="tx1"/>
                          </a:solidFill>
                          <a:effectLst/>
                        </a:rPr>
                        <a:t>Intel UHD Graphics 620</a:t>
                      </a:r>
                      <a:endParaRPr lang="en-US" sz="3000" b="1">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462206531"/>
                  </a:ext>
                </a:extLst>
              </a:tr>
            </a:tbl>
          </a:graphicData>
        </a:graphic>
      </p:graphicFrame>
    </p:spTree>
    <p:extLst>
      <p:ext uri="{BB962C8B-B14F-4D97-AF65-F5344CB8AC3E}">
        <p14:creationId xmlns:p14="http://schemas.microsoft.com/office/powerpoint/2010/main" val="18996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7DF7-368D-4ACE-83B8-3159BDE97323}"/>
              </a:ext>
            </a:extLst>
          </p:cNvPr>
          <p:cNvSpPr>
            <a:spLocks noGrp="1"/>
          </p:cNvSpPr>
          <p:nvPr>
            <p:ph type="title"/>
          </p:nvPr>
        </p:nvSpPr>
        <p:spPr/>
        <p:txBody>
          <a:bodyPr/>
          <a:lstStyle/>
          <a:p>
            <a:r>
              <a:rPr lang="en-US"/>
              <a:t>5</a:t>
            </a:r>
            <a:r>
              <a:rPr lang="en-US" sz="2800"/>
              <a:t>. </a:t>
            </a:r>
            <a:r>
              <a:rPr lang="en-US" sz="2800" b="1"/>
              <a:t>Huấn luyện và kết quả thực nghiệm </a:t>
            </a:r>
            <a:endParaRPr lang="en-US" sz="2800"/>
          </a:p>
        </p:txBody>
      </p:sp>
      <p:sp>
        <p:nvSpPr>
          <p:cNvPr id="3" name="Slide Number Placeholder 2">
            <a:extLst>
              <a:ext uri="{FF2B5EF4-FFF2-40B4-BE49-F238E27FC236}">
                <a16:creationId xmlns:a16="http://schemas.microsoft.com/office/drawing/2014/main" id="{24476903-358B-427C-BED1-FE55F1EC8D53}"/>
              </a:ext>
            </a:extLst>
          </p:cNvPr>
          <p:cNvSpPr>
            <a:spLocks noGrp="1"/>
          </p:cNvSpPr>
          <p:nvPr>
            <p:ph type="sldNum" sz="quarter" idx="12"/>
          </p:nvPr>
        </p:nvSpPr>
        <p:spPr/>
        <p:txBody>
          <a:bodyPr/>
          <a:lstStyle/>
          <a:p>
            <a:fld id="{C49BD403-5F74-427A-8423-78614D45D9C1}" type="slidenum">
              <a:rPr lang="en-US" altLang="en-US" smtClean="0"/>
              <a:pPr/>
              <a:t>15</a:t>
            </a:fld>
            <a:endParaRPr lang="en-US" altLang="en-US"/>
          </a:p>
        </p:txBody>
      </p:sp>
    </p:spTree>
    <p:extLst>
      <p:ext uri="{BB962C8B-B14F-4D97-AF65-F5344CB8AC3E}">
        <p14:creationId xmlns:p14="http://schemas.microsoft.com/office/powerpoint/2010/main" val="224028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579781-E238-4B1E-A03D-3EAB2C08770B}"/>
              </a:ext>
            </a:extLst>
          </p:cNvPr>
          <p:cNvSpPr/>
          <p:nvPr/>
        </p:nvSpPr>
        <p:spPr>
          <a:xfrm>
            <a:off x="-235658" y="2459504"/>
            <a:ext cx="9615316" cy="1938992"/>
          </a:xfrm>
          <a:prstGeom prst="rect">
            <a:avLst/>
          </a:prstGeom>
          <a:noFill/>
        </p:spPr>
        <p:txBody>
          <a:bodyPr wrap="square" lIns="91440" tIns="45720" rIns="91440" bIns="45720">
            <a:spAutoFit/>
          </a:bodyPr>
          <a:lstStyle/>
          <a:p>
            <a:pPr algn="ctr"/>
            <a:r>
              <a:rPr lang="en-US" sz="6000" b="0" cap="none" spc="0">
                <a:ln w="0"/>
                <a:solidFill>
                  <a:srgbClr val="002060"/>
                </a:solidFill>
                <a:effectLst>
                  <a:outerShdw blurRad="38100" dist="19050" dir="2700000" algn="tl" rotWithShape="0">
                    <a:schemeClr val="dk1">
                      <a:alpha val="40000"/>
                    </a:schemeClr>
                  </a:outerShdw>
                </a:effectLst>
                <a:latin typeface="Algerian" panose="04020705040A02060702" pitchFamily="82" charset="0"/>
              </a:rPr>
              <a:t>Thank</a:t>
            </a:r>
            <a:r>
              <a:rPr lang="en-US" sz="6000">
                <a:ln w="0"/>
                <a:solidFill>
                  <a:srgbClr val="002060"/>
                </a:solidFill>
                <a:effectLst>
                  <a:outerShdw blurRad="38100" dist="19050" dir="2700000" algn="tl" rotWithShape="0">
                    <a:schemeClr val="dk1">
                      <a:alpha val="40000"/>
                    </a:schemeClr>
                  </a:outerShdw>
                </a:effectLst>
                <a:latin typeface="Algerian" panose="04020705040A02060702" pitchFamily="82" charset="0"/>
              </a:rPr>
              <a:t> you</a:t>
            </a:r>
          </a:p>
          <a:p>
            <a:pPr algn="ctr"/>
            <a:r>
              <a:rPr lang="en-US" sz="6000">
                <a:ln w="0"/>
                <a:solidFill>
                  <a:srgbClr val="002060"/>
                </a:solidFill>
                <a:effectLst>
                  <a:outerShdw blurRad="38100" dist="19050" dir="2700000" algn="tl" rotWithShape="0">
                    <a:schemeClr val="dk1">
                      <a:alpha val="40000"/>
                    </a:schemeClr>
                  </a:outerShdw>
                </a:effectLst>
                <a:latin typeface="Algerian" panose="04020705040A02060702" pitchFamily="82" charset="0"/>
              </a:rPr>
              <a:t>for Listening</a:t>
            </a:r>
            <a:endParaRPr lang="en-US" sz="6000" b="0" cap="none" spc="0" dirty="0">
              <a:ln w="0"/>
              <a:solidFill>
                <a:srgbClr val="002060"/>
              </a:solidFill>
              <a:effectLst>
                <a:outerShdw blurRad="38100" dist="19050" dir="2700000" algn="tl" rotWithShape="0">
                  <a:schemeClr val="dk1">
                    <a:alpha val="40000"/>
                  </a:schemeClr>
                </a:outerShdw>
              </a:effectLst>
              <a:latin typeface="Algerian" panose="04020705040A02060702" pitchFamily="82" charset="0"/>
            </a:endParaRPr>
          </a:p>
        </p:txBody>
      </p:sp>
      <p:sp>
        <p:nvSpPr>
          <p:cNvPr id="4" name="Slide Number Placeholder 3">
            <a:extLst>
              <a:ext uri="{FF2B5EF4-FFF2-40B4-BE49-F238E27FC236}">
                <a16:creationId xmlns:a16="http://schemas.microsoft.com/office/drawing/2014/main" id="{58B88AA8-EA3F-B283-F865-C2A18BC57923}"/>
              </a:ext>
            </a:extLst>
          </p:cNvPr>
          <p:cNvSpPr>
            <a:spLocks noGrp="1"/>
          </p:cNvSpPr>
          <p:nvPr>
            <p:ph type="sldNum" sz="quarter" idx="12"/>
          </p:nvPr>
        </p:nvSpPr>
        <p:spPr/>
        <p:txBody>
          <a:bodyPr/>
          <a:lstStyle/>
          <a:p>
            <a:fld id="{0F4F63AB-74FF-4D4D-9C96-7E67E70BF8FF}" type="slidenum">
              <a:rPr lang="en-US" altLang="en-US" smtClean="0"/>
              <a:pPr/>
              <a:t>16</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2B9E-5AB5-445E-97C6-C531888C8FB8}"/>
              </a:ext>
            </a:extLst>
          </p:cNvPr>
          <p:cNvSpPr>
            <a:spLocks noGrp="1"/>
          </p:cNvSpPr>
          <p:nvPr>
            <p:ph type="title"/>
          </p:nvPr>
        </p:nvSpPr>
        <p:spPr/>
        <p:txBody>
          <a:bodyPr/>
          <a:lstStyle/>
          <a:p>
            <a:r>
              <a:rPr lang="en-US" sz="3200"/>
              <a:t>Nội Dung</a:t>
            </a:r>
          </a:p>
        </p:txBody>
      </p:sp>
      <p:sp>
        <p:nvSpPr>
          <p:cNvPr id="3" name="Content Placeholder 2">
            <a:extLst>
              <a:ext uri="{FF2B5EF4-FFF2-40B4-BE49-F238E27FC236}">
                <a16:creationId xmlns:a16="http://schemas.microsoft.com/office/drawing/2014/main" id="{0ABA35AE-D6FC-4889-BCCD-79F7715F6C50}"/>
              </a:ext>
            </a:extLst>
          </p:cNvPr>
          <p:cNvSpPr>
            <a:spLocks noGrp="1"/>
          </p:cNvSpPr>
          <p:nvPr>
            <p:ph idx="1"/>
          </p:nvPr>
        </p:nvSpPr>
        <p:spPr>
          <a:xfrm>
            <a:off x="914400" y="1884363"/>
            <a:ext cx="8229600" cy="4691062"/>
          </a:xfrm>
        </p:spPr>
        <p:txBody>
          <a:bodyPr/>
          <a:lstStyle/>
          <a:p>
            <a:pPr marL="514350" indent="-514350">
              <a:lnSpc>
                <a:spcPct val="150000"/>
              </a:lnSpc>
              <a:buAutoNum type="arabicPeriod"/>
            </a:pPr>
            <a:r>
              <a:rPr lang="en-US" sz="3000" b="1"/>
              <a:t>Mô tả dữ liệu</a:t>
            </a:r>
          </a:p>
          <a:p>
            <a:pPr marL="0" indent="0">
              <a:lnSpc>
                <a:spcPct val="150000"/>
              </a:lnSpc>
              <a:buNone/>
            </a:pPr>
            <a:r>
              <a:rPr lang="en-US" sz="3000" b="1"/>
              <a:t>2. Ý nghĩa dữ liệu</a:t>
            </a:r>
          </a:p>
          <a:p>
            <a:pPr marL="0" indent="0">
              <a:lnSpc>
                <a:spcPct val="150000"/>
              </a:lnSpc>
              <a:buNone/>
            </a:pPr>
            <a:r>
              <a:rPr lang="en-US" sz="3000" b="1"/>
              <a:t>3. Phân tích dữ liệu và lựa chọn mô hình</a:t>
            </a:r>
          </a:p>
          <a:p>
            <a:pPr marL="0" indent="0">
              <a:lnSpc>
                <a:spcPct val="150000"/>
              </a:lnSpc>
              <a:buNone/>
            </a:pPr>
            <a:r>
              <a:rPr lang="en-US" sz="3000" b="1"/>
              <a:t>4. Cấu hình máy tính</a:t>
            </a:r>
          </a:p>
          <a:p>
            <a:pPr marL="0" indent="0">
              <a:lnSpc>
                <a:spcPct val="150000"/>
              </a:lnSpc>
              <a:buNone/>
            </a:pPr>
            <a:r>
              <a:rPr lang="en-US" sz="3000" b="1"/>
              <a:t>5. Huấn luyện và kết quả thực nghiệm </a:t>
            </a:r>
          </a:p>
          <a:p>
            <a:pPr marL="0" indent="0">
              <a:lnSpc>
                <a:spcPct val="150000"/>
              </a:lnSpc>
              <a:buNone/>
            </a:pPr>
            <a:r>
              <a:rPr lang="en-US" sz="3000" b="1"/>
              <a:t>6. Đánh giá mô hình và hướng phát triển</a:t>
            </a:r>
          </a:p>
          <a:p>
            <a:pPr marL="0" indent="0">
              <a:lnSpc>
                <a:spcPct val="150000"/>
              </a:lnSpc>
              <a:buNone/>
            </a:pPr>
            <a:endParaRPr lang="en-US" sz="3000" b="1"/>
          </a:p>
          <a:p>
            <a:pPr marL="0" indent="0">
              <a:lnSpc>
                <a:spcPct val="150000"/>
              </a:lnSpc>
              <a:buNone/>
            </a:pPr>
            <a:endParaRPr lang="en-US" sz="3000" b="1" dirty="0"/>
          </a:p>
        </p:txBody>
      </p:sp>
      <p:sp>
        <p:nvSpPr>
          <p:cNvPr id="6" name="Slide Number Placeholder 5">
            <a:extLst>
              <a:ext uri="{FF2B5EF4-FFF2-40B4-BE49-F238E27FC236}">
                <a16:creationId xmlns:a16="http://schemas.microsoft.com/office/drawing/2014/main" id="{D7C8D285-67C5-62B3-1DEB-9174DB59075D}"/>
              </a:ext>
            </a:extLst>
          </p:cNvPr>
          <p:cNvSpPr>
            <a:spLocks noGrp="1"/>
          </p:cNvSpPr>
          <p:nvPr>
            <p:ph type="sldNum" sz="quarter" idx="12"/>
          </p:nvPr>
        </p:nvSpPr>
        <p:spPr/>
        <p:txBody>
          <a:bodyPr/>
          <a:lstStyle/>
          <a:p>
            <a:fld id="{0F4F63AB-74FF-4D4D-9C96-7E67E70BF8FF}" type="slidenum">
              <a:rPr lang="en-US" altLang="en-US" smtClean="0"/>
              <a:pPr/>
              <a:t>1</a:t>
            </a:fld>
            <a:endParaRPr lang="en-US" altLang="en-US"/>
          </a:p>
        </p:txBody>
      </p:sp>
    </p:spTree>
    <p:extLst>
      <p:ext uri="{BB962C8B-B14F-4D97-AF65-F5344CB8AC3E}">
        <p14:creationId xmlns:p14="http://schemas.microsoft.com/office/powerpoint/2010/main" val="147319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03C1-9DE4-4786-B616-A0DC88666D99}"/>
              </a:ext>
            </a:extLst>
          </p:cNvPr>
          <p:cNvSpPr>
            <a:spLocks noGrp="1"/>
          </p:cNvSpPr>
          <p:nvPr>
            <p:ph type="title"/>
          </p:nvPr>
        </p:nvSpPr>
        <p:spPr/>
        <p:txBody>
          <a:bodyPr/>
          <a:lstStyle/>
          <a:p>
            <a:r>
              <a:rPr lang="en-US" sz="3000"/>
              <a:t>1. Mô tả dữ liệu</a:t>
            </a:r>
          </a:p>
        </p:txBody>
      </p:sp>
      <p:sp>
        <p:nvSpPr>
          <p:cNvPr id="4" name="Content Placeholder 3">
            <a:extLst>
              <a:ext uri="{FF2B5EF4-FFF2-40B4-BE49-F238E27FC236}">
                <a16:creationId xmlns:a16="http://schemas.microsoft.com/office/drawing/2014/main" id="{38D2AFEC-857E-A32B-8A50-7968DA552A05}"/>
              </a:ext>
            </a:extLst>
          </p:cNvPr>
          <p:cNvSpPr>
            <a:spLocks noGrp="1"/>
          </p:cNvSpPr>
          <p:nvPr>
            <p:ph idx="1"/>
          </p:nvPr>
        </p:nvSpPr>
        <p:spPr>
          <a:xfrm>
            <a:off x="495300" y="1703387"/>
            <a:ext cx="8153400" cy="4392613"/>
          </a:xfrm>
        </p:spPr>
        <p:txBody>
          <a:bodyPr/>
          <a:lstStyle/>
          <a:p>
            <a:pPr marL="0" indent="0">
              <a:buNone/>
            </a:pPr>
            <a:r>
              <a:rPr lang="en-US"/>
              <a:t>Tập dữ liệu Bike Sharing Demand được thu thập từ Kaggle, tập dữ liệu Bike Sharing Demand là một trong những cuộc thi của Kaggle diễn ra vào năm 2015 với câu hỏi được đặt ra là: Dựa vào data của một hãng cung cấp cho thuê xe đạp ở Washington D.C, người tham gia cần phải dự báo được số lượng xe đạp sẽ được thuê.</a:t>
            </a:r>
          </a:p>
          <a:p>
            <a:pPr marL="0" indent="0" algn="just">
              <a:lnSpc>
                <a:spcPct val="150000"/>
              </a:lnSpc>
              <a:buNone/>
            </a:pPr>
            <a:endParaRPr lang="en-US" sz="2000">
              <a:solidFill>
                <a:schemeClr val="accent6"/>
              </a:solidFill>
            </a:endParaRPr>
          </a:p>
          <a:p>
            <a:pPr lvl="1">
              <a:lnSpc>
                <a:spcPct val="150000"/>
              </a:lnSpc>
              <a:buClr>
                <a:schemeClr val="accent2"/>
              </a:buClr>
              <a:buFont typeface="Times New Roman" panose="02020603050405020304" pitchFamily="18" charset="0"/>
              <a:buChar char="⁺"/>
            </a:pPr>
            <a:endParaRPr lang="en-US" sz="1800">
              <a:solidFill>
                <a:schemeClr val="accent6"/>
              </a:solidFill>
            </a:endParaRPr>
          </a:p>
          <a:p>
            <a:pPr lvl="1">
              <a:lnSpc>
                <a:spcPct val="150000"/>
              </a:lnSpc>
              <a:buFont typeface="Times New Roman" panose="02020603050405020304" pitchFamily="18" charset="0"/>
              <a:buChar char="⁺"/>
            </a:pPr>
            <a:endParaRPr lang="en-US" sz="1800">
              <a:solidFill>
                <a:schemeClr val="accent6"/>
              </a:solidFill>
            </a:endParaRPr>
          </a:p>
          <a:p>
            <a:pPr marL="0" indent="0" algn="just">
              <a:lnSpc>
                <a:spcPct val="150000"/>
              </a:lnSpc>
              <a:buNone/>
            </a:pPr>
            <a:endParaRPr lang="en-US" sz="2000">
              <a:solidFill>
                <a:schemeClr val="accent6"/>
              </a:solidFill>
            </a:endParaRPr>
          </a:p>
          <a:p>
            <a:pPr marL="0" indent="0" algn="just">
              <a:lnSpc>
                <a:spcPct val="150000"/>
              </a:lnSpc>
              <a:buNone/>
            </a:pPr>
            <a:endParaRPr lang="vi-VN" sz="2000">
              <a:solidFill>
                <a:schemeClr val="accent6"/>
              </a:solidFill>
            </a:endParaRPr>
          </a:p>
        </p:txBody>
      </p:sp>
      <p:sp>
        <p:nvSpPr>
          <p:cNvPr id="6" name="Slide Number Placeholder 5">
            <a:extLst>
              <a:ext uri="{FF2B5EF4-FFF2-40B4-BE49-F238E27FC236}">
                <a16:creationId xmlns:a16="http://schemas.microsoft.com/office/drawing/2014/main" id="{7C7BE2CA-1B58-A2EB-AAEB-DE4BE6164F09}"/>
              </a:ext>
            </a:extLst>
          </p:cNvPr>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extLst>
      <p:ext uri="{BB962C8B-B14F-4D97-AF65-F5344CB8AC3E}">
        <p14:creationId xmlns:p14="http://schemas.microsoft.com/office/powerpoint/2010/main" val="120685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0550-E9FF-42B8-84DA-FF22CCBC1467}"/>
              </a:ext>
            </a:extLst>
          </p:cNvPr>
          <p:cNvSpPr>
            <a:spLocks noGrp="1"/>
          </p:cNvSpPr>
          <p:nvPr>
            <p:ph type="title"/>
          </p:nvPr>
        </p:nvSpPr>
        <p:spPr/>
        <p:txBody>
          <a:bodyPr/>
          <a:lstStyle/>
          <a:p>
            <a:r>
              <a:rPr lang="en-US" sz="3000"/>
              <a:t>2. Ý nghĩa dữ liệu</a:t>
            </a:r>
          </a:p>
        </p:txBody>
      </p:sp>
      <p:sp>
        <p:nvSpPr>
          <p:cNvPr id="3" name="Content Placeholder 2">
            <a:extLst>
              <a:ext uri="{FF2B5EF4-FFF2-40B4-BE49-F238E27FC236}">
                <a16:creationId xmlns:a16="http://schemas.microsoft.com/office/drawing/2014/main" id="{FCD81930-9338-4677-9953-5FCE96977382}"/>
              </a:ext>
            </a:extLst>
          </p:cNvPr>
          <p:cNvSpPr>
            <a:spLocks noGrp="1"/>
          </p:cNvSpPr>
          <p:nvPr>
            <p:ph idx="1"/>
          </p:nvPr>
        </p:nvSpPr>
        <p:spPr>
          <a:xfrm>
            <a:off x="609600" y="1813433"/>
            <a:ext cx="8229600" cy="4663567"/>
          </a:xfrm>
        </p:spPr>
        <p:txBody>
          <a:bodyPr/>
          <a:lstStyle/>
          <a:p>
            <a:pPr>
              <a:lnSpc>
                <a:spcPct val="150000"/>
              </a:lnSpc>
              <a:buFontTx/>
              <a:buChar char="-"/>
            </a:pPr>
            <a:r>
              <a:rPr lang="vi-VN" sz="2400" dirty="0"/>
              <a:t>Giải thuật này thường được sử dụng cho các bài toán phân loại dữ liệu khi không biết trước số lượng cụm</a:t>
            </a:r>
            <a:r>
              <a:rPr lang="en-US" sz="2400" dirty="0"/>
              <a:t>. </a:t>
            </a:r>
            <a:r>
              <a:rPr lang="en-US" sz="2400" dirty="0" err="1"/>
              <a:t>Có</a:t>
            </a:r>
            <a:r>
              <a:rPr lang="en-US" sz="2400" dirty="0"/>
              <a:t> </a:t>
            </a:r>
            <a:r>
              <a:rPr lang="en-US" sz="2400" dirty="0" err="1"/>
              <a:t>thể</a:t>
            </a:r>
            <a:r>
              <a:rPr lang="en-US" sz="2400" dirty="0"/>
              <a:t> </a:t>
            </a:r>
            <a:r>
              <a:rPr lang="en-US" sz="2400" dirty="0" err="1"/>
              <a:t>áp</a:t>
            </a:r>
            <a:r>
              <a:rPr lang="en-US" sz="2400" dirty="0"/>
              <a:t> </a:t>
            </a:r>
            <a:r>
              <a:rPr lang="en-US" sz="2400" dirty="0" err="1"/>
              <a:t>dụng</a:t>
            </a:r>
            <a:r>
              <a:rPr lang="en-US" sz="2400" dirty="0"/>
              <a:t> </a:t>
            </a:r>
            <a:r>
              <a:rPr lang="en-US" sz="2400" dirty="0" err="1"/>
              <a:t>cho</a:t>
            </a:r>
            <a:r>
              <a:rPr lang="en-US" sz="2400" dirty="0"/>
              <a:t> </a:t>
            </a:r>
            <a:r>
              <a:rPr lang="en-US" sz="2400" dirty="0" err="1"/>
              <a:t>nhiều</a:t>
            </a:r>
            <a:r>
              <a:rPr lang="en-US" sz="2400" dirty="0"/>
              <a:t> </a:t>
            </a:r>
            <a:r>
              <a:rPr lang="en-US" sz="2400" dirty="0" err="1"/>
              <a:t>lĩnh</a:t>
            </a:r>
            <a:r>
              <a:rPr lang="en-US" sz="2400" dirty="0"/>
              <a:t> </a:t>
            </a:r>
            <a:r>
              <a:rPr lang="en-US" sz="2400" dirty="0" err="1"/>
              <a:t>vực</a:t>
            </a:r>
            <a:r>
              <a:rPr lang="en-US" sz="2400" dirty="0"/>
              <a:t> </a:t>
            </a:r>
            <a:r>
              <a:rPr lang="en-US" sz="2400" dirty="0" err="1"/>
              <a:t>như</a:t>
            </a:r>
            <a:r>
              <a:rPr lang="en-US" sz="2400" dirty="0"/>
              <a:t> </a:t>
            </a:r>
            <a:r>
              <a:rPr lang="en-US" sz="2400"/>
              <a:t>sau</a:t>
            </a:r>
          </a:p>
          <a:p>
            <a:pPr marL="0" indent="0">
              <a:lnSpc>
                <a:spcPct val="150000"/>
              </a:lnSpc>
              <a:buNone/>
            </a:pPr>
            <a:r>
              <a:rPr lang="en-US" sz="2400" dirty="0"/>
              <a:t>+ </a:t>
            </a:r>
            <a:r>
              <a:rPr lang="vi-VN" sz="2400" dirty="0"/>
              <a:t>Quản lý Thư viện và Phân loại Tài liệu:</a:t>
            </a:r>
            <a:r>
              <a:rPr lang="en-US" sz="2400" dirty="0"/>
              <a:t> </a:t>
            </a:r>
            <a:r>
              <a:rPr lang="en-US" sz="2400" dirty="0" err="1"/>
              <a:t>phân</a:t>
            </a:r>
            <a:r>
              <a:rPr lang="en-US" sz="2400" dirty="0"/>
              <a:t> </a:t>
            </a:r>
            <a:r>
              <a:rPr lang="en-US" sz="2400" dirty="0" err="1"/>
              <a:t>loại</a:t>
            </a:r>
            <a:r>
              <a:rPr lang="en-US" sz="2400" dirty="0"/>
              <a:t> </a:t>
            </a:r>
            <a:r>
              <a:rPr lang="en-US" sz="2400" dirty="0" err="1"/>
              <a:t>tài</a:t>
            </a:r>
            <a:r>
              <a:rPr lang="en-US" sz="2400" dirty="0"/>
              <a:t> </a:t>
            </a:r>
            <a:r>
              <a:rPr lang="en-US" sz="2400" dirty="0" err="1"/>
              <a:t>liệu</a:t>
            </a:r>
            <a:r>
              <a:rPr lang="en-US" sz="2400" dirty="0"/>
              <a:t>, </a:t>
            </a:r>
            <a:r>
              <a:rPr lang="en-US" sz="2400" dirty="0" err="1"/>
              <a:t>bài</a:t>
            </a:r>
            <a:r>
              <a:rPr lang="en-US" sz="2400" dirty="0"/>
              <a:t> </a:t>
            </a:r>
            <a:r>
              <a:rPr lang="en-US" sz="2400" dirty="0" err="1"/>
              <a:t>báo</a:t>
            </a:r>
            <a:r>
              <a:rPr lang="en-US" sz="2400" dirty="0"/>
              <a:t> khoa </a:t>
            </a:r>
            <a:r>
              <a:rPr lang="en-US" sz="2400" dirty="0" err="1"/>
              <a:t>học</a:t>
            </a:r>
            <a:r>
              <a:rPr lang="en-US" sz="2400" dirty="0"/>
              <a:t>, </a:t>
            </a:r>
            <a:r>
              <a:rPr lang="en-US" sz="2400" dirty="0" err="1"/>
              <a:t>hoặc</a:t>
            </a:r>
            <a:r>
              <a:rPr lang="en-US" sz="2400" dirty="0"/>
              <a:t> </a:t>
            </a:r>
            <a:r>
              <a:rPr lang="en-US" sz="2400" dirty="0" err="1"/>
              <a:t>sách</a:t>
            </a:r>
            <a:r>
              <a:rPr lang="en-US" sz="2400" dirty="0"/>
              <a:t> </a:t>
            </a:r>
            <a:r>
              <a:rPr lang="en-US" sz="2400" dirty="0" err="1"/>
              <a:t>dựa</a:t>
            </a:r>
            <a:r>
              <a:rPr lang="en-US" sz="2400" dirty="0"/>
              <a:t> </a:t>
            </a:r>
            <a:r>
              <a:rPr lang="en-US" sz="2400" dirty="0" err="1"/>
              <a:t>trên</a:t>
            </a:r>
            <a:r>
              <a:rPr lang="en-US" sz="2400" dirty="0"/>
              <a:t> </a:t>
            </a:r>
            <a:r>
              <a:rPr lang="en-US" sz="2400" dirty="0" err="1"/>
              <a:t>nội</a:t>
            </a:r>
            <a:r>
              <a:rPr lang="en-US" sz="2400" dirty="0"/>
              <a:t> dung </a:t>
            </a:r>
            <a:r>
              <a:rPr lang="en-US" sz="2400" dirty="0" err="1"/>
              <a:t>hoặc</a:t>
            </a:r>
            <a:r>
              <a:rPr lang="en-US" sz="2400" dirty="0"/>
              <a:t> </a:t>
            </a:r>
            <a:r>
              <a:rPr lang="en-US" sz="2400" dirty="0" err="1"/>
              <a:t>chủ</a:t>
            </a:r>
            <a:r>
              <a:rPr lang="en-US" sz="2400" dirty="0"/>
              <a:t> </a:t>
            </a:r>
            <a:r>
              <a:rPr lang="en-US" sz="2400" dirty="0" err="1"/>
              <a:t>đề</a:t>
            </a:r>
            <a:endParaRPr lang="en-US" sz="2400" dirty="0"/>
          </a:p>
          <a:p>
            <a:pPr marL="0" indent="0">
              <a:lnSpc>
                <a:spcPct val="150000"/>
              </a:lnSpc>
              <a:buNone/>
            </a:pPr>
            <a:r>
              <a:rPr lang="en-US" sz="2400" dirty="0"/>
              <a:t>+ </a:t>
            </a:r>
            <a:r>
              <a:rPr lang="en-US" sz="2400" dirty="0" err="1"/>
              <a:t>Phân</a:t>
            </a:r>
            <a:r>
              <a:rPr lang="en-US" sz="2400" dirty="0"/>
              <a:t> </a:t>
            </a:r>
            <a:r>
              <a:rPr lang="en-US" sz="2400" dirty="0" err="1"/>
              <a:t>loại</a:t>
            </a:r>
            <a:r>
              <a:rPr lang="en-US" sz="2400" dirty="0"/>
              <a:t> </a:t>
            </a:r>
            <a:r>
              <a:rPr lang="en-US" sz="2400" dirty="0" err="1"/>
              <a:t>Khách</a:t>
            </a:r>
            <a:r>
              <a:rPr lang="en-US" sz="2400" dirty="0"/>
              <a:t> </a:t>
            </a:r>
            <a:r>
              <a:rPr lang="en-US" sz="2400" dirty="0" err="1"/>
              <a:t>hàng</a:t>
            </a:r>
            <a:r>
              <a:rPr lang="en-US" sz="2400" dirty="0"/>
              <a:t>: </a:t>
            </a:r>
            <a:r>
              <a:rPr lang="en-US" sz="2400" dirty="0" err="1"/>
              <a:t>dựa</a:t>
            </a:r>
            <a:r>
              <a:rPr lang="en-US" sz="2400" dirty="0"/>
              <a:t> </a:t>
            </a:r>
            <a:r>
              <a:rPr lang="en-US" sz="2400" dirty="0" err="1"/>
              <a:t>trên</a:t>
            </a:r>
            <a:r>
              <a:rPr lang="en-US" sz="2400" dirty="0"/>
              <a:t> </a:t>
            </a:r>
            <a:r>
              <a:rPr lang="en-US" sz="2400" dirty="0" err="1"/>
              <a:t>hành</a:t>
            </a:r>
            <a:r>
              <a:rPr lang="en-US" sz="2400" dirty="0"/>
              <a:t> vi </a:t>
            </a:r>
            <a:r>
              <a:rPr lang="en-US" sz="2400" dirty="0" err="1"/>
              <a:t>mua</a:t>
            </a:r>
            <a:r>
              <a:rPr lang="en-US" sz="2400" dirty="0"/>
              <a:t> </a:t>
            </a:r>
            <a:r>
              <a:rPr lang="en-US" sz="2400" dirty="0" err="1"/>
              <a:t>hàng</a:t>
            </a:r>
            <a:r>
              <a:rPr lang="en-US" sz="2400" dirty="0"/>
              <a:t>, </a:t>
            </a:r>
            <a:r>
              <a:rPr lang="en-US" sz="2400" dirty="0" err="1"/>
              <a:t>sở</a:t>
            </a:r>
            <a:r>
              <a:rPr lang="en-US" sz="2400" dirty="0"/>
              <a:t> </a:t>
            </a:r>
            <a:r>
              <a:rPr lang="en-US" sz="2400" dirty="0" err="1"/>
              <a:t>thích</a:t>
            </a:r>
            <a:r>
              <a:rPr lang="en-US" sz="2400" dirty="0"/>
              <a:t>,..</a:t>
            </a:r>
          </a:p>
          <a:p>
            <a:pPr marL="0" indent="0">
              <a:lnSpc>
                <a:spcPct val="150000"/>
              </a:lnSpc>
              <a:buNone/>
            </a:pPr>
            <a:r>
              <a:rPr lang="en-US" sz="2400" dirty="0"/>
              <a:t>+ </a:t>
            </a:r>
            <a:r>
              <a:rPr lang="en-US" sz="2400" dirty="0" err="1"/>
              <a:t>Phân</a:t>
            </a:r>
            <a:r>
              <a:rPr lang="en-US" sz="2400" dirty="0"/>
              <a:t> </a:t>
            </a:r>
            <a:r>
              <a:rPr lang="en-US" sz="2400" dirty="0" err="1"/>
              <a:t>tích</a:t>
            </a:r>
            <a:r>
              <a:rPr lang="en-US" sz="2400" dirty="0"/>
              <a:t> </a:t>
            </a:r>
            <a:r>
              <a:rPr lang="en-US" sz="2400" dirty="0" err="1"/>
              <a:t>Dữ</a:t>
            </a:r>
            <a:r>
              <a:rPr lang="en-US" sz="2400" dirty="0"/>
              <a:t> </a:t>
            </a:r>
            <a:r>
              <a:rPr lang="en-US" sz="2400" dirty="0" err="1"/>
              <a:t>liệu</a:t>
            </a:r>
            <a:r>
              <a:rPr lang="en-US" sz="2400" dirty="0"/>
              <a:t> </a:t>
            </a:r>
            <a:r>
              <a:rPr lang="en-US" sz="2400" dirty="0" err="1"/>
              <a:t>Biểu</a:t>
            </a:r>
            <a:r>
              <a:rPr lang="en-US" sz="2400" dirty="0"/>
              <a:t> </a:t>
            </a:r>
            <a:r>
              <a:rPr lang="en-US" sz="2400" dirty="0" err="1"/>
              <a:t>cảm</a:t>
            </a:r>
            <a:r>
              <a:rPr lang="en-US" sz="2400" dirty="0"/>
              <a:t>: </a:t>
            </a:r>
            <a:r>
              <a:rPr lang="vi-VN" sz="2400" dirty="0"/>
              <a:t>phân loại ý kiến, đánh giá, hoặc cảm xúc từ dữ liệu văn bản như đánh giá sản phẩm hoặc dịch vụ</a:t>
            </a:r>
          </a:p>
          <a:p>
            <a:pPr marL="0" indent="0">
              <a:lnSpc>
                <a:spcPct val="150000"/>
              </a:lnSpc>
              <a:buNone/>
            </a:pPr>
            <a:endParaRPr lang="en-US" sz="2400" dirty="0"/>
          </a:p>
        </p:txBody>
      </p:sp>
      <p:sp>
        <p:nvSpPr>
          <p:cNvPr id="5" name="Slide Number Placeholder 4">
            <a:extLst>
              <a:ext uri="{FF2B5EF4-FFF2-40B4-BE49-F238E27FC236}">
                <a16:creationId xmlns:a16="http://schemas.microsoft.com/office/drawing/2014/main" id="{9F6CA4CD-F1B2-61A3-C419-AE0D2812B4B9}"/>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3381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8254-2FEC-40A7-AF2E-B53FF204308D}"/>
              </a:ext>
            </a:extLst>
          </p:cNvPr>
          <p:cNvSpPr>
            <a:spLocks noGrp="1"/>
          </p:cNvSpPr>
          <p:nvPr>
            <p:ph type="title"/>
          </p:nvPr>
        </p:nvSpPr>
        <p:spPr>
          <a:xfrm>
            <a:off x="1905000" y="282575"/>
            <a:ext cx="7086600" cy="944563"/>
          </a:xfrm>
        </p:spPr>
        <p:txBody>
          <a:bodyPr/>
          <a:lstStyle/>
          <a:p>
            <a:r>
              <a:rPr lang="en-US" sz="3000"/>
              <a:t>3. Phân tích dữ liệu và lựa chọn mô hình</a:t>
            </a:r>
          </a:p>
        </p:txBody>
      </p:sp>
      <p:sp>
        <p:nvSpPr>
          <p:cNvPr id="4" name="Content Placeholder 3">
            <a:extLst>
              <a:ext uri="{FF2B5EF4-FFF2-40B4-BE49-F238E27FC236}">
                <a16:creationId xmlns:a16="http://schemas.microsoft.com/office/drawing/2014/main" id="{7336C4D0-F4DA-E834-D453-37409F51C1EE}"/>
              </a:ext>
            </a:extLst>
          </p:cNvPr>
          <p:cNvSpPr>
            <a:spLocks noGrp="1"/>
          </p:cNvSpPr>
          <p:nvPr>
            <p:ph idx="1"/>
          </p:nvPr>
        </p:nvSpPr>
        <p:spPr>
          <a:xfrm>
            <a:off x="228600" y="1676400"/>
            <a:ext cx="8763000" cy="4691062"/>
          </a:xfrm>
        </p:spPr>
        <p:txBody>
          <a:bodyPr/>
          <a:lstStyle/>
          <a:p>
            <a:pPr marL="0" indent="0">
              <a:lnSpc>
                <a:spcPct val="150000"/>
              </a:lnSpc>
              <a:buNone/>
            </a:pPr>
            <a:r>
              <a:rPr lang="en-US" sz="2800" b="1" dirty="0"/>
              <a:t>Ý </a:t>
            </a:r>
            <a:r>
              <a:rPr lang="en-US" sz="2800" b="1" dirty="0" err="1"/>
              <a:t>nghĩa</a:t>
            </a:r>
            <a:r>
              <a:rPr lang="en-US" sz="2800" b="1" dirty="0"/>
              <a:t> </a:t>
            </a:r>
            <a:r>
              <a:rPr lang="en-US" sz="2800" b="1" dirty="0" err="1"/>
              <a:t>của</a:t>
            </a:r>
            <a:r>
              <a:rPr lang="en-US" sz="2800" b="1" dirty="0"/>
              <a:t> </a:t>
            </a:r>
            <a:r>
              <a:rPr lang="en-US" sz="2800" b="1" dirty="0" err="1"/>
              <a:t>các</a:t>
            </a:r>
            <a:r>
              <a:rPr lang="en-US" sz="2800" b="1" dirty="0"/>
              <a:t> </a:t>
            </a:r>
            <a:r>
              <a:rPr lang="en-US" sz="2800" b="1" dirty="0" err="1"/>
              <a:t>đặc</a:t>
            </a:r>
            <a:r>
              <a:rPr lang="en-US" sz="2800" b="1" dirty="0"/>
              <a:t> </a:t>
            </a:r>
            <a:r>
              <a:rPr lang="en-US" sz="2800" b="1" dirty="0" err="1"/>
              <a:t>trưng</a:t>
            </a:r>
            <a:r>
              <a:rPr lang="en-US" sz="2800" b="1" dirty="0"/>
              <a:t>:</a:t>
            </a:r>
            <a:endParaRPr lang="en-US" dirty="0"/>
          </a:p>
          <a:p>
            <a:pPr marL="0" indent="0">
              <a:buNone/>
            </a:pPr>
            <a:endParaRPr lang="en-US" dirty="0"/>
          </a:p>
          <a:p>
            <a:pPr marL="0" indent="0">
              <a:lnSpc>
                <a:spcPct val="150000"/>
              </a:lnSpc>
              <a:buNone/>
            </a:pPr>
            <a:endParaRPr lang="en-US" sz="2800" dirty="0"/>
          </a:p>
        </p:txBody>
      </p:sp>
      <p:sp>
        <p:nvSpPr>
          <p:cNvPr id="6" name="Slide Number Placeholder 5">
            <a:extLst>
              <a:ext uri="{FF2B5EF4-FFF2-40B4-BE49-F238E27FC236}">
                <a16:creationId xmlns:a16="http://schemas.microsoft.com/office/drawing/2014/main" id="{CF1ACECB-6B1A-7AB7-BA79-C7B0DBD871F9}"/>
              </a:ext>
            </a:extLst>
          </p:cNvPr>
          <p:cNvSpPr>
            <a:spLocks noGrp="1"/>
          </p:cNvSpPr>
          <p:nvPr>
            <p:ph type="sldNum" sz="quarter" idx="12"/>
          </p:nvPr>
        </p:nvSpPr>
        <p:spPr/>
        <p:txBody>
          <a:bodyPr/>
          <a:lstStyle/>
          <a:p>
            <a:fld id="{0F4F63AB-74FF-4D4D-9C96-7E67E70BF8FF}" type="slidenum">
              <a:rPr lang="en-US" altLang="en-US" smtClean="0"/>
              <a:pPr/>
              <a:t>4</a:t>
            </a:fld>
            <a:endParaRPr lang="en-US" altLang="en-US"/>
          </a:p>
        </p:txBody>
      </p:sp>
      <p:graphicFrame>
        <p:nvGraphicFramePr>
          <p:cNvPr id="5" name="Table 6">
            <a:extLst>
              <a:ext uri="{FF2B5EF4-FFF2-40B4-BE49-F238E27FC236}">
                <a16:creationId xmlns:a16="http://schemas.microsoft.com/office/drawing/2014/main" id="{75F02501-D8C5-4934-AA4A-3C65E12F88E9}"/>
              </a:ext>
            </a:extLst>
          </p:cNvPr>
          <p:cNvGraphicFramePr>
            <a:graphicFrameLocks noGrp="1"/>
          </p:cNvGraphicFramePr>
          <p:nvPr>
            <p:extLst>
              <p:ext uri="{D42A27DB-BD31-4B8C-83A1-F6EECF244321}">
                <p14:modId xmlns:p14="http://schemas.microsoft.com/office/powerpoint/2010/main" val="2010331452"/>
              </p:ext>
            </p:extLst>
          </p:nvPr>
        </p:nvGraphicFramePr>
        <p:xfrm>
          <a:off x="457200" y="2743200"/>
          <a:ext cx="8305800" cy="2763520"/>
        </p:xfrm>
        <a:graphic>
          <a:graphicData uri="http://schemas.openxmlformats.org/drawingml/2006/table">
            <a:tbl>
              <a:tblPr firstRow="1" bandRow="1">
                <a:tableStyleId>{5C22544A-7EE6-4342-B048-85BDC9FD1C3A}</a:tableStyleId>
              </a:tblPr>
              <a:tblGrid>
                <a:gridCol w="3079287">
                  <a:extLst>
                    <a:ext uri="{9D8B030D-6E8A-4147-A177-3AD203B41FA5}">
                      <a16:colId xmlns:a16="http://schemas.microsoft.com/office/drawing/2014/main" val="3932415692"/>
                    </a:ext>
                  </a:extLst>
                </a:gridCol>
                <a:gridCol w="5226513">
                  <a:extLst>
                    <a:ext uri="{9D8B030D-6E8A-4147-A177-3AD203B41FA5}">
                      <a16:colId xmlns:a16="http://schemas.microsoft.com/office/drawing/2014/main" val="927207239"/>
                    </a:ext>
                  </a:extLst>
                </a:gridCol>
              </a:tblGrid>
              <a:tr h="370840">
                <a:tc>
                  <a:txBody>
                    <a:bodyPr/>
                    <a:lstStyle/>
                    <a:p>
                      <a:pPr algn="ctr"/>
                      <a:r>
                        <a:rPr lang="en-US">
                          <a:solidFill>
                            <a:schemeClr val="tx1"/>
                          </a:solidFill>
                        </a:rPr>
                        <a:t>Các đặc trưng</a:t>
                      </a:r>
                    </a:p>
                  </a:txBody>
                  <a:tcPr anchor="ctr"/>
                </a:tc>
                <a:tc>
                  <a:txBody>
                    <a:bodyPr/>
                    <a:lstStyle/>
                    <a:p>
                      <a:pPr algn="ctr"/>
                      <a:r>
                        <a:rPr lang="en-US">
                          <a:solidFill>
                            <a:schemeClr val="tx1"/>
                          </a:solidFill>
                        </a:rPr>
                        <a:t>Ý nghĩa</a:t>
                      </a:r>
                    </a:p>
                  </a:txBody>
                  <a:tcPr anchor="ctr"/>
                </a:tc>
                <a:extLst>
                  <a:ext uri="{0D108BD9-81ED-4DB2-BD59-A6C34878D82A}">
                    <a16:rowId xmlns:a16="http://schemas.microsoft.com/office/drawing/2014/main" val="3557914876"/>
                  </a:ext>
                </a:extLst>
              </a:tr>
              <a:tr h="370840">
                <a:tc>
                  <a:txBody>
                    <a:bodyPr/>
                    <a:lstStyle/>
                    <a:p>
                      <a:pPr algn="just"/>
                      <a:r>
                        <a:rPr lang="en-US" dirty="0"/>
                        <a:t>1. </a:t>
                      </a:r>
                      <a:r>
                        <a:rPr lang="en-US" sz="1800" kern="1200" dirty="0">
                          <a:solidFill>
                            <a:schemeClr val="dk1"/>
                          </a:solidFill>
                          <a:effectLst/>
                          <a:latin typeface="+mn-lt"/>
                          <a:ea typeface="+mn-ea"/>
                          <a:cs typeface="+mn-cs"/>
                        </a:rPr>
                        <a:t>datetime</a:t>
                      </a:r>
                      <a:endParaRPr 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Cho </a:t>
                      </a:r>
                      <a:r>
                        <a:rPr lang="en-US" sz="1800" kern="1200" dirty="0" err="1">
                          <a:solidFill>
                            <a:schemeClr val="dk1"/>
                          </a:solidFill>
                          <a:effectLst/>
                          <a:latin typeface="+mn-lt"/>
                          <a:ea typeface="+mn-ea"/>
                          <a:cs typeface="+mn-cs"/>
                        </a:rPr>
                        <a:t>biết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thời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gian</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theo</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dịnh</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dạng</a:t>
                      </a:r>
                      <a:r>
                        <a:rPr lang="en-US" sz="1800" kern="1200" dirty="0">
                          <a:solidFill>
                            <a:schemeClr val="dk1"/>
                          </a:solidFill>
                          <a:effectLst/>
                          <a:latin typeface="+mn-lt"/>
                          <a:ea typeface="+mn-ea"/>
                          <a:cs typeface="+mn-cs"/>
                        </a:rPr>
                        <a:t> %m/%d/%Y %H:%M:%</a:t>
                      </a:r>
                      <a:r>
                        <a:rPr lang="en-US" sz="1800" kern="1200" dirty="0" err="1">
                          <a:solidFill>
                            <a:schemeClr val="dk1"/>
                          </a:solidFill>
                          <a:effectLst/>
                          <a:latin typeface="+mn-lt"/>
                          <a:ea typeface="+mn-ea"/>
                          <a:cs typeface="+mn-cs"/>
                        </a:rPr>
                        <a:t>hS</a:t>
                      </a:r>
                      <a:endParaRPr lang="en-US"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044954646"/>
                  </a:ext>
                </a:extLst>
              </a:tr>
              <a:tr h="370840">
                <a:tc>
                  <a:txBody>
                    <a:bodyPr/>
                    <a:lstStyle/>
                    <a:p>
                      <a:pPr algn="just"/>
                      <a:r>
                        <a:rPr lang="en-US" dirty="0"/>
                        <a:t>2. </a:t>
                      </a:r>
                      <a:r>
                        <a:rPr lang="en-US" sz="1800" kern="1200" dirty="0">
                          <a:solidFill>
                            <a:schemeClr val="dk1"/>
                          </a:solidFill>
                          <a:effectLst/>
                          <a:latin typeface="+mn-lt"/>
                          <a:ea typeface="+mn-ea"/>
                          <a:cs typeface="+mn-cs"/>
                        </a:rPr>
                        <a:t>season</a:t>
                      </a:r>
                      <a:endParaRPr lang="en-US" dirty="0"/>
                    </a:p>
                  </a:txBody>
                  <a:tcPr anchor="ctr"/>
                </a:tc>
                <a:tc>
                  <a:txBody>
                    <a:bodyPr/>
                    <a:lstStyle/>
                    <a:p>
                      <a:pPr algn="just"/>
                      <a:r>
                        <a:rPr lang="en-US"/>
                        <a:t>Cho biết mùa</a:t>
                      </a:r>
                    </a:p>
                  </a:txBody>
                  <a:tcPr anchor="ctr"/>
                </a:tc>
                <a:extLst>
                  <a:ext uri="{0D108BD9-81ED-4DB2-BD59-A6C34878D82A}">
                    <a16:rowId xmlns:a16="http://schemas.microsoft.com/office/drawing/2014/main" val="400654162"/>
                  </a:ext>
                </a:extLst>
              </a:tr>
              <a:tr h="370840">
                <a:tc>
                  <a:txBody>
                    <a:bodyPr/>
                    <a:lstStyle/>
                    <a:p>
                      <a:pPr algn="just"/>
                      <a:r>
                        <a:rPr lang="en-US"/>
                        <a:t>3. </a:t>
                      </a:r>
                      <a:r>
                        <a:rPr lang="en-US" sz="1800" kern="1200">
                          <a:solidFill>
                            <a:schemeClr val="dk1"/>
                          </a:solidFill>
                          <a:effectLst/>
                          <a:latin typeface="+mn-lt"/>
                          <a:ea typeface="+mn-ea"/>
                          <a:cs typeface="+mn-cs"/>
                        </a:rPr>
                        <a:t>workingday</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Cho biết có phải là ngày làm việc không bao gồm cả cuối tuần và ngày lễ</a:t>
                      </a:r>
                    </a:p>
                  </a:txBody>
                  <a:tcPr anchor="ctr"/>
                </a:tc>
                <a:extLst>
                  <a:ext uri="{0D108BD9-81ED-4DB2-BD59-A6C34878D82A}">
                    <a16:rowId xmlns:a16="http://schemas.microsoft.com/office/drawing/2014/main" val="3797831382"/>
                  </a:ext>
                </a:extLst>
              </a:tr>
              <a:tr h="370840">
                <a:tc>
                  <a:txBody>
                    <a:bodyPr/>
                    <a:lstStyle/>
                    <a:p>
                      <a:pPr algn="just"/>
                      <a:r>
                        <a:rPr lang="en-US"/>
                        <a:t>4. </a:t>
                      </a:r>
                      <a:r>
                        <a:rPr lang="en-US" sz="1800" kern="1200">
                          <a:solidFill>
                            <a:schemeClr val="dk1"/>
                          </a:solidFill>
                          <a:effectLst/>
                          <a:latin typeface="+mn-lt"/>
                          <a:ea typeface="+mn-ea"/>
                          <a:cs typeface="+mn-cs"/>
                        </a:rPr>
                        <a:t>weather</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Cho biết thời tiết</a:t>
                      </a:r>
                    </a:p>
                  </a:txBody>
                  <a:tcPr anchor="ctr"/>
                </a:tc>
                <a:extLst>
                  <a:ext uri="{0D108BD9-81ED-4DB2-BD59-A6C34878D82A}">
                    <a16:rowId xmlns:a16="http://schemas.microsoft.com/office/drawing/2014/main" val="2320910863"/>
                  </a:ext>
                </a:extLst>
              </a:tr>
              <a:tr h="370840">
                <a:tc>
                  <a:txBody>
                    <a:bodyPr/>
                    <a:lstStyle/>
                    <a:p>
                      <a:pPr algn="just"/>
                      <a:r>
                        <a:rPr lang="en-US" sz="1800" kern="1200">
                          <a:solidFill>
                            <a:schemeClr val="dk1"/>
                          </a:solidFill>
                          <a:effectLst/>
                          <a:latin typeface="+mn-lt"/>
                          <a:ea typeface="+mn-ea"/>
                          <a:cs typeface="+mn-cs"/>
                        </a:rPr>
                        <a:t>5. temp</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Nhiệt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độ</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thực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tế</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tính</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theo</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độ</a:t>
                      </a:r>
                      <a:r>
                        <a:rPr lang="en-US" sz="1800" kern="1200" dirty="0">
                          <a:solidFill>
                            <a:schemeClr val="dk1"/>
                          </a:solidFill>
                          <a:effectLst/>
                          <a:latin typeface="+mn-lt"/>
                          <a:ea typeface="+mn-ea"/>
                          <a:cs typeface="+mn-cs"/>
                        </a:rPr>
                        <a:t> Celsius (</a:t>
                      </a:r>
                      <a:r>
                        <a:rPr lang="en-US" sz="1800" kern="1200" dirty="0" err="1">
                          <a:solidFill>
                            <a:schemeClr val="dk1"/>
                          </a:solidFill>
                          <a:effectLst/>
                          <a:latin typeface="+mn-lt"/>
                          <a:ea typeface="+mn-ea"/>
                          <a:cs typeface="+mn-cs"/>
                        </a:rPr>
                        <a:t>độ</a:t>
                      </a:r>
                      <a:r>
                        <a:rPr lang="en-US"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sym typeface="Symbol" panose="05050102010706020507" pitchFamily="18" charset="2"/>
                        </a:rPr>
                        <a:t></a:t>
                      </a:r>
                      <a:r>
                        <a:rPr lang="en-US" sz="1800" kern="1200" dirty="0">
                          <a:solidFill>
                            <a:schemeClr val="dk1"/>
                          </a:solidFill>
                          <a:effectLst/>
                          <a:latin typeface="+mn-lt"/>
                          <a:ea typeface="+mn-ea"/>
                          <a:cs typeface="+mn-cs"/>
                        </a:rPr>
                        <a:t>C) </a:t>
                      </a:r>
                    </a:p>
                  </a:txBody>
                  <a:tcPr anchor="ctr"/>
                </a:tc>
                <a:extLst>
                  <a:ext uri="{0D108BD9-81ED-4DB2-BD59-A6C34878D82A}">
                    <a16:rowId xmlns:a16="http://schemas.microsoft.com/office/drawing/2014/main" val="3472184590"/>
                  </a:ext>
                </a:extLst>
              </a:tr>
            </a:tbl>
          </a:graphicData>
        </a:graphic>
      </p:graphicFrame>
    </p:spTree>
    <p:extLst>
      <p:ext uri="{BB962C8B-B14F-4D97-AF65-F5344CB8AC3E}">
        <p14:creationId xmlns:p14="http://schemas.microsoft.com/office/powerpoint/2010/main" val="3933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8254-2FEC-40A7-AF2E-B53FF204308D}"/>
              </a:ext>
            </a:extLst>
          </p:cNvPr>
          <p:cNvSpPr>
            <a:spLocks noGrp="1"/>
          </p:cNvSpPr>
          <p:nvPr>
            <p:ph type="title"/>
          </p:nvPr>
        </p:nvSpPr>
        <p:spPr>
          <a:xfrm>
            <a:off x="1905000" y="282575"/>
            <a:ext cx="7086600" cy="944563"/>
          </a:xfrm>
        </p:spPr>
        <p:txBody>
          <a:bodyPr/>
          <a:lstStyle/>
          <a:p>
            <a:r>
              <a:rPr lang="en-US" sz="3000"/>
              <a:t>3. Phân tích dữ liệu và lựa chọn mô hình</a:t>
            </a:r>
          </a:p>
        </p:txBody>
      </p:sp>
      <p:graphicFrame>
        <p:nvGraphicFramePr>
          <p:cNvPr id="3" name="Table 4">
            <a:extLst>
              <a:ext uri="{FF2B5EF4-FFF2-40B4-BE49-F238E27FC236}">
                <a16:creationId xmlns:a16="http://schemas.microsoft.com/office/drawing/2014/main" id="{83CB93FD-EBE7-4D61-B6A2-DF356CD58471}"/>
              </a:ext>
            </a:extLst>
          </p:cNvPr>
          <p:cNvGraphicFramePr>
            <a:graphicFrameLocks noGrp="1"/>
          </p:cNvGraphicFramePr>
          <p:nvPr>
            <p:ph idx="1"/>
            <p:extLst>
              <p:ext uri="{D42A27DB-BD31-4B8C-83A1-F6EECF244321}">
                <p14:modId xmlns:p14="http://schemas.microsoft.com/office/powerpoint/2010/main" val="2650030571"/>
              </p:ext>
            </p:extLst>
          </p:nvPr>
        </p:nvGraphicFramePr>
        <p:xfrm>
          <a:off x="457200" y="2438400"/>
          <a:ext cx="8229600" cy="3134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882234327"/>
                    </a:ext>
                  </a:extLst>
                </a:gridCol>
                <a:gridCol w="4724400">
                  <a:extLst>
                    <a:ext uri="{9D8B030D-6E8A-4147-A177-3AD203B41FA5}">
                      <a16:colId xmlns:a16="http://schemas.microsoft.com/office/drawing/2014/main" val="3077255081"/>
                    </a:ext>
                  </a:extLst>
                </a:gridCol>
              </a:tblGrid>
              <a:tr h="370840">
                <a:tc>
                  <a:txBody>
                    <a:bodyPr/>
                    <a:lstStyle/>
                    <a:p>
                      <a:pPr algn="ctr"/>
                      <a:r>
                        <a:rPr lang="en-US">
                          <a:solidFill>
                            <a:schemeClr val="tx1"/>
                          </a:solidFill>
                        </a:rPr>
                        <a:t>Các đặc trưng</a:t>
                      </a:r>
                    </a:p>
                  </a:txBody>
                  <a:tcPr anchor="ctr"/>
                </a:tc>
                <a:tc>
                  <a:txBody>
                    <a:bodyPr/>
                    <a:lstStyle/>
                    <a:p>
                      <a:pPr algn="ctr"/>
                      <a:r>
                        <a:rPr lang="en-US">
                          <a:solidFill>
                            <a:schemeClr val="tx1"/>
                          </a:solidFill>
                        </a:rPr>
                        <a:t>Ý nghĩa</a:t>
                      </a:r>
                    </a:p>
                  </a:txBody>
                  <a:tcPr anchor="ctr"/>
                </a:tc>
                <a:extLst>
                  <a:ext uri="{0D108BD9-81ED-4DB2-BD59-A6C34878D82A}">
                    <a16:rowId xmlns:a16="http://schemas.microsoft.com/office/drawing/2014/main" val="568267331"/>
                  </a:ext>
                </a:extLst>
              </a:tr>
              <a:tr h="370840">
                <a:tc>
                  <a:txBody>
                    <a:bodyPr/>
                    <a:lstStyle/>
                    <a:p>
                      <a:pPr algn="just"/>
                      <a:r>
                        <a:rPr lang="en-US"/>
                        <a:t>6. </a:t>
                      </a:r>
                      <a:r>
                        <a:rPr lang="en-US" sz="1800" kern="1200">
                          <a:solidFill>
                            <a:schemeClr val="dk1"/>
                          </a:solidFill>
                          <a:effectLst/>
                          <a:latin typeface="+mn-lt"/>
                          <a:ea typeface="+mn-ea"/>
                          <a:cs typeface="+mn-cs"/>
                        </a:rPr>
                        <a:t>atemp</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Nhiệt độ mà con người cảm thấy tính theo độ Celsius (độ </a:t>
                      </a:r>
                      <a:r>
                        <a:rPr lang="en-US" sz="1800" kern="1200">
                          <a:solidFill>
                            <a:schemeClr val="dk1"/>
                          </a:solidFill>
                          <a:effectLst/>
                          <a:latin typeface="+mn-lt"/>
                          <a:ea typeface="+mn-ea"/>
                          <a:cs typeface="+mn-cs"/>
                          <a:sym typeface="Symbol" panose="05050102010706020507" pitchFamily="18" charset="2"/>
                        </a:rPr>
                        <a:t></a:t>
                      </a:r>
                      <a:r>
                        <a:rPr lang="en-US" sz="1800" kern="1200">
                          <a:solidFill>
                            <a:schemeClr val="dk1"/>
                          </a:solidFill>
                          <a:effectLst/>
                          <a:latin typeface="+mn-lt"/>
                          <a:ea typeface="+mn-ea"/>
                          <a:cs typeface="+mn-cs"/>
                        </a:rPr>
                        <a:t>C)</a:t>
                      </a:r>
                    </a:p>
                  </a:txBody>
                  <a:tcPr anchor="ctr"/>
                </a:tc>
                <a:extLst>
                  <a:ext uri="{0D108BD9-81ED-4DB2-BD59-A6C34878D82A}">
                    <a16:rowId xmlns:a16="http://schemas.microsoft.com/office/drawing/2014/main" val="3387676506"/>
                  </a:ext>
                </a:extLst>
              </a:tr>
              <a:tr h="370840">
                <a:tc>
                  <a:txBody>
                    <a:bodyPr/>
                    <a:lstStyle/>
                    <a:p>
                      <a:pPr algn="just"/>
                      <a:r>
                        <a:rPr lang="en-US"/>
                        <a:t>7. </a:t>
                      </a:r>
                      <a:r>
                        <a:rPr lang="en-US" sz="1800" kern="1200">
                          <a:solidFill>
                            <a:schemeClr val="dk1"/>
                          </a:solidFill>
                          <a:effectLst/>
                          <a:latin typeface="+mn-lt"/>
                          <a:ea typeface="+mn-ea"/>
                          <a:cs typeface="+mn-cs"/>
                        </a:rPr>
                        <a:t>humidity</a:t>
                      </a:r>
                      <a:endParaRPr lang="en-US"/>
                    </a:p>
                  </a:txBody>
                  <a:tcPr anchor="ctr"/>
                </a:tc>
                <a:tc>
                  <a:txBody>
                    <a:bodyPr/>
                    <a:lstStyle/>
                    <a:p>
                      <a:pPr algn="just"/>
                      <a:r>
                        <a:rPr lang="en-US" sz="1800" kern="1200">
                          <a:solidFill>
                            <a:schemeClr val="dk1"/>
                          </a:solidFill>
                          <a:effectLst/>
                          <a:latin typeface="+mn-lt"/>
                          <a:ea typeface="+mn-ea"/>
                          <a:cs typeface="+mn-cs"/>
                        </a:rPr>
                        <a:t>Độ ẩm tương đối</a:t>
                      </a:r>
                      <a:endParaRPr lang="en-US"/>
                    </a:p>
                  </a:txBody>
                  <a:tcPr anchor="ctr"/>
                </a:tc>
                <a:extLst>
                  <a:ext uri="{0D108BD9-81ED-4DB2-BD59-A6C34878D82A}">
                    <a16:rowId xmlns:a16="http://schemas.microsoft.com/office/drawing/2014/main" val="3780561962"/>
                  </a:ext>
                </a:extLst>
              </a:tr>
              <a:tr h="370840">
                <a:tc>
                  <a:txBody>
                    <a:bodyPr/>
                    <a:lstStyle/>
                    <a:p>
                      <a:pPr algn="just"/>
                      <a:r>
                        <a:rPr lang="en-US"/>
                        <a:t>8. </a:t>
                      </a:r>
                      <a:r>
                        <a:rPr lang="en-US" sz="1800" kern="1200">
                          <a:solidFill>
                            <a:schemeClr val="dk1"/>
                          </a:solidFill>
                          <a:effectLst/>
                          <a:latin typeface="+mn-lt"/>
                          <a:ea typeface="+mn-ea"/>
                          <a:cs typeface="+mn-cs"/>
                        </a:rPr>
                        <a:t>windspeed</a:t>
                      </a:r>
                      <a:endParaRPr lang="en-US"/>
                    </a:p>
                  </a:txBody>
                  <a:tcPr anchor="ctr"/>
                </a:tc>
                <a:tc>
                  <a:txBody>
                    <a:bodyPr/>
                    <a:lstStyle/>
                    <a:p>
                      <a:pPr algn="just"/>
                      <a:r>
                        <a:rPr lang="en-US" sz="1800" kern="1200">
                          <a:solidFill>
                            <a:schemeClr val="dk1"/>
                          </a:solidFill>
                          <a:effectLst/>
                          <a:latin typeface="+mn-lt"/>
                          <a:ea typeface="+mn-ea"/>
                          <a:cs typeface="+mn-cs"/>
                        </a:rPr>
                        <a:t>Tốc độ gió</a:t>
                      </a:r>
                      <a:endParaRPr lang="en-US"/>
                    </a:p>
                  </a:txBody>
                  <a:tcPr anchor="ctr"/>
                </a:tc>
                <a:extLst>
                  <a:ext uri="{0D108BD9-81ED-4DB2-BD59-A6C34878D82A}">
                    <a16:rowId xmlns:a16="http://schemas.microsoft.com/office/drawing/2014/main" val="177065307"/>
                  </a:ext>
                </a:extLst>
              </a:tr>
              <a:tr h="370840">
                <a:tc>
                  <a:txBody>
                    <a:bodyPr/>
                    <a:lstStyle/>
                    <a:p>
                      <a:pPr algn="just"/>
                      <a:r>
                        <a:rPr lang="en-US"/>
                        <a:t>9. </a:t>
                      </a:r>
                      <a:r>
                        <a:rPr lang="en-US" sz="1800" kern="1200">
                          <a:solidFill>
                            <a:schemeClr val="dk1"/>
                          </a:solidFill>
                          <a:effectLst/>
                          <a:latin typeface="+mn-lt"/>
                          <a:ea typeface="+mn-ea"/>
                          <a:cs typeface="+mn-cs"/>
                        </a:rPr>
                        <a:t>casual</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Số lượng xe thuê mà không có đăng ký dịch vụ</a:t>
                      </a:r>
                    </a:p>
                  </a:txBody>
                  <a:tcPr anchor="ctr"/>
                </a:tc>
                <a:extLst>
                  <a:ext uri="{0D108BD9-81ED-4DB2-BD59-A6C34878D82A}">
                    <a16:rowId xmlns:a16="http://schemas.microsoft.com/office/drawing/2014/main" val="3421122242"/>
                  </a:ext>
                </a:extLst>
              </a:tr>
              <a:tr h="370840">
                <a:tc>
                  <a:txBody>
                    <a:bodyPr/>
                    <a:lstStyle/>
                    <a:p>
                      <a:pPr algn="just"/>
                      <a:r>
                        <a:rPr lang="en-US"/>
                        <a:t>10. </a:t>
                      </a:r>
                      <a:r>
                        <a:rPr lang="en-US" sz="1800" kern="1200">
                          <a:solidFill>
                            <a:schemeClr val="dk1"/>
                          </a:solidFill>
                          <a:effectLst/>
                          <a:latin typeface="+mn-lt"/>
                          <a:ea typeface="+mn-ea"/>
                          <a:cs typeface="+mn-cs"/>
                        </a:rPr>
                        <a:t>registered</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Số lượng xe thuê mà có đăng ký dịch vụ</a:t>
                      </a:r>
                    </a:p>
                  </a:txBody>
                  <a:tcPr anchor="ctr"/>
                </a:tc>
                <a:extLst>
                  <a:ext uri="{0D108BD9-81ED-4DB2-BD59-A6C34878D82A}">
                    <a16:rowId xmlns:a16="http://schemas.microsoft.com/office/drawing/2014/main" val="3026118945"/>
                  </a:ext>
                </a:extLst>
              </a:tr>
              <a:tr h="370840">
                <a:tc>
                  <a:txBody>
                    <a:bodyPr/>
                    <a:lstStyle/>
                    <a:p>
                      <a:pPr algn="just"/>
                      <a:r>
                        <a:rPr lang="en-US"/>
                        <a:t>11. </a:t>
                      </a:r>
                      <a:r>
                        <a:rPr lang="en-US" sz="1800" kern="1200">
                          <a:solidFill>
                            <a:schemeClr val="dk1"/>
                          </a:solidFill>
                          <a:effectLst/>
                          <a:latin typeface="+mn-lt"/>
                          <a:ea typeface="+mn-ea"/>
                          <a:cs typeface="+mn-cs"/>
                        </a:rPr>
                        <a:t>count</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Tổng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số</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lượng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xe</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được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thuê</a:t>
                      </a:r>
                      <a:endParaRPr lang="en-US"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957709120"/>
                  </a:ext>
                </a:extLst>
              </a:tr>
            </a:tbl>
          </a:graphicData>
        </a:graphic>
      </p:graphicFrame>
      <p:sp>
        <p:nvSpPr>
          <p:cNvPr id="6" name="Slide Number Placeholder 5">
            <a:extLst>
              <a:ext uri="{FF2B5EF4-FFF2-40B4-BE49-F238E27FC236}">
                <a16:creationId xmlns:a16="http://schemas.microsoft.com/office/drawing/2014/main" id="{C3ED8FA6-D8F8-7E73-1C64-F75D64F0A774}"/>
              </a:ext>
            </a:extLst>
          </p:cNvPr>
          <p:cNvSpPr>
            <a:spLocks noGrp="1"/>
          </p:cNvSpPr>
          <p:nvPr>
            <p:ph type="sldNum" sz="quarter" idx="12"/>
          </p:nvPr>
        </p:nvSpPr>
        <p:spPr>
          <a:xfrm>
            <a:off x="6702490" y="6269750"/>
            <a:ext cx="2133600" cy="554038"/>
          </a:xfrm>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25039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A830-EE5B-4BEB-B5AB-E702AAEFC391}"/>
              </a:ext>
            </a:extLst>
          </p:cNvPr>
          <p:cNvSpPr>
            <a:spLocks noGrp="1"/>
          </p:cNvSpPr>
          <p:nvPr>
            <p:ph type="title"/>
          </p:nvPr>
        </p:nvSpPr>
        <p:spPr/>
        <p:txBody>
          <a:bodyPr/>
          <a:lstStyle/>
          <a:p>
            <a:r>
              <a:rPr lang="en-US" sz="2800"/>
              <a:t>3. Phân tích dữ liệu và lựa chọn mô hình</a:t>
            </a:r>
            <a:endParaRPr lang="en-US"/>
          </a:p>
        </p:txBody>
      </p:sp>
      <p:graphicFrame>
        <p:nvGraphicFramePr>
          <p:cNvPr id="6" name="Table 6">
            <a:extLst>
              <a:ext uri="{FF2B5EF4-FFF2-40B4-BE49-F238E27FC236}">
                <a16:creationId xmlns:a16="http://schemas.microsoft.com/office/drawing/2014/main" id="{604174E6-41FC-44B8-90F3-6D9D298DFC97}"/>
              </a:ext>
            </a:extLst>
          </p:cNvPr>
          <p:cNvGraphicFramePr>
            <a:graphicFrameLocks noGrp="1"/>
          </p:cNvGraphicFramePr>
          <p:nvPr>
            <p:ph idx="1"/>
            <p:extLst>
              <p:ext uri="{D42A27DB-BD31-4B8C-83A1-F6EECF244321}">
                <p14:modId xmlns:p14="http://schemas.microsoft.com/office/powerpoint/2010/main" val="3788977114"/>
              </p:ext>
            </p:extLst>
          </p:nvPr>
        </p:nvGraphicFramePr>
        <p:xfrm>
          <a:off x="533400" y="2895600"/>
          <a:ext cx="8229600" cy="1854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506229855"/>
                    </a:ext>
                  </a:extLst>
                </a:gridCol>
                <a:gridCol w="4114800">
                  <a:extLst>
                    <a:ext uri="{9D8B030D-6E8A-4147-A177-3AD203B41FA5}">
                      <a16:colId xmlns:a16="http://schemas.microsoft.com/office/drawing/2014/main" val="2255614264"/>
                    </a:ext>
                  </a:extLst>
                </a:gridCol>
              </a:tblGrid>
              <a:tr h="370840">
                <a:tc>
                  <a:txBody>
                    <a:bodyPr/>
                    <a:lstStyle/>
                    <a:p>
                      <a:pPr algn="ctr"/>
                      <a:r>
                        <a:rPr lang="en-US">
                          <a:solidFill>
                            <a:schemeClr val="tx1"/>
                          </a:solidFill>
                        </a:rPr>
                        <a:t>Các đặc trưng</a:t>
                      </a:r>
                    </a:p>
                  </a:txBody>
                  <a:tcPr anchor="ctr"/>
                </a:tc>
                <a:tc>
                  <a:txBody>
                    <a:bodyPr/>
                    <a:lstStyle/>
                    <a:p>
                      <a:pPr algn="ctr"/>
                      <a:r>
                        <a:rPr lang="en-US">
                          <a:solidFill>
                            <a:schemeClr val="tx1"/>
                          </a:solidFill>
                        </a:rPr>
                        <a:t>Ý nghĩa</a:t>
                      </a:r>
                    </a:p>
                  </a:txBody>
                  <a:tcPr anchor="ctr"/>
                </a:tc>
                <a:extLst>
                  <a:ext uri="{0D108BD9-81ED-4DB2-BD59-A6C34878D82A}">
                    <a16:rowId xmlns:a16="http://schemas.microsoft.com/office/drawing/2014/main" val="3161410499"/>
                  </a:ext>
                </a:extLst>
              </a:tr>
              <a:tr h="370840">
                <a:tc>
                  <a:txBody>
                    <a:bodyPr/>
                    <a:lstStyle/>
                    <a:p>
                      <a:r>
                        <a:rPr lang="en-US"/>
                        <a:t>12. </a:t>
                      </a:r>
                      <a:r>
                        <a:rPr lang="en-US" sz="1800" kern="1200">
                          <a:solidFill>
                            <a:schemeClr val="dk1"/>
                          </a:solidFill>
                          <a:effectLst/>
                          <a:latin typeface="+mn-lt"/>
                          <a:ea typeface="+mn-ea"/>
                          <a:cs typeface="+mn-cs"/>
                        </a:rPr>
                        <a:t>month</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Tháng (1-12)</a:t>
                      </a:r>
                    </a:p>
                  </a:txBody>
                  <a:tcPr anchor="ctr"/>
                </a:tc>
                <a:extLst>
                  <a:ext uri="{0D108BD9-81ED-4DB2-BD59-A6C34878D82A}">
                    <a16:rowId xmlns:a16="http://schemas.microsoft.com/office/drawing/2014/main" val="4072727425"/>
                  </a:ext>
                </a:extLst>
              </a:tr>
              <a:tr h="370840">
                <a:tc>
                  <a:txBody>
                    <a:bodyPr/>
                    <a:lstStyle/>
                    <a:p>
                      <a:r>
                        <a:rPr lang="en-US" sz="1800" kern="1200">
                          <a:solidFill>
                            <a:schemeClr val="dk1"/>
                          </a:solidFill>
                          <a:effectLst/>
                          <a:latin typeface="+mn-lt"/>
                          <a:ea typeface="+mn-ea"/>
                          <a:cs typeface="+mn-cs"/>
                        </a:rPr>
                        <a:t>13. year</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Năm (2011, 2012)</a:t>
                      </a:r>
                    </a:p>
                  </a:txBody>
                  <a:tcPr anchor="ctr"/>
                </a:tc>
                <a:extLst>
                  <a:ext uri="{0D108BD9-81ED-4DB2-BD59-A6C34878D82A}">
                    <a16:rowId xmlns:a16="http://schemas.microsoft.com/office/drawing/2014/main" val="3530600099"/>
                  </a:ext>
                </a:extLst>
              </a:tr>
              <a:tr h="370840">
                <a:tc>
                  <a:txBody>
                    <a:bodyPr/>
                    <a:lstStyle/>
                    <a:p>
                      <a:r>
                        <a:rPr lang="en-US" dirty="0"/>
                        <a:t>14. </a:t>
                      </a:r>
                      <a:r>
                        <a:rPr lang="en-US" sz="1800" kern="1200" dirty="0">
                          <a:solidFill>
                            <a:schemeClr val="dk1"/>
                          </a:solidFill>
                          <a:effectLst/>
                          <a:latin typeface="+mn-lt"/>
                          <a:ea typeface="+mn-ea"/>
                          <a:cs typeface="+mn-cs"/>
                        </a:rPr>
                        <a:t>hour</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Giờ trong ngày (0-23 giờ)</a:t>
                      </a:r>
                    </a:p>
                  </a:txBody>
                  <a:tcPr anchor="ctr"/>
                </a:tc>
                <a:extLst>
                  <a:ext uri="{0D108BD9-81ED-4DB2-BD59-A6C34878D82A}">
                    <a16:rowId xmlns:a16="http://schemas.microsoft.com/office/drawing/2014/main" val="3799197842"/>
                  </a:ext>
                </a:extLst>
              </a:tr>
              <a:tr h="370840">
                <a:tc>
                  <a:txBody>
                    <a:bodyPr/>
                    <a:lstStyle/>
                    <a:p>
                      <a:r>
                        <a:rPr lang="en-US"/>
                        <a:t>15. </a:t>
                      </a:r>
                      <a:r>
                        <a:rPr lang="en-US" sz="1800" kern="1200">
                          <a:solidFill>
                            <a:schemeClr val="dk1"/>
                          </a:solidFill>
                          <a:effectLst/>
                          <a:latin typeface="+mn-lt"/>
                          <a:ea typeface="+mn-ea"/>
                          <a:cs typeface="+mn-cs"/>
                        </a:rPr>
                        <a:t>weekday</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Ngày</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trong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tuần</a:t>
                      </a:r>
                      <a:endParaRPr lang="en-US"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4206168010"/>
                  </a:ext>
                </a:extLst>
              </a:tr>
            </a:tbl>
          </a:graphicData>
        </a:graphic>
      </p:graphicFrame>
      <p:sp>
        <p:nvSpPr>
          <p:cNvPr id="4" name="Slide Number Placeholder 3">
            <a:extLst>
              <a:ext uri="{FF2B5EF4-FFF2-40B4-BE49-F238E27FC236}">
                <a16:creationId xmlns:a16="http://schemas.microsoft.com/office/drawing/2014/main" id="{011219E9-A6DE-4045-9586-23BD28125E8E}"/>
              </a:ext>
            </a:extLst>
          </p:cNvPr>
          <p:cNvSpPr>
            <a:spLocks noGrp="1"/>
          </p:cNvSpPr>
          <p:nvPr>
            <p:ph type="sldNum" sz="quarter" idx="12"/>
          </p:nvPr>
        </p:nvSpPr>
        <p:spPr/>
        <p:txBody>
          <a:bodyPr/>
          <a:lstStyle/>
          <a:p>
            <a:fld id="{0F4F63AB-74FF-4D4D-9C96-7E67E70BF8FF}" type="slidenum">
              <a:rPr lang="en-US" altLang="en-US" smtClean="0"/>
              <a:pPr/>
              <a:t>6</a:t>
            </a:fld>
            <a:endParaRPr lang="en-US" altLang="en-US"/>
          </a:p>
        </p:txBody>
      </p:sp>
    </p:spTree>
    <p:extLst>
      <p:ext uri="{BB962C8B-B14F-4D97-AF65-F5344CB8AC3E}">
        <p14:creationId xmlns:p14="http://schemas.microsoft.com/office/powerpoint/2010/main" val="112091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620F-4A1A-4D3D-826C-A213203A3707}"/>
              </a:ext>
            </a:extLst>
          </p:cNvPr>
          <p:cNvSpPr>
            <a:spLocks noGrp="1"/>
          </p:cNvSpPr>
          <p:nvPr>
            <p:ph type="title"/>
          </p:nvPr>
        </p:nvSpPr>
        <p:spPr/>
        <p:txBody>
          <a:bodyPr/>
          <a:lstStyle/>
          <a:p>
            <a:r>
              <a:rPr lang="en-US" sz="2800"/>
              <a:t>3. Phân tích dữ liệu và lựa chọn mô hình</a:t>
            </a:r>
            <a:endParaRPr lang="en-US"/>
          </a:p>
        </p:txBody>
      </p:sp>
      <p:sp>
        <p:nvSpPr>
          <p:cNvPr id="3" name="Content Placeholder 2">
            <a:extLst>
              <a:ext uri="{FF2B5EF4-FFF2-40B4-BE49-F238E27FC236}">
                <a16:creationId xmlns:a16="http://schemas.microsoft.com/office/drawing/2014/main" id="{DF0EBE56-8B3C-4DED-8CB7-0048F80411C5}"/>
              </a:ext>
            </a:extLst>
          </p:cNvPr>
          <p:cNvSpPr>
            <a:spLocks noGrp="1"/>
          </p:cNvSpPr>
          <p:nvPr>
            <p:ph idx="1"/>
          </p:nvPr>
        </p:nvSpPr>
        <p:spPr/>
        <p:txBody>
          <a:bodyPr/>
          <a:lstStyle/>
          <a:p>
            <a:pPr marL="0" indent="0">
              <a:buNone/>
            </a:pPr>
            <a:r>
              <a:rPr lang="en-US" dirty="0" err="1"/>
              <a:t>Tiền</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lang="en-US" sz="1400" dirty="0"/>
          </a:p>
          <a:p>
            <a:pPr marL="0" indent="0">
              <a:buNone/>
            </a:pPr>
            <a:endParaRPr lang="en-US" sz="1400" dirty="0"/>
          </a:p>
        </p:txBody>
      </p:sp>
      <p:sp>
        <p:nvSpPr>
          <p:cNvPr id="4" name="Slide Number Placeholder 3">
            <a:extLst>
              <a:ext uri="{FF2B5EF4-FFF2-40B4-BE49-F238E27FC236}">
                <a16:creationId xmlns:a16="http://schemas.microsoft.com/office/drawing/2014/main" id="{1BE7989F-4404-465C-B6A9-CB69B25AE309}"/>
              </a:ext>
            </a:extLst>
          </p:cNvPr>
          <p:cNvSpPr>
            <a:spLocks noGrp="1"/>
          </p:cNvSpPr>
          <p:nvPr>
            <p:ph type="sldNum" sz="quarter" idx="12"/>
          </p:nvPr>
        </p:nvSpPr>
        <p:spPr/>
        <p:txBody>
          <a:bodyPr/>
          <a:lstStyle/>
          <a:p>
            <a:fld id="{0F4F63AB-74FF-4D4D-9C96-7E67E70BF8FF}" type="slidenum">
              <a:rPr lang="en-US" altLang="en-US" smtClean="0"/>
              <a:pPr/>
              <a:t>7</a:t>
            </a:fld>
            <a:endParaRPr lang="en-US" altLang="en-US"/>
          </a:p>
        </p:txBody>
      </p:sp>
      <p:pic>
        <p:nvPicPr>
          <p:cNvPr id="6" name="Picture 5" descr="A screenshot of a computer screen&#10;&#10;Description automatically generated">
            <a:extLst>
              <a:ext uri="{FF2B5EF4-FFF2-40B4-BE49-F238E27FC236}">
                <a16:creationId xmlns:a16="http://schemas.microsoft.com/office/drawing/2014/main" id="{B7AF9FB5-EEB2-459F-A1D9-5072A30C555A}"/>
              </a:ext>
            </a:extLst>
          </p:cNvPr>
          <p:cNvPicPr/>
          <p:nvPr/>
        </p:nvPicPr>
        <p:blipFill>
          <a:blip r:embed="rId2">
            <a:extLst>
              <a:ext uri="{28A0092B-C50C-407E-A947-70E740481C1C}">
                <a14:useLocalDpi xmlns:a14="http://schemas.microsoft.com/office/drawing/2010/main" val="0"/>
              </a:ext>
            </a:extLst>
          </a:blip>
          <a:stretch>
            <a:fillRect/>
          </a:stretch>
        </p:blipFill>
        <p:spPr>
          <a:xfrm>
            <a:off x="1219200" y="2141379"/>
            <a:ext cx="6553200" cy="3881596"/>
          </a:xfrm>
          <a:prstGeom prst="rect">
            <a:avLst/>
          </a:prstGeom>
        </p:spPr>
      </p:pic>
      <p:sp>
        <p:nvSpPr>
          <p:cNvPr id="5" name="TextBox 4">
            <a:extLst>
              <a:ext uri="{FF2B5EF4-FFF2-40B4-BE49-F238E27FC236}">
                <a16:creationId xmlns:a16="http://schemas.microsoft.com/office/drawing/2014/main" id="{0D8627BA-FE7A-4758-8EA8-1195C3690D2F}"/>
              </a:ext>
            </a:extLst>
          </p:cNvPr>
          <p:cNvSpPr txBox="1"/>
          <p:nvPr/>
        </p:nvSpPr>
        <p:spPr>
          <a:xfrm>
            <a:off x="2428876" y="5989122"/>
            <a:ext cx="4477508" cy="369332"/>
          </a:xfrm>
          <a:prstGeom prst="rect">
            <a:avLst/>
          </a:prstGeom>
          <a:noFill/>
        </p:spPr>
        <p:txBody>
          <a:bodyPr wrap="none" rtlCol="0">
            <a:spAutoFit/>
          </a:bodyPr>
          <a:lstStyle/>
          <a:p>
            <a:r>
              <a:rPr lang="en-US" sz="1800" i="1">
                <a:effectLst/>
                <a:latin typeface="Times New Roman" panose="02020603050405020304" pitchFamily="18" charset="0"/>
                <a:ea typeface="Times New Roman" panose="02020603050405020304" pitchFamily="18" charset="0"/>
              </a:rPr>
              <a:t>Bản đồ nhiệt của các đặc trưng trước khi xử lý</a:t>
            </a:r>
            <a:endParaRPr lang="en-US" i="1"/>
          </a:p>
        </p:txBody>
      </p:sp>
    </p:spTree>
    <p:extLst>
      <p:ext uri="{BB962C8B-B14F-4D97-AF65-F5344CB8AC3E}">
        <p14:creationId xmlns:p14="http://schemas.microsoft.com/office/powerpoint/2010/main" val="308429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FBE3-8DE0-4338-924D-31B16E9C0A08}"/>
              </a:ext>
            </a:extLst>
          </p:cNvPr>
          <p:cNvSpPr>
            <a:spLocks noGrp="1"/>
          </p:cNvSpPr>
          <p:nvPr>
            <p:ph type="title"/>
          </p:nvPr>
        </p:nvSpPr>
        <p:spPr/>
        <p:txBody>
          <a:bodyPr/>
          <a:lstStyle/>
          <a:p>
            <a:r>
              <a:rPr lang="en-US" sz="2800"/>
              <a:t>3. Phân tích dữ liệu và lựa chọn mô hình</a:t>
            </a:r>
            <a:endParaRPr lang="en-US"/>
          </a:p>
        </p:txBody>
      </p:sp>
      <p:sp>
        <p:nvSpPr>
          <p:cNvPr id="3" name="Content Placeholder 2">
            <a:extLst>
              <a:ext uri="{FF2B5EF4-FFF2-40B4-BE49-F238E27FC236}">
                <a16:creationId xmlns:a16="http://schemas.microsoft.com/office/drawing/2014/main" id="{C31CF123-9CEE-44DE-95D3-5DB0E09E61E5}"/>
              </a:ext>
            </a:extLst>
          </p:cNvPr>
          <p:cNvSpPr>
            <a:spLocks noGrp="1"/>
          </p:cNvSpPr>
          <p:nvPr>
            <p:ph idx="1"/>
          </p:nvPr>
        </p:nvSpPr>
        <p:spPr>
          <a:xfrm>
            <a:off x="228600" y="1431132"/>
            <a:ext cx="8229600" cy="5198268"/>
          </a:xfrm>
        </p:spPr>
        <p:txBody>
          <a:bodyPr/>
          <a:lstStyle/>
          <a:p>
            <a:pPr marL="0" indent="0">
              <a:buNone/>
            </a:pPr>
            <a:endParaRPr lang="en-US" sz="1400" dirty="0"/>
          </a:p>
          <a:p>
            <a:pPr marL="0" indent="0">
              <a:buNone/>
            </a:pPr>
            <a:endParaRPr lang="en-US" sz="1400" dirty="0"/>
          </a:p>
          <a:p>
            <a:endParaRPr lang="en-US" sz="1400" dirty="0"/>
          </a:p>
        </p:txBody>
      </p:sp>
      <p:sp>
        <p:nvSpPr>
          <p:cNvPr id="4" name="Slide Number Placeholder 3">
            <a:extLst>
              <a:ext uri="{FF2B5EF4-FFF2-40B4-BE49-F238E27FC236}">
                <a16:creationId xmlns:a16="http://schemas.microsoft.com/office/drawing/2014/main" id="{E0A3735B-A16C-4F9D-8E68-1269236AB8D8}"/>
              </a:ext>
            </a:extLst>
          </p:cNvPr>
          <p:cNvSpPr>
            <a:spLocks noGrp="1"/>
          </p:cNvSpPr>
          <p:nvPr>
            <p:ph type="sldNum" sz="quarter" idx="12"/>
          </p:nvPr>
        </p:nvSpPr>
        <p:spPr/>
        <p:txBody>
          <a:bodyPr/>
          <a:lstStyle/>
          <a:p>
            <a:fld id="{0F4F63AB-74FF-4D4D-9C96-7E67E70BF8FF}" type="slidenum">
              <a:rPr lang="en-US" altLang="en-US" smtClean="0"/>
              <a:pPr/>
              <a:t>8</a:t>
            </a:fld>
            <a:endParaRPr lang="en-US" altLang="en-US"/>
          </a:p>
        </p:txBody>
      </p:sp>
      <p:pic>
        <p:nvPicPr>
          <p:cNvPr id="5" name="Picture 4" descr="A screenshot of a computer screen&#10;&#10;Description automatically generated">
            <a:extLst>
              <a:ext uri="{FF2B5EF4-FFF2-40B4-BE49-F238E27FC236}">
                <a16:creationId xmlns:a16="http://schemas.microsoft.com/office/drawing/2014/main" id="{EC434C6E-D07D-457A-A408-52384E85A6A9}"/>
              </a:ext>
            </a:extLst>
          </p:cNvPr>
          <p:cNvPicPr/>
          <p:nvPr/>
        </p:nvPicPr>
        <p:blipFill>
          <a:blip r:embed="rId2">
            <a:extLst>
              <a:ext uri="{28A0092B-C50C-407E-A947-70E740481C1C}">
                <a14:useLocalDpi xmlns:a14="http://schemas.microsoft.com/office/drawing/2010/main" val="0"/>
              </a:ext>
            </a:extLst>
          </a:blip>
          <a:stretch>
            <a:fillRect/>
          </a:stretch>
        </p:blipFill>
        <p:spPr>
          <a:xfrm>
            <a:off x="2667000" y="1600200"/>
            <a:ext cx="4038600" cy="4267200"/>
          </a:xfrm>
          <a:prstGeom prst="rect">
            <a:avLst/>
          </a:prstGeom>
        </p:spPr>
      </p:pic>
      <p:sp>
        <p:nvSpPr>
          <p:cNvPr id="7" name="TextBox 6">
            <a:extLst>
              <a:ext uri="{FF2B5EF4-FFF2-40B4-BE49-F238E27FC236}">
                <a16:creationId xmlns:a16="http://schemas.microsoft.com/office/drawing/2014/main" id="{5BF594DD-9FDB-4744-AA72-AC47F2073DD2}"/>
              </a:ext>
            </a:extLst>
          </p:cNvPr>
          <p:cNvSpPr txBox="1"/>
          <p:nvPr/>
        </p:nvSpPr>
        <p:spPr>
          <a:xfrm>
            <a:off x="2400300" y="5982771"/>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Kiểu dữ liệu của các đặc trưng trước khi xử lý</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22813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3263</TotalTime>
  <Words>781</Words>
  <Application>Microsoft Office PowerPoint</Application>
  <PresentationFormat>On-screen Show (4:3)</PresentationFormat>
  <Paragraphs>117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Calibri</vt:lpstr>
      <vt:lpstr>Times New Roman</vt:lpstr>
      <vt:lpstr>Default Design</vt:lpstr>
      <vt:lpstr>Đề tài    XÂY DỰNG MÔ HÌNH­­ MÁY HỌC ĐỂ DỰ ĐOÁN SỐ LƯỢNG XE ĐẠP ĐƯỢC THUÊ   </vt:lpstr>
      <vt:lpstr>Nội Dung</vt:lpstr>
      <vt:lpstr>1. Mô tả dữ liệu</vt:lpstr>
      <vt:lpstr>2. Ý nghĩa dữ liệu</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PowerPoint Presentation</vt:lpstr>
      <vt:lpstr>5. Huấn luyện và kết quả thực nghiệm </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Việt Nguyễn</cp:lastModifiedBy>
  <cp:revision>110</cp:revision>
  <dcterms:created xsi:type="dcterms:W3CDTF">2008-08-06T06:37:20Z</dcterms:created>
  <dcterms:modified xsi:type="dcterms:W3CDTF">2024-04-09T07:30:57Z</dcterms:modified>
</cp:coreProperties>
</file>