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1"/>
  </p:notesMasterIdLst>
  <p:sldIdLst>
    <p:sldId id="256" r:id="rId2"/>
    <p:sldId id="275" r:id="rId3"/>
    <p:sldId id="274" r:id="rId4"/>
    <p:sldId id="273" r:id="rId5"/>
    <p:sldId id="282" r:id="rId6"/>
    <p:sldId id="298" r:id="rId7"/>
    <p:sldId id="300" r:id="rId8"/>
    <p:sldId id="301" r:id="rId9"/>
    <p:sldId id="302" r:id="rId10"/>
    <p:sldId id="303" r:id="rId11"/>
    <p:sldId id="304" r:id="rId12"/>
    <p:sldId id="305" r:id="rId13"/>
    <p:sldId id="306" r:id="rId14"/>
    <p:sldId id="307" r:id="rId15"/>
    <p:sldId id="308" r:id="rId16"/>
    <p:sldId id="309" r:id="rId17"/>
    <p:sldId id="278" r:id="rId18"/>
    <p:sldId id="299" r:id="rId19"/>
    <p:sldId id="26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B5B7"/>
    <a:srgbClr val="006600"/>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BE4F5-6709-4148-8FB8-B18C47FDFD4B}" v="1581" dt="2023-11-02T04:45:41.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5165" autoAdjust="0"/>
  </p:normalViewPr>
  <p:slideViewPr>
    <p:cSldViewPr>
      <p:cViewPr varScale="1">
        <p:scale>
          <a:sx n="82" d="100"/>
          <a:sy n="82" d="100"/>
        </p:scale>
        <p:origin x="1075"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55495-8837-4B60-B61B-A3B8D2D9AF31}" type="datetimeFigureOut">
              <a:rPr lang="en-US" smtClean="0"/>
              <a:t>3/31/2024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1C199-C101-471B-ABB5-9C7443F8F4A6}" type="slidenum">
              <a:rPr lang="en-US" smtClean="0"/>
              <a:t>‹#›</a:t>
            </a:fld>
            <a:endParaRPr lang="en-US"/>
          </a:p>
        </p:txBody>
      </p:sp>
    </p:spTree>
    <p:extLst>
      <p:ext uri="{BB962C8B-B14F-4D97-AF65-F5344CB8AC3E}">
        <p14:creationId xmlns:p14="http://schemas.microsoft.com/office/powerpoint/2010/main" val="155834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41C199-C101-471B-ABB5-9C7443F8F4A6}" type="slidenum">
              <a:rPr lang="en-US" smtClean="0"/>
              <a:t>3</a:t>
            </a:fld>
            <a:endParaRPr lang="en-US"/>
          </a:p>
        </p:txBody>
      </p:sp>
    </p:spTree>
    <p:extLst>
      <p:ext uri="{BB962C8B-B14F-4D97-AF65-F5344CB8AC3E}">
        <p14:creationId xmlns:p14="http://schemas.microsoft.com/office/powerpoint/2010/main" val="16141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lgn="ctr">
              <a:defRPr sz="3000">
                <a:latin typeface="Times New Roman" panose="02020603050405020304" pitchFamily="18" charset="0"/>
                <a:cs typeface="Times New Roman" panose="02020603050405020304" pitchFamily="18" charset="0"/>
              </a:defRPr>
            </a:lvl1pPr>
          </a:lstStyle>
          <a:p>
            <a:pPr lvl="0"/>
            <a:r>
              <a:rPr lang="en-US" altLang="en-US" noProof="0" dirty="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sz="2600">
                <a:latin typeface="Times New Roman" panose="02020603050405020304" pitchFamily="18" charset="0"/>
                <a:cs typeface="Times New Roman" panose="02020603050405020304" pitchFamily="18" charset="0"/>
              </a:defRPr>
            </a:lvl1pPr>
          </a:lstStyle>
          <a:p>
            <a:pPr lvl="0"/>
            <a:r>
              <a:rPr lang="en-US" altLang="en-US" noProof="0" dirty="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atin typeface="Times New Roman" panose="02020603050405020304" pitchFamily="18" charset="0"/>
                <a:cs typeface="Times New Roman" panose="02020603050405020304" pitchFamily="18" charset="0"/>
              </a:defRPr>
            </a:lvl1pPr>
          </a:lstStyle>
          <a:p>
            <a:fld id="{A15EAB53-327E-4220-A7C8-79A6407182B7}"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B4A5476-CA43-47FE-BA67-73FA2851AFC8}" type="slidenum">
              <a:rPr lang="en-US" altLang="en-US" smtClean="0"/>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1447800"/>
            <a:ext cx="2057400" cy="4876800"/>
          </a:xfrm>
        </p:spPr>
        <p:txBody>
          <a:bodyPr vert="eaVert"/>
          <a:lstStyle>
            <a:lvl1pPr algn="ctr">
              <a:defRPr sz="3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1447800"/>
            <a:ext cx="6019800" cy="4876800"/>
          </a:xfrm>
        </p:spPr>
        <p:txBody>
          <a:bodyPr vert="eaVert"/>
          <a:lstStyle>
            <a:lvl1pPr algn="just">
              <a:defRPr sz="28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4DC5CE5-D93D-42E1-A365-D1BB034BB8AD}" type="slidenum">
              <a:rPr lang="en-US" altLang="en-US" smtClean="0"/>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lgn="just">
              <a:defRPr sz="26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F4F63AB-74FF-4D4D-9C96-7E67E70BF8FF}" type="slidenum">
              <a:rPr lang="en-US" altLang="en-US" smtClean="0"/>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ctr" anchorCtr="0"/>
          <a:lstStyle>
            <a:lvl1pPr algn="ctr">
              <a:defRPr sz="3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atin typeface="Times New Roman" panose="02020603050405020304" pitchFamily="18" charset="0"/>
                <a:cs typeface="Times New Roman" panose="02020603050405020304" pitchFamily="18"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FF88ED3-DC84-4DB0-B233-29AE8689A18E}" type="slidenum">
              <a:rPr lang="en-US" altLang="en-US" smtClean="0"/>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lvl1pPr algn="just">
              <a:defRPr sz="26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lvl1pPr algn="just">
              <a:defRPr sz="26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3D79D017-4D2B-4917-98EC-EFDC1350D1A8}" type="slidenum">
              <a:rPr lang="en-US" altLang="en-US" smtClean="0"/>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lvl1pPr>
              <a:defRPr sz="28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lvl1pPr>
              <a:defRPr sz="28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D3F7F60C-663B-45B5-8BAA-0CD5F56CC8F6}" type="slidenum">
              <a:rPr lang="en-US" altLang="en-US" smtClean="0"/>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endParaRPr lang="en-US" dirty="0"/>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C49BD403-5F74-427A-8423-78614D45D9C1}" type="slidenum">
              <a:rPr lang="en-US" altLang="en-US" smtClean="0"/>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8445B6F-8FF7-4085-BE97-4B03885D15AA}" type="slidenum">
              <a:rPr lang="en-US" altLang="en-US" smtClean="0"/>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1447800"/>
            <a:ext cx="2949575" cy="1295400"/>
          </a:xfrm>
        </p:spPr>
        <p:txBody>
          <a:bodyPr anchor="ctr" anchorCtr="0"/>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1447800"/>
            <a:ext cx="4629150" cy="4413250"/>
          </a:xfrm>
        </p:spPr>
        <p:txBody>
          <a:bodyPr/>
          <a:lstStyle>
            <a:lvl1pPr algn="just">
              <a:defRPr sz="26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000">
                <a:latin typeface="Times New Roman" panose="02020603050405020304" pitchFamily="18" charset="0"/>
                <a:cs typeface="Times New Roman" panose="02020603050405020304" pitchFamily="18" charset="0"/>
              </a:defRPr>
            </a:lvl4pPr>
            <a:lvl5pPr algn="jus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743200"/>
            <a:ext cx="2949575" cy="31257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5A644C7-8C57-4BC2-BD31-5EE7CB8540FD}" type="slidenum">
              <a:rPr lang="en-US" altLang="en-US" smtClean="0"/>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1523999"/>
            <a:ext cx="2949575" cy="1209675"/>
          </a:xfrm>
        </p:spPr>
        <p:txBody>
          <a:bodyPr anchor="ctr" anchorCtr="0"/>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1524000"/>
            <a:ext cx="4629150" cy="4337050"/>
          </a:xfrm>
        </p:spPr>
        <p:txBody>
          <a:bodyPr/>
          <a:lstStyle>
            <a:lvl1pPr marL="0" indent="0">
              <a:buNone/>
              <a:defRPr sz="30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743200"/>
            <a:ext cx="2949575" cy="31257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2B64E658-6E24-430E-B2BE-9BADE501346F}" type="slidenum">
              <a:rPr lang="en-US" altLang="en-US" smtClean="0"/>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cs typeface="Times New Roman" panose="02020603050405020304" pitchFamily="18" charset="0"/>
              </a:defRPr>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cs typeface="Times New Roman" panose="02020603050405020304" pitchFamily="18" charset="0"/>
              </a:defRPr>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Times New Roman" panose="02020603050405020304" pitchFamily="18" charset="0"/>
              </a:defRPr>
            </a:lvl1pPr>
          </a:lstStyle>
          <a:p>
            <a:fld id="{306FFC55-A7E0-43C6-B48A-D297196E04B7}"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28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600" kern="1200">
          <a:solidFill>
            <a:srgbClr val="000066"/>
          </a:solidFill>
          <a:latin typeface="Times New Roman" panose="02020603050405020304" pitchFamily="18" charset="0"/>
          <a:ea typeface="+mn-ea"/>
          <a:cs typeface="Times New Roman" panose="02020603050405020304" pitchFamily="18" charset="0"/>
        </a:defRPr>
      </a:lvl1pPr>
      <a:lvl2pPr marL="742950" indent="-285750" algn="l" rtl="0" fontAlgn="base">
        <a:spcBef>
          <a:spcPct val="20000"/>
        </a:spcBef>
        <a:spcAft>
          <a:spcPct val="0"/>
        </a:spcAft>
        <a:buChar char="–"/>
        <a:defRPr sz="24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fontAlgn="base">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2403914"/>
            <a:ext cx="8077200" cy="1470025"/>
          </a:xfrm>
        </p:spPr>
        <p:txBody>
          <a:bodyPr/>
          <a:lstStyle/>
          <a:p>
            <a:pPr algn="ctr"/>
            <a:r>
              <a:rPr lang="en-US" altLang="en-US" sz="4000" dirty="0" err="1">
                <a:solidFill>
                  <a:srgbClr val="FF0000"/>
                </a:solidFill>
                <a:effectLst>
                  <a:outerShdw blurRad="38100" dist="38100" dir="2700000" algn="tl">
                    <a:srgbClr val="000000">
                      <a:alpha val="43137"/>
                    </a:srgbClr>
                  </a:outerShdw>
                </a:effectLst>
              </a:rPr>
              <a:t>Dự</a:t>
            </a:r>
            <a:r>
              <a:rPr lang="en-US" altLang="en-US" sz="4000" dirty="0">
                <a:solidFill>
                  <a:srgbClr val="FF0000"/>
                </a:solidFill>
                <a:effectLst>
                  <a:outerShdw blurRad="38100" dist="38100" dir="2700000" algn="tl">
                    <a:srgbClr val="000000">
                      <a:alpha val="43137"/>
                    </a:srgbClr>
                  </a:outerShdw>
                </a:effectLst>
              </a:rPr>
              <a:t> </a:t>
            </a:r>
            <a:r>
              <a:rPr lang="en-US" altLang="en-US" sz="4000" dirty="0" err="1">
                <a:solidFill>
                  <a:srgbClr val="FF0000"/>
                </a:solidFill>
                <a:effectLst>
                  <a:outerShdw blurRad="38100" dist="38100" dir="2700000" algn="tl">
                    <a:srgbClr val="000000">
                      <a:alpha val="43137"/>
                    </a:srgbClr>
                  </a:outerShdw>
                </a:effectLst>
              </a:rPr>
              <a:t>đoán</a:t>
            </a:r>
            <a:r>
              <a:rPr lang="en-US" altLang="en-US" sz="4000" dirty="0">
                <a:solidFill>
                  <a:srgbClr val="FF0000"/>
                </a:solidFill>
                <a:effectLst>
                  <a:outerShdw blurRad="38100" dist="38100" dir="2700000" algn="tl">
                    <a:srgbClr val="000000">
                      <a:alpha val="43137"/>
                    </a:srgbClr>
                  </a:outerShdw>
                </a:effectLst>
              </a:rPr>
              <a:t> </a:t>
            </a:r>
            <a:r>
              <a:rPr lang="en-US" altLang="en-US" sz="4000" dirty="0" err="1">
                <a:solidFill>
                  <a:srgbClr val="FF0000"/>
                </a:solidFill>
                <a:effectLst>
                  <a:outerShdw blurRad="38100" dist="38100" dir="2700000" algn="tl">
                    <a:srgbClr val="000000">
                      <a:alpha val="43137"/>
                    </a:srgbClr>
                  </a:outerShdw>
                </a:effectLst>
              </a:rPr>
              <a:t>số</a:t>
            </a:r>
            <a:r>
              <a:rPr lang="en-US" altLang="en-US" sz="4000" dirty="0">
                <a:solidFill>
                  <a:srgbClr val="FF0000"/>
                </a:solidFill>
                <a:effectLst>
                  <a:outerShdw blurRad="38100" dist="38100" dir="2700000" algn="tl">
                    <a:srgbClr val="000000">
                      <a:alpha val="43137"/>
                    </a:srgbClr>
                  </a:outerShdw>
                </a:effectLst>
              </a:rPr>
              <a:t> </a:t>
            </a:r>
            <a:r>
              <a:rPr lang="en-US" altLang="en-US" sz="4000" dirty="0" err="1">
                <a:solidFill>
                  <a:srgbClr val="FF0000"/>
                </a:solidFill>
                <a:effectLst>
                  <a:outerShdw blurRad="38100" dist="38100" dir="2700000" algn="tl">
                    <a:srgbClr val="000000">
                      <a:alpha val="43137"/>
                    </a:srgbClr>
                  </a:outerShdw>
                </a:effectLst>
              </a:rPr>
              <a:t>lượng</a:t>
            </a:r>
            <a:r>
              <a:rPr lang="en-US" altLang="en-US" sz="4000" dirty="0">
                <a:solidFill>
                  <a:srgbClr val="FF0000"/>
                </a:solidFill>
                <a:effectLst>
                  <a:outerShdw blurRad="38100" dist="38100" dir="2700000" algn="tl">
                    <a:srgbClr val="000000">
                      <a:alpha val="43137"/>
                    </a:srgbClr>
                  </a:outerShdw>
                </a:effectLst>
              </a:rPr>
              <a:t> </a:t>
            </a:r>
            <a:r>
              <a:rPr lang="en-US" altLang="en-US" sz="4000" dirty="0" err="1">
                <a:solidFill>
                  <a:srgbClr val="FF0000"/>
                </a:solidFill>
                <a:effectLst>
                  <a:outerShdw blurRad="38100" dist="38100" dir="2700000" algn="tl">
                    <a:srgbClr val="000000">
                      <a:alpha val="43137"/>
                    </a:srgbClr>
                  </a:outerShdw>
                </a:effectLst>
              </a:rPr>
              <a:t>người</a:t>
            </a:r>
            <a:r>
              <a:rPr lang="en-US" altLang="en-US" sz="4000" dirty="0">
                <a:solidFill>
                  <a:srgbClr val="FF0000"/>
                </a:solidFill>
                <a:effectLst>
                  <a:outerShdw blurRad="38100" dist="38100" dir="2700000" algn="tl">
                    <a:srgbClr val="000000">
                      <a:alpha val="43137"/>
                    </a:srgbClr>
                  </a:outerShdw>
                </a:effectLst>
              </a:rPr>
              <a:t> </a:t>
            </a:r>
            <a:r>
              <a:rPr lang="en-US" altLang="en-US" sz="4000" dirty="0" err="1">
                <a:solidFill>
                  <a:srgbClr val="FF0000"/>
                </a:solidFill>
                <a:effectLst>
                  <a:outerShdw blurRad="38100" dist="38100" dir="2700000" algn="tl">
                    <a:srgbClr val="000000">
                      <a:alpha val="43137"/>
                    </a:srgbClr>
                  </a:outerShdw>
                </a:effectLst>
              </a:rPr>
              <a:t>thuê</a:t>
            </a:r>
            <a:r>
              <a:rPr lang="en-US" altLang="en-US" sz="4000" dirty="0">
                <a:solidFill>
                  <a:srgbClr val="FF0000"/>
                </a:solidFill>
                <a:effectLst>
                  <a:outerShdw blurRad="38100" dist="38100" dir="2700000" algn="tl">
                    <a:srgbClr val="000000">
                      <a:alpha val="43137"/>
                    </a:srgbClr>
                  </a:outerShdw>
                </a:effectLst>
              </a:rPr>
              <a:t> </a:t>
            </a:r>
            <a:r>
              <a:rPr lang="en-US" altLang="en-US" sz="4000" dirty="0" err="1">
                <a:solidFill>
                  <a:srgbClr val="FF0000"/>
                </a:solidFill>
                <a:effectLst>
                  <a:outerShdw blurRad="38100" dist="38100" dir="2700000" algn="tl">
                    <a:srgbClr val="000000">
                      <a:alpha val="43137"/>
                    </a:srgbClr>
                  </a:outerShdw>
                </a:effectLst>
              </a:rPr>
              <a:t>xe</a:t>
            </a:r>
            <a:r>
              <a:rPr lang="en-US" altLang="en-US" sz="4000" dirty="0">
                <a:solidFill>
                  <a:srgbClr val="FF0000"/>
                </a:solidFill>
                <a:effectLst>
                  <a:outerShdw blurRad="38100" dist="38100" dir="2700000" algn="tl">
                    <a:srgbClr val="000000">
                      <a:alpha val="43137"/>
                    </a:srgbClr>
                  </a:outerShdw>
                </a:effectLst>
              </a:rPr>
              <a:t> </a:t>
            </a:r>
            <a:r>
              <a:rPr lang="en-US" altLang="en-US" sz="4000" dirty="0" err="1">
                <a:solidFill>
                  <a:srgbClr val="FF0000"/>
                </a:solidFill>
                <a:effectLst>
                  <a:outerShdw blurRad="38100" dist="38100" dir="2700000" algn="tl">
                    <a:srgbClr val="000000">
                      <a:alpha val="43137"/>
                    </a:srgbClr>
                  </a:outerShdw>
                </a:effectLst>
              </a:rPr>
              <a:t>trong</a:t>
            </a:r>
            <a:r>
              <a:rPr lang="en-US" altLang="en-US" sz="4000" dirty="0">
                <a:solidFill>
                  <a:srgbClr val="FF0000"/>
                </a:solidFill>
                <a:effectLst>
                  <a:outerShdw blurRad="38100" dist="38100" dir="2700000" algn="tl">
                    <a:srgbClr val="000000">
                      <a:alpha val="43137"/>
                    </a:srgbClr>
                  </a:outerShdw>
                </a:effectLst>
              </a:rPr>
              <a:t> 1 </a:t>
            </a:r>
            <a:r>
              <a:rPr lang="en-US" altLang="en-US" sz="4000" dirty="0" err="1">
                <a:solidFill>
                  <a:srgbClr val="FF0000"/>
                </a:solidFill>
                <a:effectLst>
                  <a:outerShdw blurRad="38100" dist="38100" dir="2700000" algn="tl">
                    <a:srgbClr val="000000">
                      <a:alpha val="43137"/>
                    </a:srgbClr>
                  </a:outerShdw>
                </a:effectLst>
              </a:rPr>
              <a:t>giờ</a:t>
            </a:r>
            <a:endParaRPr lang="en-US" altLang="en-US" sz="4000" dirty="0">
              <a:solidFill>
                <a:srgbClr val="FF0000"/>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C47A436C-B2A4-4BFF-A7C4-5317FF3161B0}"/>
              </a:ext>
            </a:extLst>
          </p:cNvPr>
          <p:cNvSpPr/>
          <p:nvPr/>
        </p:nvSpPr>
        <p:spPr>
          <a:xfrm>
            <a:off x="3492459" y="152400"/>
            <a:ext cx="3054042" cy="892552"/>
          </a:xfrm>
          <a:prstGeom prst="rect">
            <a:avLst/>
          </a:prstGeom>
          <a:noFill/>
        </p:spPr>
        <p:txBody>
          <a:bodyPr wrap="none" lIns="91440" tIns="45720" rIns="91440" bIns="45720">
            <a:spAutoFit/>
          </a:bodyPr>
          <a:lstStyle/>
          <a:p>
            <a:pPr algn="ctr"/>
            <a:r>
              <a:rPr lang="en-US" sz="2600" b="1">
                <a:ln w="0"/>
                <a:solidFill>
                  <a:srgbClr val="006600"/>
                </a:solidFill>
                <a:latin typeface="Times New Roman" panose="02020603050405020304" pitchFamily="18" charset="0"/>
                <a:cs typeface="Times New Roman" panose="02020603050405020304" pitchFamily="18" charset="0"/>
              </a:rPr>
              <a:t>Máy Học Ứng Dụng</a:t>
            </a:r>
          </a:p>
          <a:p>
            <a:pPr algn="ctr"/>
            <a:r>
              <a:rPr lang="en-US" sz="2600" b="1" cap="none" spc="0">
                <a:ln w="0"/>
                <a:solidFill>
                  <a:srgbClr val="006600"/>
                </a:solidFill>
                <a:latin typeface="Times New Roman" panose="02020603050405020304" pitchFamily="18" charset="0"/>
                <a:cs typeface="Times New Roman" panose="02020603050405020304" pitchFamily="18" charset="0"/>
              </a:rPr>
              <a:t>Nhóm: 6 (H01)</a:t>
            </a:r>
            <a:endParaRPr lang="en-US" sz="2600" b="1" cap="none" spc="0" dirty="0">
              <a:ln w="0"/>
              <a:solidFill>
                <a:srgbClr val="0066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F838002-47BD-4195-B9ED-0F0FAD6E50BB}"/>
              </a:ext>
            </a:extLst>
          </p:cNvPr>
          <p:cNvSpPr txBox="1"/>
          <p:nvPr/>
        </p:nvSpPr>
        <p:spPr>
          <a:xfrm>
            <a:off x="370196" y="5912963"/>
            <a:ext cx="4674678" cy="430887"/>
          </a:xfrm>
          <a:prstGeom prst="rect">
            <a:avLst/>
          </a:prstGeom>
          <a:noFill/>
        </p:spPr>
        <p:txBody>
          <a:bodyPr wrap="none" rtlCol="0">
            <a:spAutoFit/>
          </a:bodyPr>
          <a:lstStyle/>
          <a:p>
            <a:r>
              <a:rPr lang="en-US" sz="2200" i="1" dirty="0" err="1">
                <a:latin typeface="Times New Roman" panose="02020603050405020304" pitchFamily="18" charset="0"/>
                <a:cs typeface="Times New Roman" panose="02020603050405020304" pitchFamily="18" charset="0"/>
              </a:rPr>
              <a:t>Hậu</a:t>
            </a:r>
            <a:r>
              <a:rPr lang="en-US" sz="2200" i="1" dirty="0">
                <a:latin typeface="Times New Roman" panose="02020603050405020304" pitchFamily="18" charset="0"/>
                <a:cs typeface="Times New Roman" panose="02020603050405020304" pitchFamily="18" charset="0"/>
              </a:rPr>
              <a:t> Giang, </a:t>
            </a:r>
            <a:r>
              <a:rPr lang="en-US" sz="2200" i="1" dirty="0" err="1">
                <a:latin typeface="Times New Roman" panose="02020603050405020304" pitchFamily="18" charset="0"/>
                <a:cs typeface="Times New Roman" panose="02020603050405020304" pitchFamily="18" charset="0"/>
              </a:rPr>
              <a:t>ngày</a:t>
            </a:r>
            <a:r>
              <a:rPr lang="en-US" sz="2200" i="1" dirty="0">
                <a:latin typeface="Times New Roman" panose="02020603050405020304" pitchFamily="18" charset="0"/>
                <a:cs typeface="Times New Roman" panose="02020603050405020304" pitchFamily="18" charset="0"/>
              </a:rPr>
              <a:t> 31 </a:t>
            </a:r>
            <a:r>
              <a:rPr lang="en-US" sz="2200" i="1" dirty="0" err="1">
                <a:latin typeface="Times New Roman" panose="02020603050405020304" pitchFamily="18" charset="0"/>
                <a:cs typeface="Times New Roman" panose="02020603050405020304" pitchFamily="18" charset="0"/>
              </a:rPr>
              <a:t>tháng</a:t>
            </a:r>
            <a:r>
              <a:rPr lang="en-US" sz="2200" i="1" dirty="0">
                <a:latin typeface="Times New Roman" panose="02020603050405020304" pitchFamily="18" charset="0"/>
                <a:cs typeface="Times New Roman" panose="02020603050405020304" pitchFamily="18" charset="0"/>
              </a:rPr>
              <a:t> 3 </a:t>
            </a:r>
            <a:r>
              <a:rPr lang="en-US" sz="2200" i="1" dirty="0" err="1">
                <a:latin typeface="Times New Roman" panose="02020603050405020304" pitchFamily="18" charset="0"/>
                <a:cs typeface="Times New Roman" panose="02020603050405020304" pitchFamily="18" charset="0"/>
              </a:rPr>
              <a:t>năm</a:t>
            </a:r>
            <a:r>
              <a:rPr lang="en-US" sz="2200" i="1" dirty="0">
                <a:latin typeface="Times New Roman" panose="02020603050405020304" pitchFamily="18" charset="0"/>
                <a:cs typeface="Times New Roman" panose="02020603050405020304" pitchFamily="18" charset="0"/>
              </a:rPr>
              <a:t> 2023 </a:t>
            </a:r>
          </a:p>
        </p:txBody>
      </p:sp>
      <p:sp>
        <p:nvSpPr>
          <p:cNvPr id="5" name="TextBox 4">
            <a:extLst>
              <a:ext uri="{FF2B5EF4-FFF2-40B4-BE49-F238E27FC236}">
                <a16:creationId xmlns:a16="http://schemas.microsoft.com/office/drawing/2014/main" id="{44118CBD-A296-4781-82B4-2336213D9A5F}"/>
              </a:ext>
            </a:extLst>
          </p:cNvPr>
          <p:cNvSpPr txBox="1"/>
          <p:nvPr/>
        </p:nvSpPr>
        <p:spPr>
          <a:xfrm>
            <a:off x="6400800" y="4186460"/>
            <a:ext cx="2615139" cy="2092881"/>
          </a:xfrm>
          <a:prstGeom prst="rect">
            <a:avLst/>
          </a:prstGeom>
          <a:noFill/>
        </p:spPr>
        <p:txBody>
          <a:bodyPr wrap="none" rtlCol="0">
            <a:spAutoFit/>
          </a:bodyPr>
          <a:lstStyle/>
          <a:p>
            <a:pPr>
              <a:spcBef>
                <a:spcPts val="1200"/>
              </a:spcBef>
            </a:pPr>
            <a:r>
              <a:rPr lang="en-US">
                <a:latin typeface="Times New Roman" panose="02020603050405020304" pitchFamily="18" charset="0"/>
                <a:cs typeface="Times New Roman" panose="02020603050405020304" pitchFamily="18" charset="0"/>
              </a:rPr>
              <a:t>Thực hiện:</a:t>
            </a:r>
            <a:endParaRPr lang="en-US" dirty="0">
              <a:latin typeface="Times New Roman" panose="02020603050405020304" pitchFamily="18" charset="0"/>
              <a:cs typeface="Times New Roman" panose="02020603050405020304" pitchFamily="18" charset="0"/>
            </a:endParaRPr>
          </a:p>
          <a:p>
            <a:pPr>
              <a:spcBef>
                <a:spcPts val="1200"/>
              </a:spcBef>
            </a:pPr>
            <a:r>
              <a:rPr lang="en-US" b="1">
                <a:latin typeface="Times New Roman" panose="02020603050405020304" pitchFamily="18" charset="0"/>
                <a:cs typeface="Times New Roman" panose="02020603050405020304" pitchFamily="18" charset="0"/>
              </a:rPr>
              <a:t>Nguyễn Hồng Tuấn Phát</a:t>
            </a:r>
          </a:p>
          <a:p>
            <a:pPr>
              <a:spcBef>
                <a:spcPts val="1200"/>
              </a:spcBef>
            </a:pPr>
            <a:r>
              <a:rPr lang="en-US" b="1">
                <a:latin typeface="Times New Roman" panose="02020603050405020304" pitchFamily="18" charset="0"/>
                <a:cs typeface="Times New Roman" panose="02020603050405020304" pitchFamily="18" charset="0"/>
              </a:rPr>
              <a:t>Lê Thị Tiến</a:t>
            </a:r>
          </a:p>
          <a:p>
            <a:pPr>
              <a:spcBef>
                <a:spcPts val="1200"/>
              </a:spcBef>
            </a:pPr>
            <a:r>
              <a:rPr lang="en-US" b="1">
                <a:latin typeface="Times New Roman" panose="02020603050405020304" pitchFamily="18" charset="0"/>
                <a:cs typeface="Times New Roman" panose="02020603050405020304" pitchFamily="18" charset="0"/>
              </a:rPr>
              <a:t>Nguyễn Quốc Việt</a:t>
            </a:r>
          </a:p>
          <a:p>
            <a:pPr>
              <a:spcBef>
                <a:spcPts val="1200"/>
              </a:spcBef>
            </a:pPr>
            <a:r>
              <a:rPr lang="en-US" b="1">
                <a:latin typeface="Times New Roman" panose="02020603050405020304" pitchFamily="18" charset="0"/>
                <a:cs typeface="Times New Roman" panose="02020603050405020304" pitchFamily="18" charset="0"/>
              </a:rPr>
              <a:t>Trương Huỳnh Tú Như</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D12B28B-8B49-6640-C94C-A13EA78F210D}"/>
              </a:ext>
            </a:extLst>
          </p:cNvPr>
          <p:cNvSpPr txBox="1"/>
          <p:nvPr/>
        </p:nvSpPr>
        <p:spPr>
          <a:xfrm>
            <a:off x="370196" y="5406618"/>
            <a:ext cx="3252814" cy="400110"/>
          </a:xfrm>
          <a:prstGeom prst="rect">
            <a:avLst/>
          </a:prstGeom>
          <a:noFill/>
        </p:spPr>
        <p:txBody>
          <a:bodyPr wrap="none" rtlCol="0">
            <a:spAutoFit/>
          </a:bodyPr>
          <a:lstStyle/>
          <a:p>
            <a:pPr>
              <a:spcBef>
                <a:spcPts val="1200"/>
              </a:spcBef>
            </a:pPr>
            <a:r>
              <a:rPr lang="en-US" sz="2000">
                <a:latin typeface="Times New Roman" panose="02020603050405020304" pitchFamily="18" charset="0"/>
                <a:cs typeface="Times New Roman" panose="02020603050405020304" pitchFamily="18" charset="0"/>
              </a:rPr>
              <a:t>GVGD: </a:t>
            </a:r>
            <a:r>
              <a:rPr lang="en-US" sz="2000" b="1">
                <a:latin typeface="Times New Roman" panose="02020603050405020304" pitchFamily="18" charset="0"/>
                <a:cs typeface="Times New Roman" panose="02020603050405020304" pitchFamily="18" charset="0"/>
              </a:rPr>
              <a:t>Huỳnh Gia Khương</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3845-2194-4EA2-8328-A7E170210342}"/>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F869A081-AA4F-474E-B5EC-4C8696CC3AFB}"/>
              </a:ext>
            </a:extLst>
          </p:cNvPr>
          <p:cNvSpPr>
            <a:spLocks noGrp="1"/>
          </p:cNvSpPr>
          <p:nvPr>
            <p:ph idx="1"/>
          </p:nvPr>
        </p:nvSpPr>
        <p:spPr>
          <a:xfrm>
            <a:off x="609600" y="1575326"/>
            <a:ext cx="8229600" cy="4691062"/>
          </a:xfrm>
        </p:spPr>
        <p:txBody>
          <a:bodyPr/>
          <a:lstStyle/>
          <a:p>
            <a:pPr>
              <a:buFontTx/>
              <a:buChar char="-"/>
            </a:pPr>
            <a:endParaRPr lang="en-US"/>
          </a:p>
          <a:p>
            <a:pPr>
              <a:buFontTx/>
              <a:buChar char="-"/>
            </a:pPr>
            <a:endParaRPr lang="en-US"/>
          </a:p>
          <a:p>
            <a:pPr marL="0" indent="0">
              <a:buNone/>
            </a:pPr>
            <a:endParaRPr lang="en-US"/>
          </a:p>
          <a:p>
            <a:pPr>
              <a:buFontTx/>
              <a:buChar char="-"/>
            </a:pPr>
            <a:endParaRPr lang="en-US"/>
          </a:p>
          <a:p>
            <a:pPr marL="0" indent="0">
              <a:buNone/>
            </a:pPr>
            <a:endParaRPr lang="en-US"/>
          </a:p>
          <a:p>
            <a:pPr>
              <a:buFontTx/>
              <a:buChar char="-"/>
            </a:pPr>
            <a:r>
              <a:rPr lang="en-US" sz="1600"/>
              <a:t>Bước 3: Họp nhất cụm dựa trên khoảng cách gần nhất</a:t>
            </a:r>
          </a:p>
          <a:p>
            <a:pPr marL="0" indent="0">
              <a:buNone/>
            </a:pPr>
            <a:r>
              <a:rPr lang="en-US" sz="1600"/>
              <a:t>+     Do khoảng cách BC là ngắn nhất nên gom cụm BC</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88E569B3-1AC5-420C-B6E2-70A1901CEC31}"/>
              </a:ext>
            </a:extLst>
          </p:cNvPr>
          <p:cNvSpPr>
            <a:spLocks noGrp="1"/>
          </p:cNvSpPr>
          <p:nvPr>
            <p:ph type="sldNum" sz="quarter" idx="12"/>
          </p:nvPr>
        </p:nvSpPr>
        <p:spPr/>
        <p:txBody>
          <a:bodyPr/>
          <a:lstStyle/>
          <a:p>
            <a:fld id="{0F4F63AB-74FF-4D4D-9C96-7E67E70BF8FF}" type="slidenum">
              <a:rPr lang="en-US" altLang="en-US" smtClean="0"/>
              <a:pPr/>
              <a:t>9</a:t>
            </a:fld>
            <a:endParaRPr lang="en-US" altLang="en-US"/>
          </a:p>
        </p:txBody>
      </p:sp>
      <p:graphicFrame>
        <p:nvGraphicFramePr>
          <p:cNvPr id="7" name="Table 6">
            <a:extLst>
              <a:ext uri="{FF2B5EF4-FFF2-40B4-BE49-F238E27FC236}">
                <a16:creationId xmlns:a16="http://schemas.microsoft.com/office/drawing/2014/main" id="{21A5139E-6436-40EE-810F-E077ADACA532}"/>
              </a:ext>
            </a:extLst>
          </p:cNvPr>
          <p:cNvGraphicFramePr>
            <a:graphicFrameLocks noGrp="1"/>
          </p:cNvGraphicFramePr>
          <p:nvPr>
            <p:extLst>
              <p:ext uri="{D42A27DB-BD31-4B8C-83A1-F6EECF244321}">
                <p14:modId xmlns:p14="http://schemas.microsoft.com/office/powerpoint/2010/main" val="1825078955"/>
              </p:ext>
            </p:extLst>
          </p:nvPr>
        </p:nvGraphicFramePr>
        <p:xfrm>
          <a:off x="609600" y="1459910"/>
          <a:ext cx="8153400" cy="2194560"/>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166824437"/>
                    </a:ext>
                  </a:extLst>
                </a:gridCol>
                <a:gridCol w="1358900">
                  <a:extLst>
                    <a:ext uri="{9D8B030D-6E8A-4147-A177-3AD203B41FA5}">
                      <a16:colId xmlns:a16="http://schemas.microsoft.com/office/drawing/2014/main" val="3835459241"/>
                    </a:ext>
                  </a:extLst>
                </a:gridCol>
                <a:gridCol w="1358900">
                  <a:extLst>
                    <a:ext uri="{9D8B030D-6E8A-4147-A177-3AD203B41FA5}">
                      <a16:colId xmlns:a16="http://schemas.microsoft.com/office/drawing/2014/main" val="691054102"/>
                    </a:ext>
                  </a:extLst>
                </a:gridCol>
                <a:gridCol w="1358900">
                  <a:extLst>
                    <a:ext uri="{9D8B030D-6E8A-4147-A177-3AD203B41FA5}">
                      <a16:colId xmlns:a16="http://schemas.microsoft.com/office/drawing/2014/main" val="1800727833"/>
                    </a:ext>
                  </a:extLst>
                </a:gridCol>
                <a:gridCol w="1358900">
                  <a:extLst>
                    <a:ext uri="{9D8B030D-6E8A-4147-A177-3AD203B41FA5}">
                      <a16:colId xmlns:a16="http://schemas.microsoft.com/office/drawing/2014/main" val="2600642938"/>
                    </a:ext>
                  </a:extLst>
                </a:gridCol>
                <a:gridCol w="1358900">
                  <a:extLst>
                    <a:ext uri="{9D8B030D-6E8A-4147-A177-3AD203B41FA5}">
                      <a16:colId xmlns:a16="http://schemas.microsoft.com/office/drawing/2014/main" val="613922635"/>
                    </a:ext>
                  </a:extLst>
                </a:gridCol>
              </a:tblGrid>
              <a:tr h="290082">
                <a:tc>
                  <a:txBody>
                    <a:bodyPr/>
                    <a:lstStyle/>
                    <a:p>
                      <a:endParaRPr lang="en-US"/>
                    </a:p>
                  </a:txBody>
                  <a:tcPr/>
                </a:tc>
                <a:tc>
                  <a:txBody>
                    <a:bodyPr/>
                    <a:lstStyle/>
                    <a:p>
                      <a:r>
                        <a:rPr lang="en-US">
                          <a:solidFill>
                            <a:schemeClr val="tx1"/>
                          </a:solidFill>
                        </a:rPr>
                        <a:t>A</a:t>
                      </a:r>
                    </a:p>
                  </a:txBody>
                  <a:tcPr/>
                </a:tc>
                <a:tc>
                  <a:txBody>
                    <a:bodyPr/>
                    <a:lstStyle/>
                    <a:p>
                      <a:r>
                        <a:rPr lang="en-US">
                          <a:solidFill>
                            <a:schemeClr val="tx1"/>
                          </a:solidFill>
                        </a:rPr>
                        <a:t>B</a:t>
                      </a:r>
                    </a:p>
                  </a:txBody>
                  <a:tcPr/>
                </a:tc>
                <a:tc>
                  <a:txBody>
                    <a:bodyPr/>
                    <a:lstStyle/>
                    <a:p>
                      <a:r>
                        <a:rPr lang="en-US">
                          <a:solidFill>
                            <a:schemeClr val="tx1"/>
                          </a:solidFill>
                        </a:rPr>
                        <a:t>C</a:t>
                      </a:r>
                    </a:p>
                  </a:txBody>
                  <a:tcPr/>
                </a:tc>
                <a:tc>
                  <a:txBody>
                    <a:bodyPr/>
                    <a:lstStyle/>
                    <a:p>
                      <a:r>
                        <a:rPr lang="en-US">
                          <a:solidFill>
                            <a:schemeClr val="tx1"/>
                          </a:solidFill>
                        </a:rPr>
                        <a:t>D</a:t>
                      </a:r>
                    </a:p>
                  </a:txBody>
                  <a:tcPr/>
                </a:tc>
                <a:tc>
                  <a:txBody>
                    <a:bodyPr/>
                    <a:lstStyle/>
                    <a:p>
                      <a:r>
                        <a:rPr lang="en-US">
                          <a:solidFill>
                            <a:schemeClr val="tx1"/>
                          </a:solidFill>
                        </a:rPr>
                        <a:t>E</a:t>
                      </a:r>
                    </a:p>
                  </a:txBody>
                  <a:tcPr/>
                </a:tc>
                <a:extLst>
                  <a:ext uri="{0D108BD9-81ED-4DB2-BD59-A6C34878D82A}">
                    <a16:rowId xmlns:a16="http://schemas.microsoft.com/office/drawing/2014/main" val="1231228193"/>
                  </a:ext>
                </a:extLst>
              </a:tr>
              <a:tr h="290082">
                <a:tc>
                  <a:txBody>
                    <a:bodyPr/>
                    <a:lstStyle/>
                    <a:p>
                      <a:pPr algn="ctr"/>
                      <a:r>
                        <a:rPr lang="en-US"/>
                        <a:t>A</a:t>
                      </a:r>
                    </a:p>
                  </a:txBody>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78850353"/>
                  </a:ext>
                </a:extLst>
              </a:tr>
              <a:tr h="290082">
                <a:tc>
                  <a:txBody>
                    <a:bodyPr/>
                    <a:lstStyle/>
                    <a:p>
                      <a:pPr algn="ctr"/>
                      <a:r>
                        <a:rPr lang="en-US"/>
                        <a:t>B</a:t>
                      </a:r>
                    </a:p>
                  </a:txBody>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3.16</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171044598"/>
                  </a:ext>
                </a:extLst>
              </a:tr>
              <a:tr h="290082">
                <a:tc>
                  <a:txBody>
                    <a:bodyPr/>
                    <a:lstStyle/>
                    <a:p>
                      <a:pPr algn="ctr"/>
                      <a:r>
                        <a:rPr lang="en-US"/>
                        <a:t>C</a:t>
                      </a:r>
                    </a:p>
                  </a:txBody>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a:t>
                      </a:r>
                    </a:p>
                  </a:txBody>
                  <a:tcPr marL="7620" marR="7620" marT="7620" marB="0" anchor="b"/>
                </a:tc>
                <a:tc>
                  <a:txBody>
                    <a:bodyPr/>
                    <a:lstStyle/>
                    <a:p>
                      <a:pPr algn="ctr" fontAlgn="b"/>
                      <a:r>
                        <a:rPr lang="en-US" sz="1800" b="0" i="0" u="none" strike="noStrike">
                          <a:solidFill>
                            <a:srgbClr val="FF0000"/>
                          </a:solidFill>
                          <a:effectLst/>
                          <a:latin typeface="Times New Roman" panose="02020603050405020304" pitchFamily="18" charset="0"/>
                          <a:cs typeface="Times New Roman" panose="02020603050405020304" pitchFamily="18" charset="0"/>
                        </a:rPr>
                        <a:t>1</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12790633"/>
                  </a:ext>
                </a:extLst>
              </a:tr>
              <a:tr h="290082">
                <a:tc>
                  <a:txBody>
                    <a:bodyPr/>
                    <a:lstStyle/>
                    <a:p>
                      <a:pPr algn="ctr"/>
                      <a:r>
                        <a:rPr lang="en-US"/>
                        <a:t>D</a:t>
                      </a:r>
                    </a:p>
                  </a:txBody>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1.41</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4.47</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4.12</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b"/>
                </a:tc>
                <a:tc>
                  <a:txBody>
                    <a:bodyPr/>
                    <a:lstStyle/>
                    <a:p>
                      <a:pPr algn="ctr" fontAlgn="b"/>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079435195"/>
                  </a:ext>
                </a:extLst>
              </a:tr>
              <a:tr h="290082">
                <a:tc>
                  <a:txBody>
                    <a:bodyPr/>
                    <a:lstStyle/>
                    <a:p>
                      <a:pPr algn="ctr"/>
                      <a:r>
                        <a:rPr lang="en-US"/>
                        <a:t>E</a:t>
                      </a:r>
                    </a:p>
                  </a:txBody>
                  <a:tcPr/>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2.83</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3.16</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2.24</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3.16</a:t>
                      </a:r>
                    </a:p>
                  </a:txBody>
                  <a:tcPr marL="7620" marR="7620" marT="7620" marB="0" anchor="b"/>
                </a:tc>
                <a:tc>
                  <a:txBody>
                    <a:bodyPr/>
                    <a:lstStyle/>
                    <a:p>
                      <a:pPr algn="ct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0</a:t>
                      </a:r>
                    </a:p>
                  </a:txBody>
                  <a:tcPr marL="7620" marR="7620" marT="7620" marB="0" anchor="b"/>
                </a:tc>
                <a:extLst>
                  <a:ext uri="{0D108BD9-81ED-4DB2-BD59-A6C34878D82A}">
                    <a16:rowId xmlns:a16="http://schemas.microsoft.com/office/drawing/2014/main" val="3861766745"/>
                  </a:ext>
                </a:extLst>
              </a:tr>
            </a:tbl>
          </a:graphicData>
        </a:graphic>
      </p:graphicFrame>
      <p:graphicFrame>
        <p:nvGraphicFramePr>
          <p:cNvPr id="9" name="Table 9">
            <a:extLst>
              <a:ext uri="{FF2B5EF4-FFF2-40B4-BE49-F238E27FC236}">
                <a16:creationId xmlns:a16="http://schemas.microsoft.com/office/drawing/2014/main" id="{02C18400-8BD9-407F-9518-09424912C12C}"/>
              </a:ext>
            </a:extLst>
          </p:cNvPr>
          <p:cNvGraphicFramePr>
            <a:graphicFrameLocks noGrp="1"/>
          </p:cNvGraphicFramePr>
          <p:nvPr>
            <p:extLst>
              <p:ext uri="{D42A27DB-BD31-4B8C-83A1-F6EECF244321}">
                <p14:modId xmlns:p14="http://schemas.microsoft.com/office/powerpoint/2010/main" val="4280358295"/>
              </p:ext>
            </p:extLst>
          </p:nvPr>
        </p:nvGraphicFramePr>
        <p:xfrm>
          <a:off x="762000" y="4648994"/>
          <a:ext cx="8001000" cy="18542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4020763802"/>
                    </a:ext>
                  </a:extLst>
                </a:gridCol>
                <a:gridCol w="1600200">
                  <a:extLst>
                    <a:ext uri="{9D8B030D-6E8A-4147-A177-3AD203B41FA5}">
                      <a16:colId xmlns:a16="http://schemas.microsoft.com/office/drawing/2014/main" val="1570823008"/>
                    </a:ext>
                  </a:extLst>
                </a:gridCol>
                <a:gridCol w="1600200">
                  <a:extLst>
                    <a:ext uri="{9D8B030D-6E8A-4147-A177-3AD203B41FA5}">
                      <a16:colId xmlns:a16="http://schemas.microsoft.com/office/drawing/2014/main" val="1982667253"/>
                    </a:ext>
                  </a:extLst>
                </a:gridCol>
                <a:gridCol w="1600200">
                  <a:extLst>
                    <a:ext uri="{9D8B030D-6E8A-4147-A177-3AD203B41FA5}">
                      <a16:colId xmlns:a16="http://schemas.microsoft.com/office/drawing/2014/main" val="1261681613"/>
                    </a:ext>
                  </a:extLst>
                </a:gridCol>
                <a:gridCol w="1600200">
                  <a:extLst>
                    <a:ext uri="{9D8B030D-6E8A-4147-A177-3AD203B41FA5}">
                      <a16:colId xmlns:a16="http://schemas.microsoft.com/office/drawing/2014/main" val="2690860195"/>
                    </a:ext>
                  </a:extLst>
                </a:gridCol>
              </a:tblGrid>
              <a:tr h="370840">
                <a:tc>
                  <a:txBody>
                    <a:bodyPr/>
                    <a:lstStyle/>
                    <a:p>
                      <a:endParaRPr lang="en-US"/>
                    </a:p>
                  </a:txBody>
                  <a:tcPr/>
                </a:tc>
                <a:tc>
                  <a:txBody>
                    <a:bodyPr/>
                    <a:lstStyle/>
                    <a:p>
                      <a:r>
                        <a:rPr lang="en-US">
                          <a:solidFill>
                            <a:schemeClr val="tx1"/>
                          </a:solidFill>
                        </a:rPr>
                        <a:t>A</a:t>
                      </a:r>
                    </a:p>
                  </a:txBody>
                  <a:tcPr/>
                </a:tc>
                <a:tc>
                  <a:txBody>
                    <a:bodyPr/>
                    <a:lstStyle/>
                    <a:p>
                      <a:r>
                        <a:rPr lang="en-US">
                          <a:solidFill>
                            <a:schemeClr val="tx1"/>
                          </a:solidFill>
                        </a:rPr>
                        <a:t>BC</a:t>
                      </a:r>
                    </a:p>
                  </a:txBody>
                  <a:tcPr/>
                </a:tc>
                <a:tc>
                  <a:txBody>
                    <a:bodyPr/>
                    <a:lstStyle/>
                    <a:p>
                      <a:r>
                        <a:rPr lang="en-US">
                          <a:solidFill>
                            <a:schemeClr val="tx1"/>
                          </a:solidFill>
                        </a:rPr>
                        <a:t>D</a:t>
                      </a:r>
                    </a:p>
                  </a:txBody>
                  <a:tcPr/>
                </a:tc>
                <a:tc>
                  <a:txBody>
                    <a:bodyPr/>
                    <a:lstStyle/>
                    <a:p>
                      <a:r>
                        <a:rPr lang="en-US">
                          <a:solidFill>
                            <a:schemeClr val="tx1"/>
                          </a:solidFill>
                        </a:rPr>
                        <a:t>E</a:t>
                      </a:r>
                    </a:p>
                  </a:txBody>
                  <a:tcPr/>
                </a:tc>
                <a:extLst>
                  <a:ext uri="{0D108BD9-81ED-4DB2-BD59-A6C34878D82A}">
                    <a16:rowId xmlns:a16="http://schemas.microsoft.com/office/drawing/2014/main" val="167014861"/>
                  </a:ext>
                </a:extLst>
              </a:tr>
              <a:tr h="370840">
                <a:tc>
                  <a:txBody>
                    <a:bodyPr/>
                    <a:lstStyle/>
                    <a:p>
                      <a:r>
                        <a:rPr lang="en-US"/>
                        <a:t>A</a:t>
                      </a:r>
                    </a:p>
                  </a:txBody>
                  <a:tcPr/>
                </a:tc>
                <a:tc>
                  <a:txBody>
                    <a:bodyPr/>
                    <a:lstStyle/>
                    <a:p>
                      <a:r>
                        <a:rPr lang="en-US"/>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1917516"/>
                  </a:ext>
                </a:extLst>
              </a:tr>
              <a:tr h="370840">
                <a:tc>
                  <a:txBody>
                    <a:bodyPr/>
                    <a:lstStyle/>
                    <a:p>
                      <a:r>
                        <a:rPr lang="en-US"/>
                        <a:t>BC</a:t>
                      </a:r>
                    </a:p>
                  </a:txBody>
                  <a:tcPr/>
                </a:tc>
                <a:tc>
                  <a:txBody>
                    <a:bodyPr/>
                    <a:lstStyle/>
                    <a:p>
                      <a:endParaRPr lang="en-US"/>
                    </a:p>
                  </a:txBody>
                  <a:tcPr/>
                </a:tc>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58956449"/>
                  </a:ext>
                </a:extLst>
              </a:tr>
              <a:tr h="370840">
                <a:tc>
                  <a:txBody>
                    <a:bodyPr/>
                    <a:lstStyle/>
                    <a:p>
                      <a:r>
                        <a:rPr lang="en-US"/>
                        <a:t>D</a:t>
                      </a:r>
                    </a:p>
                  </a:txBody>
                  <a:tcPr/>
                </a:tc>
                <a:tc>
                  <a:txBody>
                    <a:bodyPr/>
                    <a:lstStyle/>
                    <a:p>
                      <a:r>
                        <a:rPr lang="en-US"/>
                        <a:t>1.41</a:t>
                      </a:r>
                    </a:p>
                  </a:txBody>
                  <a:tcPr/>
                </a:tc>
                <a:tc>
                  <a:txBody>
                    <a:bodyPr/>
                    <a:lstStyle/>
                    <a:p>
                      <a:endParaRPr lang="en-US"/>
                    </a:p>
                  </a:txBody>
                  <a:tcPr/>
                </a:tc>
                <a:tc>
                  <a:txBody>
                    <a:bodyPr/>
                    <a:lstStyle/>
                    <a:p>
                      <a:r>
                        <a:rPr lang="en-US"/>
                        <a:t>0</a:t>
                      </a:r>
                    </a:p>
                  </a:txBody>
                  <a:tcPr/>
                </a:tc>
                <a:tc>
                  <a:txBody>
                    <a:bodyPr/>
                    <a:lstStyle/>
                    <a:p>
                      <a:endParaRPr lang="en-US"/>
                    </a:p>
                  </a:txBody>
                  <a:tcPr/>
                </a:tc>
                <a:extLst>
                  <a:ext uri="{0D108BD9-81ED-4DB2-BD59-A6C34878D82A}">
                    <a16:rowId xmlns:a16="http://schemas.microsoft.com/office/drawing/2014/main" val="3278222164"/>
                  </a:ext>
                </a:extLst>
              </a:tr>
              <a:tr h="370840">
                <a:tc>
                  <a:txBody>
                    <a:bodyPr/>
                    <a:lstStyle/>
                    <a:p>
                      <a:r>
                        <a:rPr lang="en-US"/>
                        <a:t>E</a:t>
                      </a:r>
                    </a:p>
                  </a:txBody>
                  <a:tcPr/>
                </a:tc>
                <a:tc>
                  <a:txBody>
                    <a:bodyPr/>
                    <a:lstStyle/>
                    <a:p>
                      <a:r>
                        <a:rPr lang="en-US"/>
                        <a:t>2.83</a:t>
                      </a:r>
                    </a:p>
                  </a:txBody>
                  <a:tcPr/>
                </a:tc>
                <a:tc>
                  <a:txBody>
                    <a:bodyPr/>
                    <a:lstStyle/>
                    <a:p>
                      <a:endParaRPr lang="en-US"/>
                    </a:p>
                  </a:txBody>
                  <a:tcPr/>
                </a:tc>
                <a:tc>
                  <a:txBody>
                    <a:bodyPr/>
                    <a:lstStyle/>
                    <a:p>
                      <a:r>
                        <a:rPr lang="en-US"/>
                        <a:t>3.14</a:t>
                      </a:r>
                    </a:p>
                  </a:txBody>
                  <a:tcPr/>
                </a:tc>
                <a:tc>
                  <a:txBody>
                    <a:bodyPr/>
                    <a:lstStyle/>
                    <a:p>
                      <a:r>
                        <a:rPr lang="en-US"/>
                        <a:t>0</a:t>
                      </a:r>
                    </a:p>
                  </a:txBody>
                  <a:tcPr/>
                </a:tc>
                <a:extLst>
                  <a:ext uri="{0D108BD9-81ED-4DB2-BD59-A6C34878D82A}">
                    <a16:rowId xmlns:a16="http://schemas.microsoft.com/office/drawing/2014/main" val="3816888330"/>
                  </a:ext>
                </a:extLst>
              </a:tr>
            </a:tbl>
          </a:graphicData>
        </a:graphic>
      </p:graphicFrame>
    </p:spTree>
    <p:extLst>
      <p:ext uri="{BB962C8B-B14F-4D97-AF65-F5344CB8AC3E}">
        <p14:creationId xmlns:p14="http://schemas.microsoft.com/office/powerpoint/2010/main" val="26022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8470-08D4-49B5-A006-BC29071A4AE1}"/>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8E46A120-2A1F-4812-B875-3672EDA7487A}"/>
              </a:ext>
            </a:extLst>
          </p:cNvPr>
          <p:cNvSpPr>
            <a:spLocks noGrp="1"/>
          </p:cNvSpPr>
          <p:nvPr>
            <p:ph idx="1"/>
          </p:nvPr>
        </p:nvSpPr>
        <p:spPr/>
        <p:txBody>
          <a:bodyPr/>
          <a:lstStyle/>
          <a:p>
            <a:pPr>
              <a:buFontTx/>
              <a:buChar char="-"/>
            </a:pPr>
            <a:r>
              <a:rPr lang="en-US" sz="1600"/>
              <a:t>Bước 4: Do chưa gom thành 1 cụm duy nhất nên lặp lại bước 2 và 3</a:t>
            </a:r>
          </a:p>
          <a:p>
            <a:pPr>
              <a:buFontTx/>
              <a:buChar char="-"/>
            </a:pPr>
            <a:r>
              <a:rPr lang="en-US" sz="1600"/>
              <a:t>Lần lặp 2:</a:t>
            </a:r>
          </a:p>
          <a:p>
            <a:pPr>
              <a:buFontTx/>
              <a:buChar char="-"/>
            </a:pPr>
            <a:r>
              <a:rPr lang="en-US" sz="1600"/>
              <a:t>Bước 2: Tính khoảng cách</a:t>
            </a:r>
          </a:p>
          <a:p>
            <a:pPr>
              <a:buFont typeface="Times New Roman" panose="02020603050405020304" pitchFamily="18" charset="0"/>
              <a:buChar char="+"/>
            </a:pPr>
            <a:r>
              <a:rPr lang="en-US" sz="1600"/>
              <a:t>d(A,BC) = min ( d(A,B) , d(A,C) ) = 3</a:t>
            </a:r>
          </a:p>
          <a:p>
            <a:pPr>
              <a:buFont typeface="Times New Roman" panose="02020603050405020304" pitchFamily="18" charset="0"/>
              <a:buChar char="+"/>
            </a:pPr>
            <a:r>
              <a:rPr lang="en-US" sz="1600"/>
              <a:t>d (D,BC) = min ( d(D,B), d(D,C) ) = 4.12</a:t>
            </a:r>
          </a:p>
          <a:p>
            <a:pPr>
              <a:buFont typeface="Times New Roman" panose="02020603050405020304" pitchFamily="18" charset="0"/>
              <a:buChar char="+"/>
            </a:pPr>
            <a:r>
              <a:rPr lang="en-US" sz="1600"/>
              <a:t>d (E,BC) = min ( d(E,B) , d(E,C) ) = 2.24</a:t>
            </a:r>
          </a:p>
          <a:p>
            <a:pPr>
              <a:buFont typeface="Calibri" panose="020F0502020204030204" pitchFamily="34" charset="0"/>
              <a:buChar char="-"/>
            </a:pPr>
            <a:r>
              <a:rPr lang="en-US" sz="1600"/>
              <a:t>Bước 3: hợp nhất cụm</a:t>
            </a:r>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r>
              <a:rPr lang="en-US" sz="1600"/>
              <a:t>Do AD có khoảng cách gân nhất nên gom cụm AD.</a:t>
            </a:r>
          </a:p>
          <a:p>
            <a:pPr marL="0" indent="0">
              <a:buNone/>
            </a:pPr>
            <a:endParaRPr lang="en-US" sz="1600"/>
          </a:p>
          <a:p>
            <a:pPr marL="0" indent="0">
              <a:buNone/>
            </a:pPr>
            <a:endParaRPr lang="en-US" sz="1600"/>
          </a:p>
          <a:p>
            <a:pPr marL="0" indent="0">
              <a:buNone/>
            </a:pPr>
            <a:endParaRPr lang="en-US" sz="1600"/>
          </a:p>
          <a:p>
            <a:pPr>
              <a:buFontTx/>
              <a:buChar char="-"/>
            </a:pPr>
            <a:endParaRPr lang="en-US" sz="1600"/>
          </a:p>
          <a:p>
            <a:pPr>
              <a:buFontTx/>
              <a:buChar char="-"/>
            </a:pPr>
            <a:endParaRPr lang="en-US"/>
          </a:p>
        </p:txBody>
      </p:sp>
      <p:sp>
        <p:nvSpPr>
          <p:cNvPr id="4" name="Slide Number Placeholder 3">
            <a:extLst>
              <a:ext uri="{FF2B5EF4-FFF2-40B4-BE49-F238E27FC236}">
                <a16:creationId xmlns:a16="http://schemas.microsoft.com/office/drawing/2014/main" id="{D11BA938-159D-4ED4-B440-CFAE46D8FB0A}"/>
              </a:ext>
            </a:extLst>
          </p:cNvPr>
          <p:cNvSpPr>
            <a:spLocks noGrp="1"/>
          </p:cNvSpPr>
          <p:nvPr>
            <p:ph type="sldNum" sz="quarter" idx="12"/>
          </p:nvPr>
        </p:nvSpPr>
        <p:spPr/>
        <p:txBody>
          <a:bodyPr/>
          <a:lstStyle/>
          <a:p>
            <a:fld id="{0F4F63AB-74FF-4D4D-9C96-7E67E70BF8FF}" type="slidenum">
              <a:rPr lang="en-US" altLang="en-US" smtClean="0"/>
              <a:pPr/>
              <a:t>10</a:t>
            </a:fld>
            <a:endParaRPr lang="en-US" altLang="en-US"/>
          </a:p>
        </p:txBody>
      </p:sp>
      <p:graphicFrame>
        <p:nvGraphicFramePr>
          <p:cNvPr id="6" name="Table 6">
            <a:extLst>
              <a:ext uri="{FF2B5EF4-FFF2-40B4-BE49-F238E27FC236}">
                <a16:creationId xmlns:a16="http://schemas.microsoft.com/office/drawing/2014/main" id="{25C4778A-023E-41B9-B302-865993592C3C}"/>
              </a:ext>
            </a:extLst>
          </p:cNvPr>
          <p:cNvGraphicFramePr>
            <a:graphicFrameLocks noGrp="1"/>
          </p:cNvGraphicFramePr>
          <p:nvPr>
            <p:extLst>
              <p:ext uri="{D42A27DB-BD31-4B8C-83A1-F6EECF244321}">
                <p14:modId xmlns:p14="http://schemas.microsoft.com/office/powerpoint/2010/main" val="564063308"/>
              </p:ext>
            </p:extLst>
          </p:nvPr>
        </p:nvGraphicFramePr>
        <p:xfrm>
          <a:off x="609600" y="3750787"/>
          <a:ext cx="8229600" cy="18288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205748179"/>
                    </a:ext>
                  </a:extLst>
                </a:gridCol>
                <a:gridCol w="1554480">
                  <a:extLst>
                    <a:ext uri="{9D8B030D-6E8A-4147-A177-3AD203B41FA5}">
                      <a16:colId xmlns:a16="http://schemas.microsoft.com/office/drawing/2014/main" val="76596174"/>
                    </a:ext>
                  </a:extLst>
                </a:gridCol>
                <a:gridCol w="1737360">
                  <a:extLst>
                    <a:ext uri="{9D8B030D-6E8A-4147-A177-3AD203B41FA5}">
                      <a16:colId xmlns:a16="http://schemas.microsoft.com/office/drawing/2014/main" val="2994180771"/>
                    </a:ext>
                  </a:extLst>
                </a:gridCol>
                <a:gridCol w="1645920">
                  <a:extLst>
                    <a:ext uri="{9D8B030D-6E8A-4147-A177-3AD203B41FA5}">
                      <a16:colId xmlns:a16="http://schemas.microsoft.com/office/drawing/2014/main" val="4283157709"/>
                    </a:ext>
                  </a:extLst>
                </a:gridCol>
                <a:gridCol w="1645920">
                  <a:extLst>
                    <a:ext uri="{9D8B030D-6E8A-4147-A177-3AD203B41FA5}">
                      <a16:colId xmlns:a16="http://schemas.microsoft.com/office/drawing/2014/main" val="600784425"/>
                    </a:ext>
                  </a:extLst>
                </a:gridCol>
              </a:tblGrid>
              <a:tr h="316643">
                <a:tc>
                  <a:txBody>
                    <a:bodyPr/>
                    <a:lstStyle/>
                    <a:p>
                      <a:endParaRPr lang="en-US"/>
                    </a:p>
                  </a:txBody>
                  <a:tcPr/>
                </a:tc>
                <a:tc>
                  <a:txBody>
                    <a:bodyPr/>
                    <a:lstStyle/>
                    <a:p>
                      <a:r>
                        <a:rPr lang="en-US">
                          <a:solidFill>
                            <a:schemeClr val="tx1"/>
                          </a:solidFill>
                        </a:rPr>
                        <a:t>A</a:t>
                      </a:r>
                    </a:p>
                  </a:txBody>
                  <a:tcPr/>
                </a:tc>
                <a:tc>
                  <a:txBody>
                    <a:bodyPr/>
                    <a:lstStyle/>
                    <a:p>
                      <a:r>
                        <a:rPr lang="en-US">
                          <a:solidFill>
                            <a:schemeClr val="tx1"/>
                          </a:solidFill>
                        </a:rPr>
                        <a:t>BC</a:t>
                      </a:r>
                    </a:p>
                  </a:txBody>
                  <a:tcPr/>
                </a:tc>
                <a:tc>
                  <a:txBody>
                    <a:bodyPr/>
                    <a:lstStyle/>
                    <a:p>
                      <a:r>
                        <a:rPr lang="en-US">
                          <a:solidFill>
                            <a:schemeClr val="tx1"/>
                          </a:solidFill>
                        </a:rPr>
                        <a:t>D</a:t>
                      </a:r>
                    </a:p>
                  </a:txBody>
                  <a:tcPr/>
                </a:tc>
                <a:tc>
                  <a:txBody>
                    <a:bodyPr/>
                    <a:lstStyle/>
                    <a:p>
                      <a:r>
                        <a:rPr lang="en-US">
                          <a:solidFill>
                            <a:schemeClr val="tx1"/>
                          </a:solidFill>
                        </a:rPr>
                        <a:t>E</a:t>
                      </a:r>
                    </a:p>
                  </a:txBody>
                  <a:tcPr/>
                </a:tc>
                <a:extLst>
                  <a:ext uri="{0D108BD9-81ED-4DB2-BD59-A6C34878D82A}">
                    <a16:rowId xmlns:a16="http://schemas.microsoft.com/office/drawing/2014/main" val="3028457597"/>
                  </a:ext>
                </a:extLst>
              </a:tr>
              <a:tr h="177736">
                <a:tc>
                  <a:txBody>
                    <a:bodyPr/>
                    <a:lstStyle/>
                    <a:p>
                      <a:r>
                        <a:rPr lang="en-US"/>
                        <a:t>A</a:t>
                      </a:r>
                    </a:p>
                  </a:txBody>
                  <a:tcPr/>
                </a:tc>
                <a:tc>
                  <a:txBody>
                    <a:bodyPr/>
                    <a:lstStyle/>
                    <a:p>
                      <a:r>
                        <a:rPr lang="en-US"/>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14421915"/>
                  </a:ext>
                </a:extLst>
              </a:tr>
              <a:tr h="0">
                <a:tc>
                  <a:txBody>
                    <a:bodyPr/>
                    <a:lstStyle/>
                    <a:p>
                      <a:r>
                        <a:rPr lang="en-US"/>
                        <a:t>BC</a:t>
                      </a:r>
                    </a:p>
                  </a:txBody>
                  <a:tcPr/>
                </a:tc>
                <a:tc>
                  <a:txBody>
                    <a:bodyPr/>
                    <a:lstStyle/>
                    <a:p>
                      <a:r>
                        <a:rPr lang="en-US"/>
                        <a:t>3</a:t>
                      </a:r>
                    </a:p>
                  </a:txBody>
                  <a:tcPr/>
                </a:tc>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2914412"/>
                  </a:ext>
                </a:extLst>
              </a:tr>
              <a:tr h="316643">
                <a:tc>
                  <a:txBody>
                    <a:bodyPr/>
                    <a:lstStyle/>
                    <a:p>
                      <a:r>
                        <a:rPr lang="en-US"/>
                        <a:t>D</a:t>
                      </a:r>
                    </a:p>
                  </a:txBody>
                  <a:tcPr/>
                </a:tc>
                <a:tc>
                  <a:txBody>
                    <a:bodyPr/>
                    <a:lstStyle/>
                    <a:p>
                      <a:r>
                        <a:rPr lang="en-US">
                          <a:solidFill>
                            <a:srgbClr val="FF0000"/>
                          </a:solidFill>
                        </a:rPr>
                        <a:t>1.41</a:t>
                      </a:r>
                    </a:p>
                  </a:txBody>
                  <a:tcPr/>
                </a:tc>
                <a:tc>
                  <a:txBody>
                    <a:bodyPr/>
                    <a:lstStyle/>
                    <a:p>
                      <a:r>
                        <a:rPr lang="en-US"/>
                        <a:t>4.12</a:t>
                      </a:r>
                    </a:p>
                  </a:txBody>
                  <a:tcPr/>
                </a:tc>
                <a:tc>
                  <a:txBody>
                    <a:bodyPr/>
                    <a:lstStyle/>
                    <a:p>
                      <a:r>
                        <a:rPr lang="en-US"/>
                        <a:t>0</a:t>
                      </a:r>
                    </a:p>
                  </a:txBody>
                  <a:tcPr/>
                </a:tc>
                <a:tc>
                  <a:txBody>
                    <a:bodyPr/>
                    <a:lstStyle/>
                    <a:p>
                      <a:endParaRPr lang="en-US"/>
                    </a:p>
                  </a:txBody>
                  <a:tcPr/>
                </a:tc>
                <a:extLst>
                  <a:ext uri="{0D108BD9-81ED-4DB2-BD59-A6C34878D82A}">
                    <a16:rowId xmlns:a16="http://schemas.microsoft.com/office/drawing/2014/main" val="3025914797"/>
                  </a:ext>
                </a:extLst>
              </a:tr>
              <a:tr h="316643">
                <a:tc>
                  <a:txBody>
                    <a:bodyPr/>
                    <a:lstStyle/>
                    <a:p>
                      <a:r>
                        <a:rPr lang="en-US"/>
                        <a:t>E</a:t>
                      </a:r>
                    </a:p>
                  </a:txBody>
                  <a:tcPr/>
                </a:tc>
                <a:tc>
                  <a:txBody>
                    <a:bodyPr/>
                    <a:lstStyle/>
                    <a:p>
                      <a:r>
                        <a:rPr lang="en-US"/>
                        <a:t>2.83</a:t>
                      </a:r>
                    </a:p>
                  </a:txBody>
                  <a:tcPr/>
                </a:tc>
                <a:tc>
                  <a:txBody>
                    <a:bodyPr/>
                    <a:lstStyle/>
                    <a:p>
                      <a:r>
                        <a:rPr lang="en-US"/>
                        <a:t>2.24</a:t>
                      </a:r>
                    </a:p>
                  </a:txBody>
                  <a:tcPr/>
                </a:tc>
                <a:tc>
                  <a:txBody>
                    <a:bodyPr/>
                    <a:lstStyle/>
                    <a:p>
                      <a:r>
                        <a:rPr lang="en-US"/>
                        <a:t>3.14</a:t>
                      </a:r>
                    </a:p>
                  </a:txBody>
                  <a:tcPr/>
                </a:tc>
                <a:tc>
                  <a:txBody>
                    <a:bodyPr/>
                    <a:lstStyle/>
                    <a:p>
                      <a:r>
                        <a:rPr lang="en-US"/>
                        <a:t>0</a:t>
                      </a:r>
                    </a:p>
                  </a:txBody>
                  <a:tcPr/>
                </a:tc>
                <a:extLst>
                  <a:ext uri="{0D108BD9-81ED-4DB2-BD59-A6C34878D82A}">
                    <a16:rowId xmlns:a16="http://schemas.microsoft.com/office/drawing/2014/main" val="320350945"/>
                  </a:ext>
                </a:extLst>
              </a:tr>
            </a:tbl>
          </a:graphicData>
        </a:graphic>
      </p:graphicFrame>
    </p:spTree>
    <p:extLst>
      <p:ext uri="{BB962C8B-B14F-4D97-AF65-F5344CB8AC3E}">
        <p14:creationId xmlns:p14="http://schemas.microsoft.com/office/powerpoint/2010/main" val="288885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wipe(down)">
                                      <p:cBhvr>
                                        <p:cTn id="4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931E-594D-4B0C-B070-E2F84319840E}"/>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A5B88047-B5D8-4F5E-9479-87F6F6DED8EA}"/>
              </a:ext>
            </a:extLst>
          </p:cNvPr>
          <p:cNvSpPr>
            <a:spLocks noGrp="1"/>
          </p:cNvSpPr>
          <p:nvPr>
            <p:ph idx="1"/>
          </p:nvPr>
        </p:nvSpPr>
        <p:spPr/>
        <p:txBody>
          <a:bodyPr/>
          <a:lstStyle/>
          <a:p>
            <a:pPr marL="0" indent="0">
              <a:buNone/>
            </a:pPr>
            <a:endParaRPr lang="en-US"/>
          </a:p>
          <a:p>
            <a:pPr>
              <a:buFont typeface="Calibri" panose="020F0502020204030204" pitchFamily="34" charset="0"/>
              <a:buChar char="-"/>
            </a:pPr>
            <a:endParaRPr lang="en-US"/>
          </a:p>
          <a:p>
            <a:pPr marL="0" indent="0">
              <a:buNone/>
            </a:pPr>
            <a:endParaRPr lang="en-US"/>
          </a:p>
          <a:p>
            <a:pPr>
              <a:buFont typeface="Calibri" panose="020F0502020204030204" pitchFamily="34" charset="0"/>
              <a:buChar char="-"/>
            </a:pPr>
            <a:r>
              <a:rPr lang="en-US" sz="2400"/>
              <a:t>Bước 4: lặp lại</a:t>
            </a:r>
          </a:p>
          <a:p>
            <a:pPr>
              <a:buFont typeface="Calibri" panose="020F0502020204030204" pitchFamily="34" charset="0"/>
              <a:buChar char="-"/>
            </a:pPr>
            <a:r>
              <a:rPr lang="en-US" sz="2400"/>
              <a:t>Lần lặp 3:</a:t>
            </a:r>
          </a:p>
          <a:p>
            <a:pPr>
              <a:buFont typeface="Calibri" panose="020F0502020204030204" pitchFamily="34" charset="0"/>
              <a:buChar char="-"/>
            </a:pPr>
            <a:r>
              <a:rPr lang="en-US" sz="2400"/>
              <a:t>Bước 2: Tính khoảng cách</a:t>
            </a:r>
          </a:p>
          <a:p>
            <a:pPr>
              <a:buFont typeface="Times New Roman" panose="02020603050405020304" pitchFamily="18" charset="0"/>
              <a:buChar char="+"/>
            </a:pPr>
            <a:r>
              <a:rPr lang="en-US" sz="2400"/>
              <a:t>d(AD,BC) = min ( d(A,BC), d(D,BC) ) = 3</a:t>
            </a:r>
          </a:p>
          <a:p>
            <a:pPr>
              <a:buFont typeface="Times New Roman" panose="02020603050405020304" pitchFamily="18" charset="0"/>
              <a:buChar char="+"/>
            </a:pPr>
            <a:r>
              <a:rPr lang="en-US" sz="2400"/>
              <a:t>d(AD,E) = min ( d(E,A) , d(E,D) ) = 2.83</a:t>
            </a:r>
          </a:p>
          <a:p>
            <a:pPr>
              <a:buFont typeface="Times New Roman" panose="02020603050405020304" pitchFamily="18" charset="0"/>
              <a:buChar char="+"/>
            </a:pPr>
            <a:r>
              <a:rPr lang="en-US" sz="2400"/>
              <a:t>d(E,BC) = min ( d(E,B) , d(E,C) ) = 2.24</a:t>
            </a:r>
          </a:p>
          <a:p>
            <a:pPr marL="0" indent="0">
              <a:buNone/>
            </a:pPr>
            <a:endParaRPr lang="en-US" sz="1600"/>
          </a:p>
        </p:txBody>
      </p:sp>
      <p:sp>
        <p:nvSpPr>
          <p:cNvPr id="4" name="Slide Number Placeholder 3">
            <a:extLst>
              <a:ext uri="{FF2B5EF4-FFF2-40B4-BE49-F238E27FC236}">
                <a16:creationId xmlns:a16="http://schemas.microsoft.com/office/drawing/2014/main" id="{499D3051-BA59-4D32-9860-B02C77A038DA}"/>
              </a:ext>
            </a:extLst>
          </p:cNvPr>
          <p:cNvSpPr>
            <a:spLocks noGrp="1"/>
          </p:cNvSpPr>
          <p:nvPr>
            <p:ph type="sldNum" sz="quarter" idx="12"/>
          </p:nvPr>
        </p:nvSpPr>
        <p:spPr/>
        <p:txBody>
          <a:bodyPr/>
          <a:lstStyle/>
          <a:p>
            <a:fld id="{0F4F63AB-74FF-4D4D-9C96-7E67E70BF8FF}" type="slidenum">
              <a:rPr lang="en-US" altLang="en-US" smtClean="0"/>
              <a:pPr/>
              <a:t>11</a:t>
            </a:fld>
            <a:endParaRPr lang="en-US" altLang="en-US"/>
          </a:p>
        </p:txBody>
      </p:sp>
      <p:graphicFrame>
        <p:nvGraphicFramePr>
          <p:cNvPr id="5" name="Table 5">
            <a:extLst>
              <a:ext uri="{FF2B5EF4-FFF2-40B4-BE49-F238E27FC236}">
                <a16:creationId xmlns:a16="http://schemas.microsoft.com/office/drawing/2014/main" id="{548558A1-B302-4681-8CAA-5EA23D7FB324}"/>
              </a:ext>
            </a:extLst>
          </p:cNvPr>
          <p:cNvGraphicFramePr>
            <a:graphicFrameLocks noGrp="1"/>
          </p:cNvGraphicFramePr>
          <p:nvPr>
            <p:extLst>
              <p:ext uri="{D42A27DB-BD31-4B8C-83A1-F6EECF244321}">
                <p14:modId xmlns:p14="http://schemas.microsoft.com/office/powerpoint/2010/main" val="4199407455"/>
              </p:ext>
            </p:extLst>
          </p:nvPr>
        </p:nvGraphicFramePr>
        <p:xfrm>
          <a:off x="609600" y="1524000"/>
          <a:ext cx="8229600" cy="1463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644102562"/>
                    </a:ext>
                  </a:extLst>
                </a:gridCol>
                <a:gridCol w="2057400">
                  <a:extLst>
                    <a:ext uri="{9D8B030D-6E8A-4147-A177-3AD203B41FA5}">
                      <a16:colId xmlns:a16="http://schemas.microsoft.com/office/drawing/2014/main" val="1502958420"/>
                    </a:ext>
                  </a:extLst>
                </a:gridCol>
                <a:gridCol w="2057400">
                  <a:extLst>
                    <a:ext uri="{9D8B030D-6E8A-4147-A177-3AD203B41FA5}">
                      <a16:colId xmlns:a16="http://schemas.microsoft.com/office/drawing/2014/main" val="1212350758"/>
                    </a:ext>
                  </a:extLst>
                </a:gridCol>
                <a:gridCol w="2057400">
                  <a:extLst>
                    <a:ext uri="{9D8B030D-6E8A-4147-A177-3AD203B41FA5}">
                      <a16:colId xmlns:a16="http://schemas.microsoft.com/office/drawing/2014/main" val="58661738"/>
                    </a:ext>
                  </a:extLst>
                </a:gridCol>
              </a:tblGrid>
              <a:tr h="304800">
                <a:tc>
                  <a:txBody>
                    <a:bodyPr/>
                    <a:lstStyle/>
                    <a:p>
                      <a:endParaRPr lang="en-US"/>
                    </a:p>
                  </a:txBody>
                  <a:tcPr/>
                </a:tc>
                <a:tc>
                  <a:txBody>
                    <a:bodyPr/>
                    <a:lstStyle/>
                    <a:p>
                      <a:r>
                        <a:rPr lang="en-US">
                          <a:solidFill>
                            <a:schemeClr val="tx1"/>
                          </a:solidFill>
                        </a:rPr>
                        <a:t>AD</a:t>
                      </a:r>
                    </a:p>
                  </a:txBody>
                  <a:tcPr/>
                </a:tc>
                <a:tc>
                  <a:txBody>
                    <a:bodyPr/>
                    <a:lstStyle/>
                    <a:p>
                      <a:r>
                        <a:rPr lang="en-US">
                          <a:solidFill>
                            <a:schemeClr val="tx1"/>
                          </a:solidFill>
                        </a:rPr>
                        <a:t>BC</a:t>
                      </a:r>
                    </a:p>
                  </a:txBody>
                  <a:tcPr/>
                </a:tc>
                <a:tc>
                  <a:txBody>
                    <a:bodyPr/>
                    <a:lstStyle/>
                    <a:p>
                      <a:r>
                        <a:rPr lang="en-US">
                          <a:solidFill>
                            <a:schemeClr val="tx1"/>
                          </a:solidFill>
                        </a:rPr>
                        <a:t>E</a:t>
                      </a:r>
                    </a:p>
                  </a:txBody>
                  <a:tcPr/>
                </a:tc>
                <a:extLst>
                  <a:ext uri="{0D108BD9-81ED-4DB2-BD59-A6C34878D82A}">
                    <a16:rowId xmlns:a16="http://schemas.microsoft.com/office/drawing/2014/main" val="2271118716"/>
                  </a:ext>
                </a:extLst>
              </a:tr>
              <a:tr h="304800">
                <a:tc>
                  <a:txBody>
                    <a:bodyPr/>
                    <a:lstStyle/>
                    <a:p>
                      <a:r>
                        <a:rPr lang="en-US"/>
                        <a:t>AD</a:t>
                      </a:r>
                    </a:p>
                  </a:txBody>
                  <a:tcPr/>
                </a:tc>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18097598"/>
                  </a:ext>
                </a:extLst>
              </a:tr>
              <a:tr h="304800">
                <a:tc>
                  <a:txBody>
                    <a:bodyPr/>
                    <a:lstStyle/>
                    <a:p>
                      <a:r>
                        <a:rPr lang="en-US"/>
                        <a:t>BC</a:t>
                      </a:r>
                    </a:p>
                  </a:txBody>
                  <a:tcPr/>
                </a:tc>
                <a:tc>
                  <a:txBody>
                    <a:bodyPr/>
                    <a:lstStyle/>
                    <a:p>
                      <a:endParaRPr lang="en-US"/>
                    </a:p>
                  </a:txBody>
                  <a:tcPr/>
                </a:tc>
                <a:tc>
                  <a:txBody>
                    <a:bodyPr/>
                    <a:lstStyle/>
                    <a:p>
                      <a:r>
                        <a:rPr lang="en-US"/>
                        <a:t>0</a:t>
                      </a:r>
                    </a:p>
                  </a:txBody>
                  <a:tcPr/>
                </a:tc>
                <a:tc>
                  <a:txBody>
                    <a:bodyPr/>
                    <a:lstStyle/>
                    <a:p>
                      <a:endParaRPr lang="en-US"/>
                    </a:p>
                  </a:txBody>
                  <a:tcPr/>
                </a:tc>
                <a:extLst>
                  <a:ext uri="{0D108BD9-81ED-4DB2-BD59-A6C34878D82A}">
                    <a16:rowId xmlns:a16="http://schemas.microsoft.com/office/drawing/2014/main" val="239506386"/>
                  </a:ext>
                </a:extLst>
              </a:tr>
              <a:tr h="304800">
                <a:tc>
                  <a:txBody>
                    <a:bodyPr/>
                    <a:lstStyle/>
                    <a:p>
                      <a:r>
                        <a:rPr lang="en-US"/>
                        <a:t>E</a:t>
                      </a:r>
                    </a:p>
                  </a:txBody>
                  <a:tcPr/>
                </a:tc>
                <a:tc>
                  <a:txBody>
                    <a:bodyPr/>
                    <a:lstStyle/>
                    <a:p>
                      <a:endParaRPr lang="en-US"/>
                    </a:p>
                  </a:txBody>
                  <a:tcPr/>
                </a:tc>
                <a:tc>
                  <a:txBody>
                    <a:bodyPr/>
                    <a:lstStyle/>
                    <a:p>
                      <a:endParaRPr lang="en-US"/>
                    </a:p>
                  </a:txBody>
                  <a:tcPr/>
                </a:tc>
                <a:tc>
                  <a:txBody>
                    <a:bodyPr/>
                    <a:lstStyle/>
                    <a:p>
                      <a:r>
                        <a:rPr lang="en-US"/>
                        <a:t>0</a:t>
                      </a:r>
                    </a:p>
                  </a:txBody>
                  <a:tcPr/>
                </a:tc>
                <a:extLst>
                  <a:ext uri="{0D108BD9-81ED-4DB2-BD59-A6C34878D82A}">
                    <a16:rowId xmlns:a16="http://schemas.microsoft.com/office/drawing/2014/main" val="3245511696"/>
                  </a:ext>
                </a:extLst>
              </a:tr>
            </a:tbl>
          </a:graphicData>
        </a:graphic>
      </p:graphicFrame>
    </p:spTree>
    <p:extLst>
      <p:ext uri="{BB962C8B-B14F-4D97-AF65-F5344CB8AC3E}">
        <p14:creationId xmlns:p14="http://schemas.microsoft.com/office/powerpoint/2010/main" val="266968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ADB0-B761-4B4B-A402-63EA8D096234}"/>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3584CC44-5837-4B12-AD65-B9AB408FE84F}"/>
              </a:ext>
            </a:extLst>
          </p:cNvPr>
          <p:cNvSpPr>
            <a:spLocks noGrp="1"/>
          </p:cNvSpPr>
          <p:nvPr>
            <p:ph idx="1"/>
          </p:nvPr>
        </p:nvSpPr>
        <p:spPr>
          <a:xfrm>
            <a:off x="579120" y="1600200"/>
            <a:ext cx="8229600" cy="4691062"/>
          </a:xfrm>
        </p:spPr>
        <p:txBody>
          <a:bodyPr/>
          <a:lstStyle/>
          <a:p>
            <a:pPr>
              <a:buFont typeface="Calibri" panose="020F0502020204030204" pitchFamily="34" charset="0"/>
              <a:buChar char="-"/>
            </a:pPr>
            <a:r>
              <a:rPr lang="en-US" sz="2000"/>
              <a:t>Bước 3: hợp nhất cụm</a:t>
            </a:r>
          </a:p>
          <a:p>
            <a:pPr>
              <a:buFont typeface="Calibri" panose="020F0502020204030204" pitchFamily="34" charset="0"/>
              <a:buChar char="-"/>
            </a:pPr>
            <a:endParaRPr lang="en-US" sz="2000"/>
          </a:p>
          <a:p>
            <a:pPr>
              <a:buFont typeface="Calibri" panose="020F0502020204030204" pitchFamily="34" charset="0"/>
              <a:buChar char="-"/>
            </a:pPr>
            <a:endParaRPr lang="en-US" sz="2000"/>
          </a:p>
          <a:p>
            <a:pPr>
              <a:buFont typeface="Calibri" panose="020F0502020204030204" pitchFamily="34" charset="0"/>
              <a:buChar char="-"/>
            </a:pPr>
            <a:endParaRPr lang="en-US" sz="2000"/>
          </a:p>
          <a:p>
            <a:pPr>
              <a:buFont typeface="Calibri" panose="020F0502020204030204" pitchFamily="34" charset="0"/>
              <a:buChar char="-"/>
            </a:pPr>
            <a:endParaRPr lang="en-US" sz="2000"/>
          </a:p>
          <a:p>
            <a:pPr marL="0" indent="0">
              <a:buNone/>
            </a:pPr>
            <a:endParaRPr lang="en-US" sz="2000"/>
          </a:p>
          <a:p>
            <a:pPr>
              <a:buFont typeface="Calibri" panose="020F0502020204030204" pitchFamily="34" charset="0"/>
              <a:buChar char="-"/>
            </a:pPr>
            <a:r>
              <a:rPr lang="en-US" sz="2000"/>
              <a:t>Do khoảng cách E đến BC là gần nhất nên gom cụm BCE</a:t>
            </a:r>
          </a:p>
          <a:p>
            <a:pPr>
              <a:buFont typeface="Calibri" panose="020F0502020204030204" pitchFamily="34" charset="0"/>
              <a:buChar char="-"/>
            </a:pPr>
            <a:endParaRPr lang="en-US" sz="2000"/>
          </a:p>
          <a:p>
            <a:pPr>
              <a:buFont typeface="Calibri" panose="020F0502020204030204" pitchFamily="34" charset="0"/>
              <a:buChar char="-"/>
            </a:pPr>
            <a:endParaRPr lang="en-US" sz="2000"/>
          </a:p>
          <a:p>
            <a:pPr>
              <a:buFont typeface="Calibri" panose="020F0502020204030204" pitchFamily="34" charset="0"/>
              <a:buChar char="-"/>
            </a:pPr>
            <a:endParaRPr lang="en-US" sz="2000"/>
          </a:p>
          <a:p>
            <a:pPr>
              <a:buFont typeface="Calibri" panose="020F0502020204030204" pitchFamily="34" charset="0"/>
              <a:buChar char="-"/>
            </a:pPr>
            <a:endParaRPr lang="en-US" sz="2000"/>
          </a:p>
          <a:p>
            <a:pPr>
              <a:buFont typeface="Calibri" panose="020F0502020204030204" pitchFamily="34" charset="0"/>
              <a:buChar char="-"/>
            </a:pPr>
            <a:r>
              <a:rPr lang="en-US" sz="2000"/>
              <a:t>Bước 4: Lặp lại</a:t>
            </a:r>
          </a:p>
          <a:p>
            <a:pPr marL="0" indent="0">
              <a:buNone/>
            </a:pPr>
            <a:endParaRPr lang="en-US" sz="2000"/>
          </a:p>
          <a:p>
            <a:pPr marL="0" indent="0">
              <a:buNone/>
            </a:pPr>
            <a:endParaRPr lang="en-US" sz="2000"/>
          </a:p>
        </p:txBody>
      </p:sp>
      <p:sp>
        <p:nvSpPr>
          <p:cNvPr id="4" name="Slide Number Placeholder 3">
            <a:extLst>
              <a:ext uri="{FF2B5EF4-FFF2-40B4-BE49-F238E27FC236}">
                <a16:creationId xmlns:a16="http://schemas.microsoft.com/office/drawing/2014/main" id="{2F70619A-42FF-48CD-ABC7-B2C013DD5787}"/>
              </a:ext>
            </a:extLst>
          </p:cNvPr>
          <p:cNvSpPr>
            <a:spLocks noGrp="1"/>
          </p:cNvSpPr>
          <p:nvPr>
            <p:ph type="sldNum" sz="quarter" idx="12"/>
          </p:nvPr>
        </p:nvSpPr>
        <p:spPr/>
        <p:txBody>
          <a:bodyPr/>
          <a:lstStyle/>
          <a:p>
            <a:fld id="{0F4F63AB-74FF-4D4D-9C96-7E67E70BF8FF}" type="slidenum">
              <a:rPr lang="en-US" altLang="en-US" smtClean="0"/>
              <a:pPr/>
              <a:t>12</a:t>
            </a:fld>
            <a:endParaRPr lang="en-US" altLang="en-US"/>
          </a:p>
        </p:txBody>
      </p:sp>
      <p:graphicFrame>
        <p:nvGraphicFramePr>
          <p:cNvPr id="5" name="Table 6">
            <a:extLst>
              <a:ext uri="{FF2B5EF4-FFF2-40B4-BE49-F238E27FC236}">
                <a16:creationId xmlns:a16="http://schemas.microsoft.com/office/drawing/2014/main" id="{2D0A01FD-D59D-4066-880B-501D6E1092E0}"/>
              </a:ext>
            </a:extLst>
          </p:cNvPr>
          <p:cNvGraphicFramePr>
            <a:graphicFrameLocks noGrp="1"/>
          </p:cNvGraphicFramePr>
          <p:nvPr>
            <p:extLst>
              <p:ext uri="{D42A27DB-BD31-4B8C-83A1-F6EECF244321}">
                <p14:modId xmlns:p14="http://schemas.microsoft.com/office/powerpoint/2010/main" val="3893840544"/>
              </p:ext>
            </p:extLst>
          </p:nvPr>
        </p:nvGraphicFramePr>
        <p:xfrm>
          <a:off x="612710" y="2206054"/>
          <a:ext cx="8229600" cy="1463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45151196"/>
                    </a:ext>
                  </a:extLst>
                </a:gridCol>
                <a:gridCol w="2057400">
                  <a:extLst>
                    <a:ext uri="{9D8B030D-6E8A-4147-A177-3AD203B41FA5}">
                      <a16:colId xmlns:a16="http://schemas.microsoft.com/office/drawing/2014/main" val="159841685"/>
                    </a:ext>
                  </a:extLst>
                </a:gridCol>
                <a:gridCol w="2057400">
                  <a:extLst>
                    <a:ext uri="{9D8B030D-6E8A-4147-A177-3AD203B41FA5}">
                      <a16:colId xmlns:a16="http://schemas.microsoft.com/office/drawing/2014/main" val="4259324015"/>
                    </a:ext>
                  </a:extLst>
                </a:gridCol>
                <a:gridCol w="2057400">
                  <a:extLst>
                    <a:ext uri="{9D8B030D-6E8A-4147-A177-3AD203B41FA5}">
                      <a16:colId xmlns:a16="http://schemas.microsoft.com/office/drawing/2014/main" val="3465554170"/>
                    </a:ext>
                  </a:extLst>
                </a:gridCol>
              </a:tblGrid>
              <a:tr h="304800">
                <a:tc>
                  <a:txBody>
                    <a:bodyPr/>
                    <a:lstStyle/>
                    <a:p>
                      <a:endParaRPr lang="en-US"/>
                    </a:p>
                  </a:txBody>
                  <a:tcPr/>
                </a:tc>
                <a:tc>
                  <a:txBody>
                    <a:bodyPr/>
                    <a:lstStyle/>
                    <a:p>
                      <a:r>
                        <a:rPr lang="en-US">
                          <a:solidFill>
                            <a:schemeClr val="tx1"/>
                          </a:solidFill>
                        </a:rPr>
                        <a:t>AD</a:t>
                      </a:r>
                    </a:p>
                  </a:txBody>
                  <a:tcPr/>
                </a:tc>
                <a:tc>
                  <a:txBody>
                    <a:bodyPr/>
                    <a:lstStyle/>
                    <a:p>
                      <a:r>
                        <a:rPr lang="en-US">
                          <a:solidFill>
                            <a:schemeClr val="tx1"/>
                          </a:solidFill>
                        </a:rPr>
                        <a:t>BC</a:t>
                      </a:r>
                    </a:p>
                  </a:txBody>
                  <a:tcPr/>
                </a:tc>
                <a:tc>
                  <a:txBody>
                    <a:bodyPr/>
                    <a:lstStyle/>
                    <a:p>
                      <a:r>
                        <a:rPr lang="en-US">
                          <a:solidFill>
                            <a:schemeClr val="tx1"/>
                          </a:solidFill>
                        </a:rPr>
                        <a:t>E</a:t>
                      </a:r>
                    </a:p>
                  </a:txBody>
                  <a:tcPr/>
                </a:tc>
                <a:extLst>
                  <a:ext uri="{0D108BD9-81ED-4DB2-BD59-A6C34878D82A}">
                    <a16:rowId xmlns:a16="http://schemas.microsoft.com/office/drawing/2014/main" val="2500101536"/>
                  </a:ext>
                </a:extLst>
              </a:tr>
              <a:tr h="304800">
                <a:tc>
                  <a:txBody>
                    <a:bodyPr/>
                    <a:lstStyle/>
                    <a:p>
                      <a:r>
                        <a:rPr lang="en-US"/>
                        <a:t>AD</a:t>
                      </a:r>
                    </a:p>
                  </a:txBody>
                  <a:tcPr/>
                </a:tc>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9161253"/>
                  </a:ext>
                </a:extLst>
              </a:tr>
              <a:tr h="304800">
                <a:tc>
                  <a:txBody>
                    <a:bodyPr/>
                    <a:lstStyle/>
                    <a:p>
                      <a:r>
                        <a:rPr lang="en-US"/>
                        <a:t>BC</a:t>
                      </a:r>
                    </a:p>
                  </a:txBody>
                  <a:tcPr/>
                </a:tc>
                <a:tc>
                  <a:txBody>
                    <a:bodyPr/>
                    <a:lstStyle/>
                    <a:p>
                      <a:r>
                        <a:rPr lang="en-US"/>
                        <a:t>3</a:t>
                      </a:r>
                    </a:p>
                  </a:txBody>
                  <a:tcPr/>
                </a:tc>
                <a:tc>
                  <a:txBody>
                    <a:bodyPr/>
                    <a:lstStyle/>
                    <a:p>
                      <a:r>
                        <a:rPr lang="en-US"/>
                        <a:t>0</a:t>
                      </a:r>
                    </a:p>
                  </a:txBody>
                  <a:tcPr/>
                </a:tc>
                <a:tc>
                  <a:txBody>
                    <a:bodyPr/>
                    <a:lstStyle/>
                    <a:p>
                      <a:endParaRPr lang="en-US"/>
                    </a:p>
                  </a:txBody>
                  <a:tcPr/>
                </a:tc>
                <a:extLst>
                  <a:ext uri="{0D108BD9-81ED-4DB2-BD59-A6C34878D82A}">
                    <a16:rowId xmlns:a16="http://schemas.microsoft.com/office/drawing/2014/main" val="1699196160"/>
                  </a:ext>
                </a:extLst>
              </a:tr>
              <a:tr h="304800">
                <a:tc>
                  <a:txBody>
                    <a:bodyPr/>
                    <a:lstStyle/>
                    <a:p>
                      <a:r>
                        <a:rPr lang="en-US"/>
                        <a:t>E</a:t>
                      </a:r>
                    </a:p>
                  </a:txBody>
                  <a:tcPr/>
                </a:tc>
                <a:tc>
                  <a:txBody>
                    <a:bodyPr/>
                    <a:lstStyle/>
                    <a:p>
                      <a:r>
                        <a:rPr lang="en-US"/>
                        <a:t>2.83</a:t>
                      </a:r>
                    </a:p>
                  </a:txBody>
                  <a:tcPr/>
                </a:tc>
                <a:tc>
                  <a:txBody>
                    <a:bodyPr/>
                    <a:lstStyle/>
                    <a:p>
                      <a:r>
                        <a:rPr lang="en-US">
                          <a:solidFill>
                            <a:srgbClr val="FF0000"/>
                          </a:solidFill>
                        </a:rPr>
                        <a:t>2.24</a:t>
                      </a:r>
                    </a:p>
                  </a:txBody>
                  <a:tcPr/>
                </a:tc>
                <a:tc>
                  <a:txBody>
                    <a:bodyPr/>
                    <a:lstStyle/>
                    <a:p>
                      <a:r>
                        <a:rPr lang="en-US"/>
                        <a:t>0</a:t>
                      </a:r>
                    </a:p>
                  </a:txBody>
                  <a:tcPr/>
                </a:tc>
                <a:extLst>
                  <a:ext uri="{0D108BD9-81ED-4DB2-BD59-A6C34878D82A}">
                    <a16:rowId xmlns:a16="http://schemas.microsoft.com/office/drawing/2014/main" val="1674804701"/>
                  </a:ext>
                </a:extLst>
              </a:tr>
            </a:tbl>
          </a:graphicData>
        </a:graphic>
      </p:graphicFrame>
      <p:graphicFrame>
        <p:nvGraphicFramePr>
          <p:cNvPr id="6" name="Table 6">
            <a:extLst>
              <a:ext uri="{FF2B5EF4-FFF2-40B4-BE49-F238E27FC236}">
                <a16:creationId xmlns:a16="http://schemas.microsoft.com/office/drawing/2014/main" id="{7469816D-EC3C-4FFC-834E-32BA68BDAE00}"/>
              </a:ext>
            </a:extLst>
          </p:cNvPr>
          <p:cNvGraphicFramePr>
            <a:graphicFrameLocks noGrp="1"/>
          </p:cNvGraphicFramePr>
          <p:nvPr>
            <p:extLst>
              <p:ext uri="{D42A27DB-BD31-4B8C-83A1-F6EECF244321}">
                <p14:modId xmlns:p14="http://schemas.microsoft.com/office/powerpoint/2010/main" val="3603196072"/>
              </p:ext>
            </p:extLst>
          </p:nvPr>
        </p:nvGraphicFramePr>
        <p:xfrm>
          <a:off x="624840" y="4287387"/>
          <a:ext cx="8199120" cy="1112520"/>
        </p:xfrm>
        <a:graphic>
          <a:graphicData uri="http://schemas.openxmlformats.org/drawingml/2006/table">
            <a:tbl>
              <a:tblPr firstRow="1" bandRow="1">
                <a:tableStyleId>{5C22544A-7EE6-4342-B048-85BDC9FD1C3A}</a:tableStyleId>
              </a:tblPr>
              <a:tblGrid>
                <a:gridCol w="2733040">
                  <a:extLst>
                    <a:ext uri="{9D8B030D-6E8A-4147-A177-3AD203B41FA5}">
                      <a16:colId xmlns:a16="http://schemas.microsoft.com/office/drawing/2014/main" val="4285278197"/>
                    </a:ext>
                  </a:extLst>
                </a:gridCol>
                <a:gridCol w="2733040">
                  <a:extLst>
                    <a:ext uri="{9D8B030D-6E8A-4147-A177-3AD203B41FA5}">
                      <a16:colId xmlns:a16="http://schemas.microsoft.com/office/drawing/2014/main" val="1794857057"/>
                    </a:ext>
                  </a:extLst>
                </a:gridCol>
                <a:gridCol w="2733040">
                  <a:extLst>
                    <a:ext uri="{9D8B030D-6E8A-4147-A177-3AD203B41FA5}">
                      <a16:colId xmlns:a16="http://schemas.microsoft.com/office/drawing/2014/main" val="3078079083"/>
                    </a:ext>
                  </a:extLst>
                </a:gridCol>
              </a:tblGrid>
              <a:tr h="370840">
                <a:tc>
                  <a:txBody>
                    <a:bodyPr/>
                    <a:lstStyle/>
                    <a:p>
                      <a:endParaRPr lang="en-US"/>
                    </a:p>
                  </a:txBody>
                  <a:tcPr/>
                </a:tc>
                <a:tc>
                  <a:txBody>
                    <a:bodyPr/>
                    <a:lstStyle/>
                    <a:p>
                      <a:r>
                        <a:rPr lang="en-US">
                          <a:solidFill>
                            <a:schemeClr val="tx1"/>
                          </a:solidFill>
                        </a:rPr>
                        <a:t>AD</a:t>
                      </a:r>
                    </a:p>
                  </a:txBody>
                  <a:tcPr/>
                </a:tc>
                <a:tc>
                  <a:txBody>
                    <a:bodyPr/>
                    <a:lstStyle/>
                    <a:p>
                      <a:r>
                        <a:rPr lang="en-US">
                          <a:solidFill>
                            <a:schemeClr val="tx1"/>
                          </a:solidFill>
                        </a:rPr>
                        <a:t>BCE</a:t>
                      </a:r>
                    </a:p>
                  </a:txBody>
                  <a:tcPr/>
                </a:tc>
                <a:extLst>
                  <a:ext uri="{0D108BD9-81ED-4DB2-BD59-A6C34878D82A}">
                    <a16:rowId xmlns:a16="http://schemas.microsoft.com/office/drawing/2014/main" val="78196137"/>
                  </a:ext>
                </a:extLst>
              </a:tr>
              <a:tr h="370840">
                <a:tc>
                  <a:txBody>
                    <a:bodyPr/>
                    <a:lstStyle/>
                    <a:p>
                      <a:r>
                        <a:rPr lang="en-US"/>
                        <a:t>AD</a:t>
                      </a:r>
                    </a:p>
                  </a:txBody>
                  <a:tcPr/>
                </a:tc>
                <a:tc>
                  <a:txBody>
                    <a:bodyPr/>
                    <a:lstStyle/>
                    <a:p>
                      <a:r>
                        <a:rPr lang="en-US">
                          <a:solidFill>
                            <a:schemeClr val="tx1"/>
                          </a:solidFill>
                        </a:rPr>
                        <a:t>0</a:t>
                      </a:r>
                    </a:p>
                  </a:txBody>
                  <a:tcPr/>
                </a:tc>
                <a:tc>
                  <a:txBody>
                    <a:bodyPr/>
                    <a:lstStyle/>
                    <a:p>
                      <a:endParaRPr lang="en-US">
                        <a:solidFill>
                          <a:schemeClr val="tx1"/>
                        </a:solidFill>
                      </a:endParaRPr>
                    </a:p>
                  </a:txBody>
                  <a:tcPr/>
                </a:tc>
                <a:extLst>
                  <a:ext uri="{0D108BD9-81ED-4DB2-BD59-A6C34878D82A}">
                    <a16:rowId xmlns:a16="http://schemas.microsoft.com/office/drawing/2014/main" val="1467639170"/>
                  </a:ext>
                </a:extLst>
              </a:tr>
              <a:tr h="370840">
                <a:tc>
                  <a:txBody>
                    <a:bodyPr/>
                    <a:lstStyle/>
                    <a:p>
                      <a:r>
                        <a:rPr lang="en-US"/>
                        <a:t>BCE</a:t>
                      </a:r>
                    </a:p>
                  </a:txBody>
                  <a:tcPr/>
                </a:tc>
                <a:tc>
                  <a:txBody>
                    <a:bodyPr/>
                    <a:lstStyle/>
                    <a:p>
                      <a:endParaRPr lang="en-US"/>
                    </a:p>
                  </a:txBody>
                  <a:tcPr/>
                </a:tc>
                <a:tc>
                  <a:txBody>
                    <a:bodyPr/>
                    <a:lstStyle/>
                    <a:p>
                      <a:r>
                        <a:rPr lang="en-US"/>
                        <a:t>0</a:t>
                      </a:r>
                    </a:p>
                  </a:txBody>
                  <a:tcPr/>
                </a:tc>
                <a:extLst>
                  <a:ext uri="{0D108BD9-81ED-4DB2-BD59-A6C34878D82A}">
                    <a16:rowId xmlns:a16="http://schemas.microsoft.com/office/drawing/2014/main" val="2215055200"/>
                  </a:ext>
                </a:extLst>
              </a:tr>
            </a:tbl>
          </a:graphicData>
        </a:graphic>
      </p:graphicFrame>
    </p:spTree>
    <p:extLst>
      <p:ext uri="{BB962C8B-B14F-4D97-AF65-F5344CB8AC3E}">
        <p14:creationId xmlns:p14="http://schemas.microsoft.com/office/powerpoint/2010/main" val="42887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wipe(down)">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F3A9-D543-4961-8732-0FEEDB6C9A16}"/>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90FBD333-E1F9-4352-89D3-3F269E4CDD72}"/>
              </a:ext>
            </a:extLst>
          </p:cNvPr>
          <p:cNvSpPr>
            <a:spLocks noGrp="1"/>
          </p:cNvSpPr>
          <p:nvPr>
            <p:ph idx="1"/>
          </p:nvPr>
        </p:nvSpPr>
        <p:spPr/>
        <p:txBody>
          <a:bodyPr/>
          <a:lstStyle/>
          <a:p>
            <a:pPr>
              <a:buFont typeface="Calibri" panose="020F0502020204030204" pitchFamily="34" charset="0"/>
              <a:buChar char="-"/>
            </a:pPr>
            <a:r>
              <a:rPr lang="en-US" sz="1600"/>
              <a:t>Lần lặp 4:</a:t>
            </a:r>
          </a:p>
          <a:p>
            <a:pPr>
              <a:buFont typeface="Calibri" panose="020F0502020204030204" pitchFamily="34" charset="0"/>
              <a:buChar char="-"/>
            </a:pPr>
            <a:r>
              <a:rPr lang="en-US" sz="1600"/>
              <a:t>Bước 2: Tính khoảng cách</a:t>
            </a:r>
          </a:p>
          <a:p>
            <a:pPr>
              <a:buFont typeface="Calibri" panose="020F0502020204030204" pitchFamily="34" charset="0"/>
              <a:buChar char="-"/>
            </a:pPr>
            <a:r>
              <a:rPr lang="en-US" sz="1600"/>
              <a:t>d(AD,BCE) = min ( d(A,BCE) , d(D,BCE)) = 2.83</a:t>
            </a:r>
          </a:p>
          <a:p>
            <a:pPr>
              <a:buFont typeface="Calibri" panose="020F0502020204030204" pitchFamily="34" charset="0"/>
              <a:buChar char="-"/>
            </a:pPr>
            <a:r>
              <a:rPr lang="en-US" sz="1600"/>
              <a:t>Bước 3: hợp nhất cụm</a:t>
            </a:r>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r>
              <a:rPr lang="en-US" sz="1600"/>
              <a:t>Gom cụm AD và BCE</a:t>
            </a:r>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a:p>
            <a:pPr>
              <a:buFont typeface="Calibri" panose="020F0502020204030204" pitchFamily="34" charset="0"/>
              <a:buChar char="-"/>
            </a:pPr>
            <a:r>
              <a:rPr lang="en-US" sz="1600"/>
              <a:t>Bước 4: Dừng do còn 1 cụm duy nhất.</a:t>
            </a:r>
          </a:p>
          <a:p>
            <a:pPr marL="0" indent="0">
              <a:buNone/>
            </a:pPr>
            <a:endParaRPr lang="en-US" sz="1600"/>
          </a:p>
          <a:p>
            <a:pPr marL="0" indent="0">
              <a:buNone/>
            </a:pPr>
            <a:endParaRPr lang="en-US" sz="1600"/>
          </a:p>
          <a:p>
            <a:pPr>
              <a:buFont typeface="Calibri" panose="020F0502020204030204" pitchFamily="34" charset="0"/>
              <a:buChar char="-"/>
            </a:pPr>
            <a:endParaRPr lang="en-US" sz="1600"/>
          </a:p>
          <a:p>
            <a:pPr>
              <a:buFont typeface="Calibri" panose="020F0502020204030204" pitchFamily="34" charset="0"/>
              <a:buChar char="-"/>
            </a:pPr>
            <a:endParaRPr lang="en-US" sz="1600"/>
          </a:p>
        </p:txBody>
      </p:sp>
      <p:sp>
        <p:nvSpPr>
          <p:cNvPr id="4" name="Slide Number Placeholder 3">
            <a:extLst>
              <a:ext uri="{FF2B5EF4-FFF2-40B4-BE49-F238E27FC236}">
                <a16:creationId xmlns:a16="http://schemas.microsoft.com/office/drawing/2014/main" id="{4780C81A-5EC6-44B1-8148-9C39AD04C567}"/>
              </a:ext>
            </a:extLst>
          </p:cNvPr>
          <p:cNvSpPr>
            <a:spLocks noGrp="1"/>
          </p:cNvSpPr>
          <p:nvPr>
            <p:ph type="sldNum" sz="quarter" idx="12"/>
          </p:nvPr>
        </p:nvSpPr>
        <p:spPr/>
        <p:txBody>
          <a:bodyPr/>
          <a:lstStyle/>
          <a:p>
            <a:fld id="{0F4F63AB-74FF-4D4D-9C96-7E67E70BF8FF}" type="slidenum">
              <a:rPr lang="en-US" altLang="en-US" smtClean="0"/>
              <a:pPr/>
              <a:t>13</a:t>
            </a:fld>
            <a:endParaRPr lang="en-US" altLang="en-US"/>
          </a:p>
        </p:txBody>
      </p:sp>
      <p:graphicFrame>
        <p:nvGraphicFramePr>
          <p:cNvPr id="7" name="Table 7">
            <a:extLst>
              <a:ext uri="{FF2B5EF4-FFF2-40B4-BE49-F238E27FC236}">
                <a16:creationId xmlns:a16="http://schemas.microsoft.com/office/drawing/2014/main" id="{95367BDD-5A09-4C29-B05A-F0F8382A51D7}"/>
              </a:ext>
            </a:extLst>
          </p:cNvPr>
          <p:cNvGraphicFramePr>
            <a:graphicFrameLocks noGrp="1"/>
          </p:cNvGraphicFramePr>
          <p:nvPr>
            <p:extLst>
              <p:ext uri="{D42A27DB-BD31-4B8C-83A1-F6EECF244321}">
                <p14:modId xmlns:p14="http://schemas.microsoft.com/office/powerpoint/2010/main" val="3129494473"/>
              </p:ext>
            </p:extLst>
          </p:nvPr>
        </p:nvGraphicFramePr>
        <p:xfrm>
          <a:off x="762000" y="2904552"/>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230109568"/>
                    </a:ext>
                  </a:extLst>
                </a:gridCol>
                <a:gridCol w="2032000">
                  <a:extLst>
                    <a:ext uri="{9D8B030D-6E8A-4147-A177-3AD203B41FA5}">
                      <a16:colId xmlns:a16="http://schemas.microsoft.com/office/drawing/2014/main" val="2716450847"/>
                    </a:ext>
                  </a:extLst>
                </a:gridCol>
                <a:gridCol w="2032000">
                  <a:extLst>
                    <a:ext uri="{9D8B030D-6E8A-4147-A177-3AD203B41FA5}">
                      <a16:colId xmlns:a16="http://schemas.microsoft.com/office/drawing/2014/main" val="2290359148"/>
                    </a:ext>
                  </a:extLst>
                </a:gridCol>
              </a:tblGrid>
              <a:tr h="370840">
                <a:tc>
                  <a:txBody>
                    <a:bodyPr/>
                    <a:lstStyle/>
                    <a:p>
                      <a:endParaRPr lang="en-US"/>
                    </a:p>
                  </a:txBody>
                  <a:tcPr/>
                </a:tc>
                <a:tc>
                  <a:txBody>
                    <a:bodyPr/>
                    <a:lstStyle/>
                    <a:p>
                      <a:r>
                        <a:rPr lang="en-US">
                          <a:solidFill>
                            <a:schemeClr val="tx1"/>
                          </a:solidFill>
                        </a:rPr>
                        <a:t>AD</a:t>
                      </a:r>
                    </a:p>
                  </a:txBody>
                  <a:tcPr/>
                </a:tc>
                <a:tc>
                  <a:txBody>
                    <a:bodyPr/>
                    <a:lstStyle/>
                    <a:p>
                      <a:r>
                        <a:rPr lang="en-US">
                          <a:solidFill>
                            <a:schemeClr val="tx1"/>
                          </a:solidFill>
                        </a:rPr>
                        <a:t>BCE</a:t>
                      </a:r>
                    </a:p>
                  </a:txBody>
                  <a:tcPr/>
                </a:tc>
                <a:extLst>
                  <a:ext uri="{0D108BD9-81ED-4DB2-BD59-A6C34878D82A}">
                    <a16:rowId xmlns:a16="http://schemas.microsoft.com/office/drawing/2014/main" val="1572498682"/>
                  </a:ext>
                </a:extLst>
              </a:tr>
              <a:tr h="370840">
                <a:tc>
                  <a:txBody>
                    <a:bodyPr/>
                    <a:lstStyle/>
                    <a:p>
                      <a:r>
                        <a:rPr lang="en-US"/>
                        <a:t>AD</a:t>
                      </a:r>
                    </a:p>
                  </a:txBody>
                  <a:tcPr/>
                </a:tc>
                <a:tc>
                  <a:txBody>
                    <a:bodyPr/>
                    <a:lstStyle/>
                    <a:p>
                      <a:r>
                        <a:rPr lang="en-US"/>
                        <a:t>0</a:t>
                      </a:r>
                    </a:p>
                  </a:txBody>
                  <a:tcPr/>
                </a:tc>
                <a:tc>
                  <a:txBody>
                    <a:bodyPr/>
                    <a:lstStyle/>
                    <a:p>
                      <a:endParaRPr lang="en-US"/>
                    </a:p>
                  </a:txBody>
                  <a:tcPr/>
                </a:tc>
                <a:extLst>
                  <a:ext uri="{0D108BD9-81ED-4DB2-BD59-A6C34878D82A}">
                    <a16:rowId xmlns:a16="http://schemas.microsoft.com/office/drawing/2014/main" val="534595828"/>
                  </a:ext>
                </a:extLst>
              </a:tr>
              <a:tr h="370840">
                <a:tc>
                  <a:txBody>
                    <a:bodyPr/>
                    <a:lstStyle/>
                    <a:p>
                      <a:r>
                        <a:rPr lang="en-US"/>
                        <a:t>BCE</a:t>
                      </a:r>
                    </a:p>
                  </a:txBody>
                  <a:tcPr/>
                </a:tc>
                <a:tc>
                  <a:txBody>
                    <a:bodyPr/>
                    <a:lstStyle/>
                    <a:p>
                      <a:r>
                        <a:rPr lang="en-US">
                          <a:solidFill>
                            <a:srgbClr val="FF0000"/>
                          </a:solidFill>
                        </a:rPr>
                        <a:t>2.83</a:t>
                      </a:r>
                    </a:p>
                  </a:txBody>
                  <a:tcPr/>
                </a:tc>
                <a:tc>
                  <a:txBody>
                    <a:bodyPr/>
                    <a:lstStyle/>
                    <a:p>
                      <a:r>
                        <a:rPr lang="en-US"/>
                        <a:t>0</a:t>
                      </a:r>
                    </a:p>
                  </a:txBody>
                  <a:tcPr/>
                </a:tc>
                <a:extLst>
                  <a:ext uri="{0D108BD9-81ED-4DB2-BD59-A6C34878D82A}">
                    <a16:rowId xmlns:a16="http://schemas.microsoft.com/office/drawing/2014/main" val="1388227021"/>
                  </a:ext>
                </a:extLst>
              </a:tr>
            </a:tbl>
          </a:graphicData>
        </a:graphic>
      </p:graphicFrame>
      <p:graphicFrame>
        <p:nvGraphicFramePr>
          <p:cNvPr id="8" name="Table 8">
            <a:extLst>
              <a:ext uri="{FF2B5EF4-FFF2-40B4-BE49-F238E27FC236}">
                <a16:creationId xmlns:a16="http://schemas.microsoft.com/office/drawing/2014/main" id="{A890DE27-6417-41E8-9B36-CE7FBC7BE803}"/>
              </a:ext>
            </a:extLst>
          </p:cNvPr>
          <p:cNvGraphicFramePr>
            <a:graphicFrameLocks noGrp="1"/>
          </p:cNvGraphicFramePr>
          <p:nvPr>
            <p:extLst>
              <p:ext uri="{D42A27DB-BD31-4B8C-83A1-F6EECF244321}">
                <p14:modId xmlns:p14="http://schemas.microsoft.com/office/powerpoint/2010/main" val="1404454075"/>
              </p:ext>
            </p:extLst>
          </p:nvPr>
        </p:nvGraphicFramePr>
        <p:xfrm>
          <a:off x="762000" y="4379943"/>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76311104"/>
                    </a:ext>
                  </a:extLst>
                </a:gridCol>
                <a:gridCol w="3048000">
                  <a:extLst>
                    <a:ext uri="{9D8B030D-6E8A-4147-A177-3AD203B41FA5}">
                      <a16:colId xmlns:a16="http://schemas.microsoft.com/office/drawing/2014/main" val="3318551821"/>
                    </a:ext>
                  </a:extLst>
                </a:gridCol>
              </a:tblGrid>
              <a:tr h="370840">
                <a:tc>
                  <a:txBody>
                    <a:bodyPr/>
                    <a:lstStyle/>
                    <a:p>
                      <a:endParaRPr lang="en-US"/>
                    </a:p>
                  </a:txBody>
                  <a:tcPr/>
                </a:tc>
                <a:tc>
                  <a:txBody>
                    <a:bodyPr/>
                    <a:lstStyle/>
                    <a:p>
                      <a:r>
                        <a:rPr lang="en-US">
                          <a:solidFill>
                            <a:schemeClr val="tx1"/>
                          </a:solidFill>
                        </a:rPr>
                        <a:t>ABCDE</a:t>
                      </a:r>
                    </a:p>
                  </a:txBody>
                  <a:tcPr/>
                </a:tc>
                <a:extLst>
                  <a:ext uri="{0D108BD9-81ED-4DB2-BD59-A6C34878D82A}">
                    <a16:rowId xmlns:a16="http://schemas.microsoft.com/office/drawing/2014/main" val="2127600648"/>
                  </a:ext>
                </a:extLst>
              </a:tr>
              <a:tr h="370840">
                <a:tc>
                  <a:txBody>
                    <a:bodyPr/>
                    <a:lstStyle/>
                    <a:p>
                      <a:r>
                        <a:rPr lang="en-US"/>
                        <a:t>ABCDE</a:t>
                      </a:r>
                    </a:p>
                  </a:txBody>
                  <a:tcPr/>
                </a:tc>
                <a:tc>
                  <a:txBody>
                    <a:bodyPr/>
                    <a:lstStyle/>
                    <a:p>
                      <a:r>
                        <a:rPr lang="en-US"/>
                        <a:t>0</a:t>
                      </a:r>
                    </a:p>
                  </a:txBody>
                  <a:tcPr/>
                </a:tc>
                <a:extLst>
                  <a:ext uri="{0D108BD9-81ED-4DB2-BD59-A6C34878D82A}">
                    <a16:rowId xmlns:a16="http://schemas.microsoft.com/office/drawing/2014/main" val="3044626175"/>
                  </a:ext>
                </a:extLst>
              </a:tr>
            </a:tbl>
          </a:graphicData>
        </a:graphic>
      </p:graphicFrame>
    </p:spTree>
    <p:extLst>
      <p:ext uri="{BB962C8B-B14F-4D97-AF65-F5344CB8AC3E}">
        <p14:creationId xmlns:p14="http://schemas.microsoft.com/office/powerpoint/2010/main" val="243225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wipe(down)">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433E-722F-4961-883C-DF0BF1899D1E}"/>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4806E814-1855-4FF6-8A05-E1E7FAB69921}"/>
              </a:ext>
            </a:extLst>
          </p:cNvPr>
          <p:cNvSpPr>
            <a:spLocks noGrp="1"/>
          </p:cNvSpPr>
          <p:nvPr>
            <p:ph idx="1"/>
          </p:nvPr>
        </p:nvSpPr>
        <p:spPr/>
        <p:txBody>
          <a:bodyPr/>
          <a:lstStyle/>
          <a:p>
            <a:pPr>
              <a:buFont typeface="Calibri" panose="020F0502020204030204" pitchFamily="34" charset="0"/>
              <a:buChar char="-"/>
            </a:pPr>
            <a:r>
              <a:rPr lang="en-US"/>
              <a:t>Sau đây là sơ đồ dendrogram sau khi gom cụm</a:t>
            </a:r>
          </a:p>
          <a:p>
            <a:pPr>
              <a:buFont typeface="Calibri" panose="020F0502020204030204" pitchFamily="34" charset="0"/>
              <a:buChar char="-"/>
            </a:pPr>
            <a:endParaRPr lang="en-US"/>
          </a:p>
          <a:p>
            <a:pPr marL="0" indent="0">
              <a:buNone/>
            </a:pPr>
            <a:endParaRPr lang="en-US"/>
          </a:p>
        </p:txBody>
      </p:sp>
      <p:sp>
        <p:nvSpPr>
          <p:cNvPr id="4" name="Slide Number Placeholder 3">
            <a:extLst>
              <a:ext uri="{FF2B5EF4-FFF2-40B4-BE49-F238E27FC236}">
                <a16:creationId xmlns:a16="http://schemas.microsoft.com/office/drawing/2014/main" id="{2C337FB9-12D2-436A-AA08-21B9187A31C5}"/>
              </a:ext>
            </a:extLst>
          </p:cNvPr>
          <p:cNvSpPr>
            <a:spLocks noGrp="1"/>
          </p:cNvSpPr>
          <p:nvPr>
            <p:ph type="sldNum" sz="quarter" idx="12"/>
          </p:nvPr>
        </p:nvSpPr>
        <p:spPr/>
        <p:txBody>
          <a:bodyPr/>
          <a:lstStyle/>
          <a:p>
            <a:fld id="{0F4F63AB-74FF-4D4D-9C96-7E67E70BF8FF}" type="slidenum">
              <a:rPr lang="en-US" altLang="en-US" smtClean="0"/>
              <a:pPr/>
              <a:t>14</a:t>
            </a:fld>
            <a:endParaRPr lang="en-US" altLang="en-US"/>
          </a:p>
        </p:txBody>
      </p:sp>
      <p:pic>
        <p:nvPicPr>
          <p:cNvPr id="6" name="Picture 5" descr="A diagram of a diagram&#10;&#10;Description automatically generated">
            <a:extLst>
              <a:ext uri="{FF2B5EF4-FFF2-40B4-BE49-F238E27FC236}">
                <a16:creationId xmlns:a16="http://schemas.microsoft.com/office/drawing/2014/main" id="{CEBD53C6-7DA7-49CE-8ABC-C4AE1888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356998"/>
            <a:ext cx="8080310" cy="3462777"/>
          </a:xfrm>
          <a:prstGeom prst="rect">
            <a:avLst/>
          </a:prstGeom>
        </p:spPr>
      </p:pic>
    </p:spTree>
    <p:extLst>
      <p:ext uri="{BB962C8B-B14F-4D97-AF65-F5344CB8AC3E}">
        <p14:creationId xmlns:p14="http://schemas.microsoft.com/office/powerpoint/2010/main" val="338291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F39-8E07-47A5-855B-CE39EED86BFB}"/>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64B3000C-050F-47CA-BDE4-9AA272FB16E6}"/>
              </a:ext>
            </a:extLst>
          </p:cNvPr>
          <p:cNvSpPr>
            <a:spLocks noGrp="1"/>
          </p:cNvSpPr>
          <p:nvPr>
            <p:ph idx="1"/>
          </p:nvPr>
        </p:nvSpPr>
        <p:spPr/>
        <p:txBody>
          <a:bodyPr/>
          <a:lstStyle/>
          <a:p>
            <a:pPr marL="0" indent="0">
              <a:buNone/>
            </a:pPr>
            <a:endParaRPr lang="en-US"/>
          </a:p>
        </p:txBody>
      </p:sp>
      <p:sp>
        <p:nvSpPr>
          <p:cNvPr id="4" name="Slide Number Placeholder 3">
            <a:extLst>
              <a:ext uri="{FF2B5EF4-FFF2-40B4-BE49-F238E27FC236}">
                <a16:creationId xmlns:a16="http://schemas.microsoft.com/office/drawing/2014/main" id="{F7156776-12B2-4D9F-83A2-BA6A2198AFAD}"/>
              </a:ext>
            </a:extLst>
          </p:cNvPr>
          <p:cNvSpPr>
            <a:spLocks noGrp="1"/>
          </p:cNvSpPr>
          <p:nvPr>
            <p:ph type="sldNum" sz="quarter" idx="12"/>
          </p:nvPr>
        </p:nvSpPr>
        <p:spPr/>
        <p:txBody>
          <a:bodyPr/>
          <a:lstStyle/>
          <a:p>
            <a:fld id="{0F4F63AB-74FF-4D4D-9C96-7E67E70BF8FF}" type="slidenum">
              <a:rPr lang="en-US" altLang="en-US" smtClean="0"/>
              <a:pPr/>
              <a:t>15</a:t>
            </a:fld>
            <a:endParaRPr lang="en-US" altLang="en-US"/>
          </a:p>
        </p:txBody>
      </p:sp>
    </p:spTree>
    <p:extLst>
      <p:ext uri="{BB962C8B-B14F-4D97-AF65-F5344CB8AC3E}">
        <p14:creationId xmlns:p14="http://schemas.microsoft.com/office/powerpoint/2010/main" val="135426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A2599F3-53AC-7EAF-2FED-8056D8CE3C8E}"/>
              </a:ext>
            </a:extLst>
          </p:cNvPr>
          <p:cNvSpPr txBox="1">
            <a:spLocks/>
          </p:cNvSpPr>
          <p:nvPr/>
        </p:nvSpPr>
        <p:spPr>
          <a:xfrm>
            <a:off x="283029" y="1722810"/>
            <a:ext cx="8610600" cy="4906590"/>
          </a:xfrm>
          <a:prstGeom prst="rect">
            <a:avLst/>
          </a:prstGeom>
        </p:spPr>
        <p:txBody>
          <a:bodyPr/>
          <a:lstStyle>
            <a:lvl1pPr marL="342900" indent="-342900" algn="l" rtl="0" fontAlgn="base">
              <a:spcBef>
                <a:spcPct val="20000"/>
              </a:spcBef>
              <a:spcAft>
                <a:spcPct val="0"/>
              </a:spcAft>
              <a:buChar char="•"/>
              <a:defRPr sz="2600" kern="1200">
                <a:solidFill>
                  <a:srgbClr val="000066"/>
                </a:solidFill>
                <a:latin typeface="Times New Roman" panose="02020603050405020304" pitchFamily="18" charset="0"/>
                <a:ea typeface="+mn-ea"/>
                <a:cs typeface="Times New Roman" panose="02020603050405020304" pitchFamily="18" charset="0"/>
              </a:defRPr>
            </a:lvl1pPr>
            <a:lvl2pPr marL="742950" indent="-285750" algn="l" rtl="0" fontAlgn="base">
              <a:spcBef>
                <a:spcPct val="20000"/>
              </a:spcBef>
              <a:spcAft>
                <a:spcPct val="0"/>
              </a:spcAft>
              <a:buChar char="–"/>
              <a:defRPr sz="24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fontAlgn="base">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a:t>Ưu điểm:</a:t>
            </a:r>
          </a:p>
          <a:p>
            <a:pPr marL="0" indent="0">
              <a:buNone/>
            </a:pPr>
            <a:r>
              <a:rPr lang="en-US"/>
              <a:t>+ Dễ hiểu và triển khai</a:t>
            </a:r>
          </a:p>
          <a:p>
            <a:pPr marL="0" indent="0">
              <a:buNone/>
            </a:pPr>
            <a:r>
              <a:rPr lang="en-US"/>
              <a:t>+ </a:t>
            </a:r>
            <a:r>
              <a:rPr lang="vi-VN"/>
              <a:t>Không cần xác định số lượng cụm trước khi phân loại</a:t>
            </a:r>
            <a:r>
              <a:rPr lang="en-US"/>
              <a:t>.</a:t>
            </a:r>
          </a:p>
          <a:p>
            <a:pPr marL="0" indent="0">
              <a:buNone/>
            </a:pPr>
            <a:r>
              <a:rPr lang="en-US"/>
              <a:t>+ Có thể tạo ra một cấu trúc cây cho phép xem xét mối quan hệ giữa các cụm.</a:t>
            </a:r>
          </a:p>
          <a:p>
            <a:pPr>
              <a:buFontTx/>
              <a:buChar char="-"/>
            </a:pPr>
            <a:r>
              <a:rPr lang="en-US"/>
              <a:t>Nhược điểm:</a:t>
            </a:r>
          </a:p>
          <a:p>
            <a:pPr marL="0" indent="0">
              <a:buNone/>
            </a:pPr>
            <a:r>
              <a:rPr lang="en-US"/>
              <a:t>+ Không hiệu quả với dữ liệu quy mô lớn do độ phức tạp tính toán cao</a:t>
            </a:r>
          </a:p>
          <a:p>
            <a:pPr marL="0" indent="0">
              <a:buNone/>
            </a:pPr>
            <a:r>
              <a:rPr lang="en-US"/>
              <a:t>+ </a:t>
            </a:r>
            <a:r>
              <a:rPr lang="vi-VN"/>
              <a:t>Kết quả có thể thay đổi tùy thuộc vào độ đo khoảng cách được sử dụng.</a:t>
            </a:r>
            <a:endParaRPr lang="en-US"/>
          </a:p>
          <a:p>
            <a:pPr marL="0" indent="0">
              <a:buNone/>
            </a:pPr>
            <a:r>
              <a:rPr lang="en-US"/>
              <a:t>+ </a:t>
            </a:r>
            <a:r>
              <a:rPr lang="vi-VN"/>
              <a:t>Khó xác định số lượng cụm tối ưu.</a:t>
            </a:r>
            <a:endParaRPr lang="en-US"/>
          </a:p>
          <a:p>
            <a:pPr marL="0" indent="0">
              <a:buNone/>
            </a:pPr>
            <a:endParaRPr lang="vi-VN"/>
          </a:p>
          <a:p>
            <a:pPr marL="0" indent="0">
              <a:buNone/>
            </a:pPr>
            <a:endParaRPr lang="en-US"/>
          </a:p>
        </p:txBody>
      </p:sp>
      <p:sp>
        <p:nvSpPr>
          <p:cNvPr id="3" name="Title 1">
            <a:extLst>
              <a:ext uri="{FF2B5EF4-FFF2-40B4-BE49-F238E27FC236}">
                <a16:creationId xmlns:a16="http://schemas.microsoft.com/office/drawing/2014/main" id="{408448A5-9BEA-7132-7F52-F574BCEA0273}"/>
              </a:ext>
            </a:extLst>
          </p:cNvPr>
          <p:cNvSpPr txBox="1">
            <a:spLocks/>
          </p:cNvSpPr>
          <p:nvPr/>
        </p:nvSpPr>
        <p:spPr bwMode="auto">
          <a:xfrm>
            <a:off x="1828800" y="228600"/>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sz="3200"/>
              <a:t>4. </a:t>
            </a:r>
            <a:r>
              <a:rPr lang="vi-VN" sz="3200"/>
              <a:t>Ưu nhược điểm và hướng phát triển</a:t>
            </a:r>
            <a:endParaRPr lang="en-US" sz="3200"/>
          </a:p>
        </p:txBody>
      </p:sp>
      <p:sp>
        <p:nvSpPr>
          <p:cNvPr id="6" name="Slide Number Placeholder 5">
            <a:extLst>
              <a:ext uri="{FF2B5EF4-FFF2-40B4-BE49-F238E27FC236}">
                <a16:creationId xmlns:a16="http://schemas.microsoft.com/office/drawing/2014/main" id="{F84BBAD8-4153-AE81-A47F-DED2B12F9C2E}"/>
              </a:ext>
            </a:extLst>
          </p:cNvPr>
          <p:cNvSpPr>
            <a:spLocks noGrp="1"/>
          </p:cNvSpPr>
          <p:nvPr>
            <p:ph type="sldNum" sz="quarter" idx="12"/>
          </p:nvPr>
        </p:nvSpPr>
        <p:spPr/>
        <p:txBody>
          <a:bodyPr/>
          <a:lstStyle/>
          <a:p>
            <a:fld id="{C49BD403-5F74-427A-8423-78614D45D9C1}" type="slidenum">
              <a:rPr lang="en-US" altLang="en-US" smtClean="0"/>
              <a:pPr/>
              <a:t>16</a:t>
            </a:fld>
            <a:endParaRPr lang="en-US" altLang="en-US"/>
          </a:p>
        </p:txBody>
      </p:sp>
    </p:spTree>
    <p:extLst>
      <p:ext uri="{BB962C8B-B14F-4D97-AF65-F5344CB8AC3E}">
        <p14:creationId xmlns:p14="http://schemas.microsoft.com/office/powerpoint/2010/main" val="1899654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7DF7-368D-4ACE-83B8-3159BDE97323}"/>
              </a:ext>
            </a:extLst>
          </p:cNvPr>
          <p:cNvSpPr>
            <a:spLocks noGrp="1"/>
          </p:cNvSpPr>
          <p:nvPr>
            <p:ph type="title"/>
          </p:nvPr>
        </p:nvSpPr>
        <p:spPr/>
        <p:txBody>
          <a:bodyPr/>
          <a:lstStyle/>
          <a:p>
            <a:r>
              <a:rPr lang="en-US" sz="2800"/>
              <a:t>4. </a:t>
            </a:r>
            <a:r>
              <a:rPr lang="vi-VN" sz="2800"/>
              <a:t>Ưu nhược điểm và hướng phát triển</a:t>
            </a:r>
            <a:endParaRPr lang="en-US" sz="2800"/>
          </a:p>
        </p:txBody>
      </p:sp>
      <p:sp>
        <p:nvSpPr>
          <p:cNvPr id="5" name="Content Placeholder 4">
            <a:extLst>
              <a:ext uri="{FF2B5EF4-FFF2-40B4-BE49-F238E27FC236}">
                <a16:creationId xmlns:a16="http://schemas.microsoft.com/office/drawing/2014/main" id="{6D25AED9-2B15-43FC-B0E6-C97721029162}"/>
              </a:ext>
            </a:extLst>
          </p:cNvPr>
          <p:cNvSpPr>
            <a:spLocks noGrp="1"/>
          </p:cNvSpPr>
          <p:nvPr>
            <p:ph idx="1"/>
          </p:nvPr>
        </p:nvSpPr>
        <p:spPr/>
        <p:txBody>
          <a:bodyPr/>
          <a:lstStyle/>
          <a:p>
            <a:pPr>
              <a:buFontTx/>
              <a:buChar char="-"/>
            </a:pPr>
            <a:r>
              <a:rPr lang="en-US"/>
              <a:t>Hướng phát triển:</a:t>
            </a:r>
          </a:p>
          <a:p>
            <a:pPr marL="0" indent="0">
              <a:buNone/>
            </a:pPr>
            <a:r>
              <a:rPr lang="en-US"/>
              <a:t>+ </a:t>
            </a:r>
            <a:r>
              <a:rPr lang="vi-VN"/>
              <a:t>Sử dụng các kỹ thuật tối ưu hóa để giảm thời gian tính toán và cải thiện hiệu quả với dữ liệu quy mô lớn.</a:t>
            </a:r>
            <a:endParaRPr lang="en-US"/>
          </a:p>
          <a:p>
            <a:pPr marL="0" indent="0">
              <a:buNone/>
            </a:pPr>
            <a:r>
              <a:rPr lang="en-US"/>
              <a:t>+ </a:t>
            </a:r>
            <a:r>
              <a:rPr lang="vi-VN"/>
              <a:t>Áp dụng các phương pháp xác định số lượng cụm tối ưu tự động dựa trên các tiêu chí thống kê.</a:t>
            </a:r>
          </a:p>
          <a:p>
            <a:pPr marL="0" indent="0">
              <a:buNone/>
            </a:pPr>
            <a:r>
              <a:rPr lang="en-US"/>
              <a:t>+ </a:t>
            </a:r>
            <a:r>
              <a:rPr lang="vi-VN"/>
              <a:t>Kết hợp với các giải thuật học máy khác để cải thiện chất lượng phân loại.</a:t>
            </a:r>
            <a:endParaRPr lang="en-US"/>
          </a:p>
        </p:txBody>
      </p:sp>
      <p:sp>
        <p:nvSpPr>
          <p:cNvPr id="3" name="Slide Number Placeholder 2">
            <a:extLst>
              <a:ext uri="{FF2B5EF4-FFF2-40B4-BE49-F238E27FC236}">
                <a16:creationId xmlns:a16="http://schemas.microsoft.com/office/drawing/2014/main" id="{24476903-358B-427C-BED1-FE55F1EC8D53}"/>
              </a:ext>
            </a:extLst>
          </p:cNvPr>
          <p:cNvSpPr>
            <a:spLocks noGrp="1"/>
          </p:cNvSpPr>
          <p:nvPr>
            <p:ph type="sldNum" sz="quarter" idx="12"/>
          </p:nvPr>
        </p:nvSpPr>
        <p:spPr/>
        <p:txBody>
          <a:bodyPr/>
          <a:lstStyle/>
          <a:p>
            <a:fld id="{C49BD403-5F74-427A-8423-78614D45D9C1}" type="slidenum">
              <a:rPr lang="en-US" altLang="en-US" smtClean="0"/>
              <a:pPr/>
              <a:t>17</a:t>
            </a:fld>
            <a:endParaRPr lang="en-US" altLang="en-US"/>
          </a:p>
        </p:txBody>
      </p:sp>
    </p:spTree>
    <p:extLst>
      <p:ext uri="{BB962C8B-B14F-4D97-AF65-F5344CB8AC3E}">
        <p14:creationId xmlns:p14="http://schemas.microsoft.com/office/powerpoint/2010/main" val="2240285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579781-E238-4B1E-A03D-3EAB2C08770B}"/>
              </a:ext>
            </a:extLst>
          </p:cNvPr>
          <p:cNvSpPr/>
          <p:nvPr/>
        </p:nvSpPr>
        <p:spPr>
          <a:xfrm>
            <a:off x="-235658" y="2459504"/>
            <a:ext cx="9615316" cy="1938992"/>
          </a:xfrm>
          <a:prstGeom prst="rect">
            <a:avLst/>
          </a:prstGeom>
          <a:noFill/>
        </p:spPr>
        <p:txBody>
          <a:bodyPr wrap="square" lIns="91440" tIns="45720" rIns="91440" bIns="45720">
            <a:spAutoFit/>
          </a:bodyPr>
          <a:lstStyle/>
          <a:p>
            <a:pPr algn="ctr"/>
            <a:r>
              <a:rPr lang="en-US" sz="6000" b="0" cap="none" spc="0">
                <a:ln w="0"/>
                <a:solidFill>
                  <a:srgbClr val="002060"/>
                </a:solidFill>
                <a:effectLst>
                  <a:outerShdw blurRad="38100" dist="19050" dir="2700000" algn="tl" rotWithShape="0">
                    <a:schemeClr val="dk1">
                      <a:alpha val="40000"/>
                    </a:schemeClr>
                  </a:outerShdw>
                </a:effectLst>
                <a:latin typeface="Algerian" panose="04020705040A02060702" pitchFamily="82" charset="0"/>
              </a:rPr>
              <a:t>Thank</a:t>
            </a:r>
            <a:r>
              <a:rPr lang="en-US" sz="6000">
                <a:ln w="0"/>
                <a:solidFill>
                  <a:srgbClr val="002060"/>
                </a:solidFill>
                <a:effectLst>
                  <a:outerShdw blurRad="38100" dist="19050" dir="2700000" algn="tl" rotWithShape="0">
                    <a:schemeClr val="dk1">
                      <a:alpha val="40000"/>
                    </a:schemeClr>
                  </a:outerShdw>
                </a:effectLst>
                <a:latin typeface="Algerian" panose="04020705040A02060702" pitchFamily="82" charset="0"/>
              </a:rPr>
              <a:t> you</a:t>
            </a:r>
          </a:p>
          <a:p>
            <a:pPr algn="ctr"/>
            <a:r>
              <a:rPr lang="en-US" sz="6000">
                <a:ln w="0"/>
                <a:solidFill>
                  <a:srgbClr val="002060"/>
                </a:solidFill>
                <a:effectLst>
                  <a:outerShdw blurRad="38100" dist="19050" dir="2700000" algn="tl" rotWithShape="0">
                    <a:schemeClr val="dk1">
                      <a:alpha val="40000"/>
                    </a:schemeClr>
                  </a:outerShdw>
                </a:effectLst>
                <a:latin typeface="Algerian" panose="04020705040A02060702" pitchFamily="82" charset="0"/>
              </a:rPr>
              <a:t>for Listening</a:t>
            </a:r>
            <a:endParaRPr lang="en-US" sz="6000" b="0" cap="none" spc="0" dirty="0">
              <a:ln w="0"/>
              <a:solidFill>
                <a:srgbClr val="002060"/>
              </a:solidFill>
              <a:effectLst>
                <a:outerShdw blurRad="38100" dist="19050" dir="2700000" algn="tl" rotWithShape="0">
                  <a:schemeClr val="dk1">
                    <a:alpha val="40000"/>
                  </a:schemeClr>
                </a:outerShdw>
              </a:effectLst>
              <a:latin typeface="Algerian" panose="04020705040A02060702" pitchFamily="82" charset="0"/>
            </a:endParaRPr>
          </a:p>
        </p:txBody>
      </p:sp>
      <p:sp>
        <p:nvSpPr>
          <p:cNvPr id="4" name="Slide Number Placeholder 3">
            <a:extLst>
              <a:ext uri="{FF2B5EF4-FFF2-40B4-BE49-F238E27FC236}">
                <a16:creationId xmlns:a16="http://schemas.microsoft.com/office/drawing/2014/main" id="{58B88AA8-EA3F-B283-F865-C2A18BC57923}"/>
              </a:ext>
            </a:extLst>
          </p:cNvPr>
          <p:cNvSpPr>
            <a:spLocks noGrp="1"/>
          </p:cNvSpPr>
          <p:nvPr>
            <p:ph type="sldNum" sz="quarter" idx="12"/>
          </p:nvPr>
        </p:nvSpPr>
        <p:spPr/>
        <p:txBody>
          <a:bodyPr/>
          <a:lstStyle/>
          <a:p>
            <a:fld id="{0F4F63AB-74FF-4D4D-9C96-7E67E70BF8FF}" type="slidenum">
              <a:rPr lang="en-US" altLang="en-US" smtClean="0"/>
              <a:pPr/>
              <a:t>18</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2B9E-5AB5-445E-97C6-C531888C8FB8}"/>
              </a:ext>
            </a:extLst>
          </p:cNvPr>
          <p:cNvSpPr>
            <a:spLocks noGrp="1"/>
          </p:cNvSpPr>
          <p:nvPr>
            <p:ph type="title"/>
          </p:nvPr>
        </p:nvSpPr>
        <p:spPr/>
        <p:txBody>
          <a:bodyPr/>
          <a:lstStyle/>
          <a:p>
            <a:r>
              <a:rPr lang="en-US" sz="3200"/>
              <a:t>Nội Dung</a:t>
            </a:r>
          </a:p>
        </p:txBody>
      </p:sp>
      <p:sp>
        <p:nvSpPr>
          <p:cNvPr id="3" name="Content Placeholder 2">
            <a:extLst>
              <a:ext uri="{FF2B5EF4-FFF2-40B4-BE49-F238E27FC236}">
                <a16:creationId xmlns:a16="http://schemas.microsoft.com/office/drawing/2014/main" id="{0ABA35AE-D6FC-4889-BCCD-79F7715F6C50}"/>
              </a:ext>
            </a:extLst>
          </p:cNvPr>
          <p:cNvSpPr>
            <a:spLocks noGrp="1"/>
          </p:cNvSpPr>
          <p:nvPr>
            <p:ph idx="1"/>
          </p:nvPr>
        </p:nvSpPr>
        <p:spPr>
          <a:xfrm>
            <a:off x="914400" y="1884363"/>
            <a:ext cx="8229600" cy="4691062"/>
          </a:xfrm>
        </p:spPr>
        <p:txBody>
          <a:bodyPr/>
          <a:lstStyle/>
          <a:p>
            <a:pPr marL="514350" indent="-514350">
              <a:lnSpc>
                <a:spcPct val="150000"/>
              </a:lnSpc>
              <a:buAutoNum type="arabicPeriod"/>
            </a:pPr>
            <a:r>
              <a:rPr lang="en-US" sz="3000" b="1" dirty="0" err="1"/>
              <a:t>Giới</a:t>
            </a:r>
            <a:r>
              <a:rPr lang="en-US" sz="3000" b="1" dirty="0"/>
              <a:t> </a:t>
            </a:r>
            <a:r>
              <a:rPr lang="en-US" sz="3000" b="1" dirty="0" err="1"/>
              <a:t>Thiệu</a:t>
            </a:r>
            <a:r>
              <a:rPr lang="en-US" sz="3000" b="1" dirty="0"/>
              <a:t> </a:t>
            </a:r>
            <a:r>
              <a:rPr lang="en-US" sz="3000" b="1" dirty="0" err="1"/>
              <a:t>vấn</a:t>
            </a:r>
            <a:r>
              <a:rPr lang="en-US" sz="3000" b="1" dirty="0"/>
              <a:t> </a:t>
            </a:r>
            <a:r>
              <a:rPr lang="en-US" sz="3000" b="1" dirty="0" err="1"/>
              <a:t>đề</a:t>
            </a:r>
            <a:r>
              <a:rPr lang="en-US" sz="3000" b="1" dirty="0"/>
              <a:t>.</a:t>
            </a:r>
          </a:p>
          <a:p>
            <a:pPr marL="0" indent="0">
              <a:lnSpc>
                <a:spcPct val="150000"/>
              </a:lnSpc>
              <a:buNone/>
            </a:pPr>
            <a:r>
              <a:rPr lang="en-US" sz="3000" b="1" dirty="0"/>
              <a:t>2. </a:t>
            </a:r>
            <a:r>
              <a:rPr lang="en-US" sz="3000" b="1" dirty="0" err="1"/>
              <a:t>Giới</a:t>
            </a:r>
            <a:r>
              <a:rPr lang="en-US" sz="3000" b="1" dirty="0"/>
              <a:t> </a:t>
            </a:r>
            <a:r>
              <a:rPr lang="en-US" sz="3000" b="1" dirty="0" err="1"/>
              <a:t>thiệu</a:t>
            </a:r>
            <a:r>
              <a:rPr lang="en-US" sz="3000" b="1" dirty="0"/>
              <a:t> </a:t>
            </a:r>
            <a:r>
              <a:rPr lang="en-US" sz="3000" b="1" dirty="0" err="1"/>
              <a:t>tập</a:t>
            </a:r>
            <a:r>
              <a:rPr lang="en-US" sz="3000" b="1" dirty="0"/>
              <a:t> </a:t>
            </a:r>
            <a:r>
              <a:rPr lang="en-US" sz="3000" b="1" dirty="0" err="1"/>
              <a:t>dữ</a:t>
            </a:r>
            <a:r>
              <a:rPr lang="en-US" sz="3000" b="1" dirty="0"/>
              <a:t> </a:t>
            </a:r>
            <a:r>
              <a:rPr lang="en-US" sz="3000" b="1" dirty="0" err="1"/>
              <a:t>liệu</a:t>
            </a:r>
            <a:r>
              <a:rPr lang="en-US" sz="3000" b="1" dirty="0"/>
              <a:t> </a:t>
            </a:r>
            <a:r>
              <a:rPr lang="en-US" sz="3000" b="1" dirty="0" err="1"/>
              <a:t>và</a:t>
            </a:r>
            <a:r>
              <a:rPr lang="en-US" sz="3000" b="1" dirty="0"/>
              <a:t> </a:t>
            </a:r>
            <a:r>
              <a:rPr lang="en-US" sz="3000" b="1" dirty="0" err="1"/>
              <a:t>tiền</a:t>
            </a:r>
            <a:r>
              <a:rPr lang="en-US" sz="3000" b="1" dirty="0"/>
              <a:t> </a:t>
            </a:r>
            <a:r>
              <a:rPr lang="en-US" sz="3000" b="1" dirty="0" err="1"/>
              <a:t>xử</a:t>
            </a:r>
            <a:r>
              <a:rPr lang="en-US" sz="3000" b="1" dirty="0"/>
              <a:t> </a:t>
            </a:r>
            <a:r>
              <a:rPr lang="en-US" sz="3000" b="1" dirty="0" err="1"/>
              <a:t>lý</a:t>
            </a:r>
            <a:r>
              <a:rPr lang="en-US" sz="3000" b="1" dirty="0"/>
              <a:t> </a:t>
            </a:r>
            <a:r>
              <a:rPr lang="en-US" sz="3000" b="1" dirty="0" err="1"/>
              <a:t>dữ</a:t>
            </a:r>
            <a:r>
              <a:rPr lang="en-US" sz="3000" b="1" dirty="0"/>
              <a:t> </a:t>
            </a:r>
            <a:r>
              <a:rPr lang="en-US" sz="3000" b="1" dirty="0" err="1"/>
              <a:t>liệu</a:t>
            </a:r>
            <a:r>
              <a:rPr lang="en-US" sz="3000" b="1" dirty="0"/>
              <a:t>.</a:t>
            </a:r>
          </a:p>
          <a:p>
            <a:pPr marL="0" indent="0">
              <a:lnSpc>
                <a:spcPct val="150000"/>
              </a:lnSpc>
              <a:buNone/>
            </a:pPr>
            <a:r>
              <a:rPr lang="en-US" sz="3000" b="1" dirty="0"/>
              <a:t>3. </a:t>
            </a:r>
            <a:r>
              <a:rPr lang="en-US" sz="3000" b="1" dirty="0" err="1"/>
              <a:t>Huấn</a:t>
            </a:r>
            <a:r>
              <a:rPr lang="en-US" sz="3000" b="1" dirty="0"/>
              <a:t> </a:t>
            </a:r>
            <a:r>
              <a:rPr lang="en-US" sz="3000" b="1" dirty="0" err="1"/>
              <a:t>luyện</a:t>
            </a:r>
            <a:r>
              <a:rPr lang="en-US" sz="3000" b="1" dirty="0"/>
              <a:t> </a:t>
            </a:r>
            <a:r>
              <a:rPr lang="en-US" sz="3000" b="1" dirty="0" err="1"/>
              <a:t>mô</a:t>
            </a:r>
            <a:r>
              <a:rPr lang="en-US" sz="3000" b="1" dirty="0"/>
              <a:t> </a:t>
            </a:r>
            <a:r>
              <a:rPr lang="en-US" sz="3000" b="1" dirty="0" err="1"/>
              <a:t>hình</a:t>
            </a:r>
            <a:r>
              <a:rPr lang="en-US" sz="3000" b="1" dirty="0"/>
              <a:t> </a:t>
            </a:r>
            <a:r>
              <a:rPr lang="en-US" sz="3000" b="1" dirty="0" err="1"/>
              <a:t>bằng</a:t>
            </a:r>
            <a:r>
              <a:rPr lang="en-US" sz="3000" b="1" dirty="0"/>
              <a:t> </a:t>
            </a:r>
            <a:r>
              <a:rPr lang="en-US" sz="3000" b="1" dirty="0" err="1"/>
              <a:t>các</a:t>
            </a:r>
            <a:r>
              <a:rPr lang="en-US" sz="3000" b="1" dirty="0"/>
              <a:t> </a:t>
            </a:r>
            <a:r>
              <a:rPr lang="en-US" sz="3000" b="1" dirty="0" err="1"/>
              <a:t>giải</a:t>
            </a:r>
            <a:r>
              <a:rPr lang="en-US" sz="3000" b="1" dirty="0"/>
              <a:t> </a:t>
            </a:r>
            <a:r>
              <a:rPr lang="en-US" sz="3000" b="1" dirty="0" err="1"/>
              <a:t>thuật</a:t>
            </a:r>
            <a:r>
              <a:rPr lang="en-US" sz="3000" b="1" dirty="0"/>
              <a:t> </a:t>
            </a:r>
            <a:r>
              <a:rPr lang="en-US" sz="3000" b="1" dirty="0" err="1"/>
              <a:t>máy</a:t>
            </a:r>
            <a:r>
              <a:rPr lang="en-US" sz="3000" b="1" dirty="0"/>
              <a:t> </a:t>
            </a:r>
            <a:r>
              <a:rPr lang="en-US" sz="3000" b="1" dirty="0" err="1"/>
              <a:t>học</a:t>
            </a:r>
            <a:r>
              <a:rPr lang="en-US" sz="3000" b="1" dirty="0"/>
              <a:t>.</a:t>
            </a:r>
          </a:p>
          <a:p>
            <a:pPr marL="0" indent="0">
              <a:lnSpc>
                <a:spcPct val="150000"/>
              </a:lnSpc>
              <a:buNone/>
            </a:pPr>
            <a:r>
              <a:rPr lang="en-US" sz="3000" b="1" dirty="0"/>
              <a:t>4. </a:t>
            </a:r>
            <a:r>
              <a:rPr lang="en-US" sz="3000" b="1" dirty="0" err="1"/>
              <a:t>kết</a:t>
            </a:r>
            <a:r>
              <a:rPr lang="en-US" sz="3000" b="1" dirty="0"/>
              <a:t> </a:t>
            </a:r>
            <a:r>
              <a:rPr lang="en-US" sz="3000" b="1" dirty="0" err="1"/>
              <a:t>luận</a:t>
            </a:r>
            <a:r>
              <a:rPr lang="en-US" sz="3000" b="1" dirty="0"/>
              <a:t> </a:t>
            </a:r>
            <a:r>
              <a:rPr lang="en-US" sz="3000" b="1" dirty="0" err="1"/>
              <a:t>và</a:t>
            </a:r>
            <a:r>
              <a:rPr lang="en-US" sz="3000" b="1" dirty="0"/>
              <a:t> </a:t>
            </a:r>
            <a:r>
              <a:rPr lang="en-US" sz="3000" b="1" dirty="0" err="1"/>
              <a:t>hướng</a:t>
            </a:r>
            <a:r>
              <a:rPr lang="en-US" sz="3000" b="1" dirty="0"/>
              <a:t> </a:t>
            </a:r>
            <a:r>
              <a:rPr lang="en-US" sz="3000" b="1" dirty="0" err="1"/>
              <a:t>phát</a:t>
            </a:r>
            <a:r>
              <a:rPr lang="en-US" sz="3000" b="1" dirty="0"/>
              <a:t> </a:t>
            </a:r>
            <a:r>
              <a:rPr lang="en-US" sz="3000" b="1" dirty="0" err="1"/>
              <a:t>triển</a:t>
            </a:r>
            <a:endParaRPr lang="en-US" sz="3000" b="1" dirty="0"/>
          </a:p>
        </p:txBody>
      </p:sp>
      <p:sp>
        <p:nvSpPr>
          <p:cNvPr id="6" name="Slide Number Placeholder 5">
            <a:extLst>
              <a:ext uri="{FF2B5EF4-FFF2-40B4-BE49-F238E27FC236}">
                <a16:creationId xmlns:a16="http://schemas.microsoft.com/office/drawing/2014/main" id="{D7C8D285-67C5-62B3-1DEB-9174DB59075D}"/>
              </a:ext>
            </a:extLst>
          </p:cNvPr>
          <p:cNvSpPr>
            <a:spLocks noGrp="1"/>
          </p:cNvSpPr>
          <p:nvPr>
            <p:ph type="sldNum" sz="quarter" idx="12"/>
          </p:nvPr>
        </p:nvSpPr>
        <p:spPr/>
        <p:txBody>
          <a:bodyPr/>
          <a:lstStyle/>
          <a:p>
            <a:fld id="{0F4F63AB-74FF-4D4D-9C96-7E67E70BF8FF}" type="slidenum">
              <a:rPr lang="en-US" altLang="en-US" smtClean="0"/>
              <a:pPr/>
              <a:t>1</a:t>
            </a:fld>
            <a:endParaRPr lang="en-US" altLang="en-US"/>
          </a:p>
        </p:txBody>
      </p:sp>
    </p:spTree>
    <p:extLst>
      <p:ext uri="{BB962C8B-B14F-4D97-AF65-F5344CB8AC3E}">
        <p14:creationId xmlns:p14="http://schemas.microsoft.com/office/powerpoint/2010/main" val="147319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03C1-9DE4-4786-B616-A0DC88666D99}"/>
              </a:ext>
            </a:extLst>
          </p:cNvPr>
          <p:cNvSpPr>
            <a:spLocks noGrp="1"/>
          </p:cNvSpPr>
          <p:nvPr>
            <p:ph type="title"/>
          </p:nvPr>
        </p:nvSpPr>
        <p:spPr/>
        <p:txBody>
          <a:bodyPr/>
          <a:lstStyle/>
          <a:p>
            <a:r>
              <a:rPr lang="en-US" sz="3000" dirty="0"/>
              <a:t>1. </a:t>
            </a:r>
            <a:r>
              <a:rPr lang="en-US" sz="3000" dirty="0" err="1"/>
              <a:t>Giới</a:t>
            </a:r>
            <a:r>
              <a:rPr lang="en-US" sz="3000" dirty="0"/>
              <a:t> </a:t>
            </a:r>
            <a:r>
              <a:rPr lang="en-US" sz="3000" dirty="0" err="1"/>
              <a:t>Thiệu</a:t>
            </a:r>
            <a:r>
              <a:rPr lang="en-US" sz="3000" dirty="0"/>
              <a:t> </a:t>
            </a:r>
            <a:r>
              <a:rPr lang="en-US" sz="3000" dirty="0" err="1"/>
              <a:t>Vấn</a:t>
            </a:r>
            <a:r>
              <a:rPr lang="en-US" sz="3000" dirty="0"/>
              <a:t> </a:t>
            </a:r>
            <a:r>
              <a:rPr lang="en-US" sz="3000" dirty="0" err="1"/>
              <a:t>Đề</a:t>
            </a:r>
            <a:r>
              <a:rPr lang="en-US" sz="3000" dirty="0"/>
              <a:t> </a:t>
            </a:r>
          </a:p>
        </p:txBody>
      </p:sp>
      <p:sp>
        <p:nvSpPr>
          <p:cNvPr id="4" name="Content Placeholder 3">
            <a:extLst>
              <a:ext uri="{FF2B5EF4-FFF2-40B4-BE49-F238E27FC236}">
                <a16:creationId xmlns:a16="http://schemas.microsoft.com/office/drawing/2014/main" id="{38D2AFEC-857E-A32B-8A50-7968DA552A05}"/>
              </a:ext>
            </a:extLst>
          </p:cNvPr>
          <p:cNvSpPr>
            <a:spLocks noGrp="1"/>
          </p:cNvSpPr>
          <p:nvPr>
            <p:ph idx="1"/>
          </p:nvPr>
        </p:nvSpPr>
        <p:spPr>
          <a:xfrm>
            <a:off x="495300" y="1703387"/>
            <a:ext cx="8153400" cy="4392613"/>
          </a:xfrm>
        </p:spPr>
        <p:txBody>
          <a:bodyPr/>
          <a:lstStyle/>
          <a:p>
            <a:pPr algn="just">
              <a:lnSpc>
                <a:spcPct val="150000"/>
              </a:lnSpc>
              <a:buFontTx/>
              <a:buChar char="-"/>
            </a:pPr>
            <a:r>
              <a:rPr lang="en-US" sz="2000" dirty="0" err="1">
                <a:solidFill>
                  <a:schemeClr val="accent6"/>
                </a:solidFill>
              </a:rPr>
              <a:t>Định</a:t>
            </a:r>
            <a:r>
              <a:rPr lang="en-US" sz="2000" dirty="0">
                <a:solidFill>
                  <a:schemeClr val="accent6"/>
                </a:solidFill>
              </a:rPr>
              <a:t> </a:t>
            </a:r>
            <a:r>
              <a:rPr lang="en-US" sz="2000" dirty="0" err="1">
                <a:solidFill>
                  <a:schemeClr val="accent6"/>
                </a:solidFill>
              </a:rPr>
              <a:t>nghĩa</a:t>
            </a:r>
            <a:r>
              <a:rPr lang="en-US" sz="2000" dirty="0">
                <a:solidFill>
                  <a:schemeClr val="accent6"/>
                </a:solidFill>
              </a:rPr>
              <a:t>: </a:t>
            </a:r>
            <a:r>
              <a:rPr lang="vi-VN" sz="2000" dirty="0">
                <a:solidFill>
                  <a:schemeClr val="accent6"/>
                </a:solidFill>
              </a:rPr>
              <a:t>Phân cụm dữ liệu là bài toán gom nhóm các đối tượng dữ liệu vào thánh từng cụm (cluster) sao cho các đối tượng trong cùng một cụm có sự tương đồng theo một tiêu chí nào đó.</a:t>
            </a:r>
            <a:endParaRPr lang="en-US" sz="2000" dirty="0">
              <a:solidFill>
                <a:schemeClr val="accent6"/>
              </a:solidFill>
            </a:endParaRPr>
          </a:p>
          <a:p>
            <a:pPr algn="just">
              <a:lnSpc>
                <a:spcPct val="150000"/>
              </a:lnSpc>
              <a:buFontTx/>
              <a:buChar char="-"/>
            </a:pPr>
            <a:r>
              <a:rPr lang="en-US" sz="2000" dirty="0" err="1">
                <a:solidFill>
                  <a:schemeClr val="accent6"/>
                </a:solidFill>
              </a:rPr>
              <a:t>Đặc</a:t>
            </a:r>
            <a:r>
              <a:rPr lang="en-US" sz="2000" dirty="0">
                <a:solidFill>
                  <a:schemeClr val="accent6"/>
                </a:solidFill>
              </a:rPr>
              <a:t> </a:t>
            </a:r>
            <a:r>
              <a:rPr lang="en-US" sz="2000" dirty="0" err="1">
                <a:solidFill>
                  <a:schemeClr val="accent6"/>
                </a:solidFill>
              </a:rPr>
              <a:t>điểm</a:t>
            </a:r>
            <a:r>
              <a:rPr lang="en-US" sz="2000" dirty="0">
                <a:solidFill>
                  <a:schemeClr val="accent6"/>
                </a:solidFill>
              </a:rPr>
              <a:t>:</a:t>
            </a:r>
          </a:p>
          <a:p>
            <a:pPr algn="just">
              <a:lnSpc>
                <a:spcPct val="150000"/>
              </a:lnSpc>
              <a:buFont typeface="Times New Roman" panose="02020603050405020304" pitchFamily="18" charset="0"/>
              <a:buChar char="⁺"/>
            </a:pPr>
            <a:r>
              <a:rPr lang="vi-VN" sz="2000" dirty="0">
                <a:solidFill>
                  <a:schemeClr val="accent6"/>
                </a:solidFill>
              </a:rPr>
              <a:t>Số cụm dữ liệu không được biết trước</a:t>
            </a:r>
            <a:endParaRPr lang="en-US" sz="2000" dirty="0">
              <a:solidFill>
                <a:schemeClr val="accent6"/>
              </a:solidFill>
            </a:endParaRPr>
          </a:p>
          <a:p>
            <a:pPr algn="just">
              <a:lnSpc>
                <a:spcPct val="150000"/>
              </a:lnSpc>
              <a:buFont typeface="Times New Roman" panose="02020603050405020304" pitchFamily="18" charset="0"/>
              <a:buChar char="⁺"/>
            </a:pPr>
            <a:r>
              <a:rPr lang="en-US" sz="2000" dirty="0" err="1">
                <a:solidFill>
                  <a:schemeClr val="accent6"/>
                </a:solidFill>
              </a:rPr>
              <a:t>Có</a:t>
            </a:r>
            <a:r>
              <a:rPr lang="en-US" sz="2000" dirty="0">
                <a:solidFill>
                  <a:schemeClr val="accent6"/>
                </a:solidFill>
              </a:rPr>
              <a:t> </a:t>
            </a:r>
            <a:r>
              <a:rPr lang="en-US" sz="2000" dirty="0" err="1">
                <a:solidFill>
                  <a:schemeClr val="accent6"/>
                </a:solidFill>
              </a:rPr>
              <a:t>nhiều</a:t>
            </a:r>
            <a:r>
              <a:rPr lang="en-US" sz="2000" dirty="0">
                <a:solidFill>
                  <a:schemeClr val="accent6"/>
                </a:solidFill>
              </a:rPr>
              <a:t> </a:t>
            </a:r>
            <a:r>
              <a:rPr lang="en-US" sz="2000" dirty="0" err="1">
                <a:solidFill>
                  <a:schemeClr val="accent6"/>
                </a:solidFill>
              </a:rPr>
              <a:t>các</a:t>
            </a:r>
            <a:r>
              <a:rPr lang="en-US" sz="2000" dirty="0">
                <a:solidFill>
                  <a:schemeClr val="accent6"/>
                </a:solidFill>
              </a:rPr>
              <a:t> </a:t>
            </a:r>
            <a:r>
              <a:rPr lang="en-US" sz="2000" dirty="0" err="1">
                <a:solidFill>
                  <a:schemeClr val="accent6"/>
                </a:solidFill>
              </a:rPr>
              <a:t>tiếp</a:t>
            </a:r>
            <a:r>
              <a:rPr lang="en-US" sz="2000" dirty="0">
                <a:solidFill>
                  <a:schemeClr val="accent6"/>
                </a:solidFill>
              </a:rPr>
              <a:t> </a:t>
            </a:r>
            <a:r>
              <a:rPr lang="en-US" sz="2000" dirty="0" err="1">
                <a:solidFill>
                  <a:schemeClr val="accent6"/>
                </a:solidFill>
              </a:rPr>
              <a:t>cận</a:t>
            </a:r>
            <a:r>
              <a:rPr lang="en-US" sz="2000" dirty="0">
                <a:solidFill>
                  <a:schemeClr val="accent6"/>
                </a:solidFill>
              </a:rPr>
              <a:t>, </a:t>
            </a:r>
            <a:r>
              <a:rPr lang="en-US" sz="2000" dirty="0" err="1">
                <a:solidFill>
                  <a:schemeClr val="accent6"/>
                </a:solidFill>
              </a:rPr>
              <a:t>mỗi</a:t>
            </a:r>
            <a:r>
              <a:rPr lang="en-US" sz="2000" dirty="0">
                <a:solidFill>
                  <a:schemeClr val="accent6"/>
                </a:solidFill>
              </a:rPr>
              <a:t> </a:t>
            </a:r>
            <a:r>
              <a:rPr lang="en-US" sz="2000" dirty="0" err="1">
                <a:solidFill>
                  <a:schemeClr val="accent6"/>
                </a:solidFill>
              </a:rPr>
              <a:t>cách</a:t>
            </a:r>
            <a:r>
              <a:rPr lang="en-US" sz="2000" dirty="0">
                <a:solidFill>
                  <a:schemeClr val="accent6"/>
                </a:solidFill>
              </a:rPr>
              <a:t> </a:t>
            </a:r>
            <a:r>
              <a:rPr lang="en-US" sz="2000" dirty="0" err="1">
                <a:solidFill>
                  <a:schemeClr val="accent6"/>
                </a:solidFill>
              </a:rPr>
              <a:t>lại</a:t>
            </a:r>
            <a:r>
              <a:rPr lang="en-US" sz="2000" dirty="0">
                <a:solidFill>
                  <a:schemeClr val="accent6"/>
                </a:solidFill>
              </a:rPr>
              <a:t> </a:t>
            </a:r>
            <a:r>
              <a:rPr lang="en-US" sz="2000" dirty="0" err="1">
                <a:solidFill>
                  <a:schemeClr val="accent6"/>
                </a:solidFill>
              </a:rPr>
              <a:t>có</a:t>
            </a:r>
            <a:r>
              <a:rPr lang="en-US" sz="2000" dirty="0">
                <a:solidFill>
                  <a:schemeClr val="accent6"/>
                </a:solidFill>
              </a:rPr>
              <a:t> </a:t>
            </a:r>
            <a:r>
              <a:rPr lang="en-US" sz="2000" dirty="0" err="1">
                <a:solidFill>
                  <a:schemeClr val="accent6"/>
                </a:solidFill>
              </a:rPr>
              <a:t>nhiều</a:t>
            </a:r>
            <a:r>
              <a:rPr lang="en-US" sz="2000" dirty="0">
                <a:solidFill>
                  <a:schemeClr val="accent6"/>
                </a:solidFill>
              </a:rPr>
              <a:t> </a:t>
            </a:r>
            <a:r>
              <a:rPr lang="en-US" sz="2000" dirty="0" err="1">
                <a:solidFill>
                  <a:schemeClr val="accent6"/>
                </a:solidFill>
              </a:rPr>
              <a:t>kỹ</a:t>
            </a:r>
            <a:r>
              <a:rPr lang="en-US" sz="2000" dirty="0">
                <a:solidFill>
                  <a:schemeClr val="accent6"/>
                </a:solidFill>
              </a:rPr>
              <a:t> </a:t>
            </a:r>
            <a:r>
              <a:rPr lang="en-US" sz="2000" dirty="0" err="1">
                <a:solidFill>
                  <a:schemeClr val="accent6"/>
                </a:solidFill>
              </a:rPr>
              <a:t>thuật</a:t>
            </a:r>
            <a:endParaRPr lang="en-US" sz="2000" dirty="0">
              <a:solidFill>
                <a:schemeClr val="accent6"/>
              </a:solidFill>
            </a:endParaRPr>
          </a:p>
          <a:p>
            <a:pPr algn="just">
              <a:lnSpc>
                <a:spcPct val="150000"/>
              </a:lnSpc>
              <a:buFont typeface="Times New Roman" panose="02020603050405020304" pitchFamily="18" charset="0"/>
              <a:buChar char="⁺"/>
            </a:pPr>
            <a:r>
              <a:rPr lang="vi-VN" sz="2000" dirty="0">
                <a:solidFill>
                  <a:schemeClr val="accent6"/>
                </a:solidFill>
              </a:rPr>
              <a:t>Các kỹ thuật khác nhau thường mang lại kết quả khác nhau.</a:t>
            </a:r>
            <a:endParaRPr lang="en-US" sz="2000" dirty="0">
              <a:solidFill>
                <a:schemeClr val="accent6"/>
              </a:solidFill>
            </a:endParaRPr>
          </a:p>
          <a:p>
            <a:pPr lvl="1">
              <a:lnSpc>
                <a:spcPct val="150000"/>
              </a:lnSpc>
              <a:buClr>
                <a:schemeClr val="accent2"/>
              </a:buClr>
              <a:buFont typeface="Times New Roman" panose="02020603050405020304" pitchFamily="18" charset="0"/>
              <a:buChar char="⁺"/>
            </a:pPr>
            <a:endParaRPr lang="en-US" sz="1800" dirty="0">
              <a:solidFill>
                <a:schemeClr val="accent6"/>
              </a:solidFill>
            </a:endParaRPr>
          </a:p>
          <a:p>
            <a:pPr lvl="1">
              <a:lnSpc>
                <a:spcPct val="150000"/>
              </a:lnSpc>
              <a:buFont typeface="Times New Roman" panose="02020603050405020304" pitchFamily="18" charset="0"/>
              <a:buChar char="⁺"/>
            </a:pPr>
            <a:endParaRPr lang="en-US" sz="1800" dirty="0">
              <a:solidFill>
                <a:schemeClr val="accent6"/>
              </a:solidFill>
            </a:endParaRPr>
          </a:p>
          <a:p>
            <a:pPr marL="0" indent="0" algn="just">
              <a:lnSpc>
                <a:spcPct val="150000"/>
              </a:lnSpc>
              <a:buNone/>
            </a:pPr>
            <a:endParaRPr lang="en-US" sz="2000" dirty="0">
              <a:solidFill>
                <a:schemeClr val="accent6"/>
              </a:solidFill>
            </a:endParaRPr>
          </a:p>
          <a:p>
            <a:pPr marL="0" indent="0" algn="just">
              <a:lnSpc>
                <a:spcPct val="150000"/>
              </a:lnSpc>
              <a:buNone/>
            </a:pPr>
            <a:endParaRPr lang="vi-VN" sz="2000" dirty="0">
              <a:solidFill>
                <a:schemeClr val="accent6"/>
              </a:solidFill>
            </a:endParaRPr>
          </a:p>
        </p:txBody>
      </p:sp>
      <p:sp>
        <p:nvSpPr>
          <p:cNvPr id="6" name="Slide Number Placeholder 5">
            <a:extLst>
              <a:ext uri="{FF2B5EF4-FFF2-40B4-BE49-F238E27FC236}">
                <a16:creationId xmlns:a16="http://schemas.microsoft.com/office/drawing/2014/main" id="{7C7BE2CA-1B58-A2EB-AAEB-DE4BE6164F09}"/>
              </a:ext>
            </a:extLst>
          </p:cNvPr>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extLst>
      <p:ext uri="{BB962C8B-B14F-4D97-AF65-F5344CB8AC3E}">
        <p14:creationId xmlns:p14="http://schemas.microsoft.com/office/powerpoint/2010/main" val="120685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0550-E9FF-42B8-84DA-FF22CCBC1467}"/>
              </a:ext>
            </a:extLst>
          </p:cNvPr>
          <p:cNvSpPr>
            <a:spLocks noGrp="1"/>
          </p:cNvSpPr>
          <p:nvPr>
            <p:ph type="title"/>
          </p:nvPr>
        </p:nvSpPr>
        <p:spPr/>
        <p:txBody>
          <a:bodyPr/>
          <a:lstStyle/>
          <a:p>
            <a:r>
              <a:rPr lang="en-US" sz="3000"/>
              <a:t>2. Bài toán áp dụng </a:t>
            </a:r>
          </a:p>
        </p:txBody>
      </p:sp>
      <p:sp>
        <p:nvSpPr>
          <p:cNvPr id="3" name="Content Placeholder 2">
            <a:extLst>
              <a:ext uri="{FF2B5EF4-FFF2-40B4-BE49-F238E27FC236}">
                <a16:creationId xmlns:a16="http://schemas.microsoft.com/office/drawing/2014/main" id="{FCD81930-9338-4677-9953-5FCE96977382}"/>
              </a:ext>
            </a:extLst>
          </p:cNvPr>
          <p:cNvSpPr>
            <a:spLocks noGrp="1"/>
          </p:cNvSpPr>
          <p:nvPr>
            <p:ph idx="1"/>
          </p:nvPr>
        </p:nvSpPr>
        <p:spPr>
          <a:xfrm>
            <a:off x="609600" y="1813433"/>
            <a:ext cx="8229600" cy="4663567"/>
          </a:xfrm>
        </p:spPr>
        <p:txBody>
          <a:bodyPr/>
          <a:lstStyle/>
          <a:p>
            <a:pPr>
              <a:lnSpc>
                <a:spcPct val="150000"/>
              </a:lnSpc>
              <a:buFontTx/>
              <a:buChar char="-"/>
            </a:pPr>
            <a:r>
              <a:rPr lang="vi-VN" sz="2400"/>
              <a:t>Giải thuật này thường được sử dụng cho các bài toán phân loại dữ liệu khi không biết trước số lượng cụm</a:t>
            </a:r>
            <a:r>
              <a:rPr lang="en-US" sz="2400"/>
              <a:t>. Có thể áp dụng cho nhiều lĩnh vực như</a:t>
            </a:r>
          </a:p>
          <a:p>
            <a:pPr marL="0" indent="0">
              <a:lnSpc>
                <a:spcPct val="150000"/>
              </a:lnSpc>
              <a:buNone/>
            </a:pPr>
            <a:r>
              <a:rPr lang="en-US" sz="2400"/>
              <a:t>+ </a:t>
            </a:r>
            <a:r>
              <a:rPr lang="vi-VN" sz="2400"/>
              <a:t>Quản lý Thư viện và Phân loại Tài liệu:</a:t>
            </a:r>
            <a:r>
              <a:rPr lang="en-US" sz="2400"/>
              <a:t> phân loại tài liệu, bài báo khoa học, hoặc sách dựa trên nội dung hoặc chủ đề</a:t>
            </a:r>
          </a:p>
          <a:p>
            <a:pPr marL="0" indent="0">
              <a:lnSpc>
                <a:spcPct val="150000"/>
              </a:lnSpc>
              <a:buNone/>
            </a:pPr>
            <a:r>
              <a:rPr lang="en-US" sz="2400"/>
              <a:t>+ Phân loại Khách hàng: dựa trên hành vi mua hàng, sở thích,..</a:t>
            </a:r>
          </a:p>
          <a:p>
            <a:pPr marL="0" indent="0">
              <a:lnSpc>
                <a:spcPct val="150000"/>
              </a:lnSpc>
              <a:buNone/>
            </a:pPr>
            <a:r>
              <a:rPr lang="en-US" sz="2400"/>
              <a:t>+ Phân tích Dữ liệu Biểu cảm: </a:t>
            </a:r>
            <a:r>
              <a:rPr lang="vi-VN" sz="2400"/>
              <a:t>phân loại ý kiến, đánh giá, hoặc cảm xúc từ dữ liệu văn bản như đánh giá sản phẩm hoặc dịch vụ</a:t>
            </a:r>
          </a:p>
          <a:p>
            <a:pPr marL="0" indent="0">
              <a:lnSpc>
                <a:spcPct val="150000"/>
              </a:lnSpc>
              <a:buNone/>
            </a:pPr>
            <a:endParaRPr lang="en-US" sz="2400"/>
          </a:p>
        </p:txBody>
      </p:sp>
      <p:sp>
        <p:nvSpPr>
          <p:cNvPr id="5" name="Slide Number Placeholder 4">
            <a:extLst>
              <a:ext uri="{FF2B5EF4-FFF2-40B4-BE49-F238E27FC236}">
                <a16:creationId xmlns:a16="http://schemas.microsoft.com/office/drawing/2014/main" id="{9F6CA4CD-F1B2-61A3-C419-AE0D2812B4B9}"/>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3381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254-2FEC-40A7-AF2E-B53FF204308D}"/>
              </a:ext>
            </a:extLst>
          </p:cNvPr>
          <p:cNvSpPr>
            <a:spLocks noGrp="1"/>
          </p:cNvSpPr>
          <p:nvPr>
            <p:ph type="title"/>
          </p:nvPr>
        </p:nvSpPr>
        <p:spPr>
          <a:xfrm>
            <a:off x="1905000" y="282575"/>
            <a:ext cx="7086600" cy="944563"/>
          </a:xfrm>
        </p:spPr>
        <p:txBody>
          <a:bodyPr/>
          <a:lstStyle/>
          <a:p>
            <a:r>
              <a:rPr lang="en-US" sz="3000"/>
              <a:t>3. </a:t>
            </a:r>
            <a:r>
              <a:rPr lang="vi-VN" sz="3000"/>
              <a:t>Các bước thực hiện và ví dụ minh họa</a:t>
            </a:r>
            <a:endParaRPr lang="en-US" sz="3000"/>
          </a:p>
        </p:txBody>
      </p:sp>
      <p:sp>
        <p:nvSpPr>
          <p:cNvPr id="4" name="Content Placeholder 3">
            <a:extLst>
              <a:ext uri="{FF2B5EF4-FFF2-40B4-BE49-F238E27FC236}">
                <a16:creationId xmlns:a16="http://schemas.microsoft.com/office/drawing/2014/main" id="{7336C4D0-F4DA-E834-D453-37409F51C1EE}"/>
              </a:ext>
            </a:extLst>
          </p:cNvPr>
          <p:cNvSpPr>
            <a:spLocks noGrp="1"/>
          </p:cNvSpPr>
          <p:nvPr>
            <p:ph idx="1"/>
          </p:nvPr>
        </p:nvSpPr>
        <p:spPr>
          <a:xfrm>
            <a:off x="228600" y="1888845"/>
            <a:ext cx="8763000" cy="4691062"/>
          </a:xfrm>
        </p:spPr>
        <p:txBody>
          <a:bodyPr/>
          <a:lstStyle/>
          <a:p>
            <a:pPr>
              <a:lnSpc>
                <a:spcPct val="150000"/>
              </a:lnSpc>
              <a:buFontTx/>
              <a:buChar char="-"/>
            </a:pPr>
            <a:r>
              <a:rPr lang="en-US" sz="2800"/>
              <a:t>Có 2 phương pháp giải quyết bài toán phân cụm</a:t>
            </a:r>
          </a:p>
          <a:p>
            <a:pPr marL="0" indent="0">
              <a:lnSpc>
                <a:spcPct val="150000"/>
              </a:lnSpc>
              <a:buNone/>
            </a:pPr>
            <a:r>
              <a:rPr lang="en-US" sz="2800"/>
              <a:t>+ </a:t>
            </a:r>
            <a:r>
              <a:rPr lang="vi-VN" sz="2800"/>
              <a:t>Chiến lược hợp nhất (Agglomerative)</a:t>
            </a:r>
            <a:r>
              <a:rPr lang="en-US" sz="2800"/>
              <a:t>: </a:t>
            </a:r>
            <a:r>
              <a:rPr lang="vi-VN" sz="2800"/>
              <a:t> Chiến lược này sẽ đi theo chiều bottum-up (từ dưới lên trên)</a:t>
            </a:r>
            <a:r>
              <a:rPr lang="en-US" sz="2800"/>
              <a:t>. </a:t>
            </a:r>
            <a:r>
              <a:rPr lang="vi-VN" sz="2800"/>
              <a:t>Quá trình phân cụm bắt đầu ở dưới cùng tại các node lá</a:t>
            </a:r>
            <a:r>
              <a:rPr lang="en-US" sz="2800"/>
              <a:t>.</a:t>
            </a:r>
          </a:p>
          <a:p>
            <a:pPr marL="0" indent="0">
              <a:lnSpc>
                <a:spcPct val="150000"/>
              </a:lnSpc>
              <a:buNone/>
            </a:pPr>
            <a:r>
              <a:rPr lang="en-US" sz="2800"/>
              <a:t>+ </a:t>
            </a:r>
            <a:r>
              <a:rPr lang="it-IT" sz="2800"/>
              <a:t>Chiến lược phân chia(Divisive): </a:t>
            </a:r>
            <a:r>
              <a:rPr lang="vi-VN" sz="2800"/>
              <a:t>Chiến lược này sẽ thực hiện theo chiều top-down</a:t>
            </a:r>
            <a:r>
              <a:rPr lang="en-US" sz="2800"/>
              <a:t> ( từ trên xuống). Tức là phân chia bắt đầu từ node gốc của đồ thị.</a:t>
            </a:r>
            <a:endParaRPr lang="it-IT" sz="2800"/>
          </a:p>
          <a:p>
            <a:pPr marL="0" indent="0">
              <a:lnSpc>
                <a:spcPct val="150000"/>
              </a:lnSpc>
              <a:buNone/>
            </a:pPr>
            <a:endParaRPr lang="en-US" sz="2800"/>
          </a:p>
        </p:txBody>
      </p:sp>
      <p:sp>
        <p:nvSpPr>
          <p:cNvPr id="6" name="Slide Number Placeholder 5">
            <a:extLst>
              <a:ext uri="{FF2B5EF4-FFF2-40B4-BE49-F238E27FC236}">
                <a16:creationId xmlns:a16="http://schemas.microsoft.com/office/drawing/2014/main" id="{CF1ACECB-6B1A-7AB7-BA79-C7B0DBD871F9}"/>
              </a:ext>
            </a:extLst>
          </p:cNvPr>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3933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254-2FEC-40A7-AF2E-B53FF204308D}"/>
              </a:ext>
            </a:extLst>
          </p:cNvPr>
          <p:cNvSpPr>
            <a:spLocks noGrp="1"/>
          </p:cNvSpPr>
          <p:nvPr>
            <p:ph type="title"/>
          </p:nvPr>
        </p:nvSpPr>
        <p:spPr>
          <a:xfrm>
            <a:off x="1905000" y="282575"/>
            <a:ext cx="7086600" cy="944563"/>
          </a:xfrm>
        </p:spPr>
        <p:txBody>
          <a:bodyPr/>
          <a:lstStyle/>
          <a:p>
            <a:r>
              <a:rPr lang="en-US" sz="3000"/>
              <a:t>3. </a:t>
            </a:r>
            <a:r>
              <a:rPr lang="vi-VN" sz="3000"/>
              <a:t>Các bước thực hiện và ví dụ minh họa</a:t>
            </a:r>
            <a:endParaRPr lang="en-US" sz="3000"/>
          </a:p>
        </p:txBody>
      </p:sp>
      <p:sp>
        <p:nvSpPr>
          <p:cNvPr id="4" name="Content Placeholder 3">
            <a:extLst>
              <a:ext uri="{FF2B5EF4-FFF2-40B4-BE49-F238E27FC236}">
                <a16:creationId xmlns:a16="http://schemas.microsoft.com/office/drawing/2014/main" id="{7336C4D0-F4DA-E834-D453-37409F51C1EE}"/>
              </a:ext>
            </a:extLst>
          </p:cNvPr>
          <p:cNvSpPr>
            <a:spLocks noGrp="1"/>
          </p:cNvSpPr>
          <p:nvPr>
            <p:ph idx="1"/>
          </p:nvPr>
        </p:nvSpPr>
        <p:spPr>
          <a:xfrm>
            <a:off x="164384" y="1624609"/>
            <a:ext cx="8637494" cy="4776191"/>
          </a:xfrm>
        </p:spPr>
        <p:txBody>
          <a:bodyPr/>
          <a:lstStyle/>
          <a:p>
            <a:pPr>
              <a:buFontTx/>
              <a:buChar char="-"/>
            </a:pPr>
            <a:r>
              <a:rPr lang="en-US" sz="2400" dirty="0" err="1"/>
              <a:t>Các</a:t>
            </a:r>
            <a:r>
              <a:rPr lang="en-US" sz="2400" dirty="0"/>
              <a:t> </a:t>
            </a:r>
            <a:r>
              <a:rPr lang="en-US" sz="2400" dirty="0" err="1"/>
              <a:t>bước</a:t>
            </a:r>
            <a:r>
              <a:rPr lang="en-US" sz="2400" dirty="0"/>
              <a:t> </a:t>
            </a:r>
            <a:r>
              <a:rPr lang="en-US" sz="2400" dirty="0" err="1"/>
              <a:t>thực</a:t>
            </a:r>
            <a:r>
              <a:rPr lang="en-US" sz="2400" dirty="0"/>
              <a:t> </a:t>
            </a:r>
            <a:r>
              <a:rPr lang="en-US" sz="2400" dirty="0" err="1"/>
              <a:t>hiện</a:t>
            </a:r>
            <a:r>
              <a:rPr lang="en-US" sz="2400" dirty="0"/>
              <a:t> </a:t>
            </a:r>
            <a:r>
              <a:rPr lang="en-US" sz="2400" dirty="0" err="1"/>
              <a:t>của</a:t>
            </a:r>
            <a:r>
              <a:rPr lang="en-US" sz="2400" dirty="0"/>
              <a:t> </a:t>
            </a:r>
            <a:r>
              <a:rPr lang="en-US" sz="2400" dirty="0" err="1"/>
              <a:t>bài</a:t>
            </a:r>
            <a:r>
              <a:rPr lang="en-US" sz="2400" dirty="0"/>
              <a:t> </a:t>
            </a:r>
            <a:r>
              <a:rPr lang="en-US" sz="2400" dirty="0" err="1"/>
              <a:t>toán</a:t>
            </a:r>
            <a:r>
              <a:rPr lang="en-US" sz="2400" dirty="0"/>
              <a:t> </a:t>
            </a:r>
            <a:r>
              <a:rPr lang="en-US" sz="2400" dirty="0" err="1"/>
              <a:t>theo</a:t>
            </a:r>
            <a:r>
              <a:rPr lang="en-US" sz="2400" dirty="0"/>
              <a:t> </a:t>
            </a:r>
            <a:r>
              <a:rPr lang="en-US" sz="2400" dirty="0" err="1"/>
              <a:t>chiến</a:t>
            </a:r>
            <a:r>
              <a:rPr lang="en-US" sz="2400" dirty="0"/>
              <a:t> </a:t>
            </a:r>
            <a:r>
              <a:rPr lang="en-US" sz="2400" dirty="0" err="1"/>
              <a:t>lược</a:t>
            </a:r>
            <a:r>
              <a:rPr lang="en-US" sz="2400" dirty="0"/>
              <a:t> </a:t>
            </a:r>
            <a:r>
              <a:rPr lang="en-US" sz="2400" dirty="0" err="1"/>
              <a:t>hợp</a:t>
            </a:r>
            <a:r>
              <a:rPr lang="en-US" sz="2400" dirty="0"/>
              <a:t> </a:t>
            </a:r>
            <a:r>
              <a:rPr lang="en-US" sz="2400" dirty="0" err="1"/>
              <a:t>nhất</a:t>
            </a:r>
            <a:r>
              <a:rPr lang="en-US" sz="2400" dirty="0"/>
              <a:t>.</a:t>
            </a:r>
          </a:p>
          <a:p>
            <a:pPr>
              <a:buFontTx/>
              <a:buChar char="-"/>
            </a:pPr>
            <a:r>
              <a:rPr lang="en-US" sz="2400" dirty="0" err="1"/>
              <a:t>Bước</a:t>
            </a:r>
            <a:r>
              <a:rPr lang="en-US" sz="2400" dirty="0"/>
              <a:t> 1: </a:t>
            </a:r>
            <a:r>
              <a:rPr lang="en-US" sz="2400" dirty="0" err="1"/>
              <a:t>Khởi</a:t>
            </a:r>
            <a:r>
              <a:rPr lang="en-US" sz="2400" dirty="0"/>
              <a:t> </a:t>
            </a:r>
            <a:r>
              <a:rPr lang="en-US" sz="2400" dirty="0" err="1"/>
              <a:t>tạo</a:t>
            </a:r>
            <a:endParaRPr lang="en-US" sz="2400" dirty="0"/>
          </a:p>
          <a:p>
            <a:pPr>
              <a:buFontTx/>
              <a:buChar char="-"/>
            </a:pPr>
            <a:r>
              <a:rPr lang="en-US" sz="2400" dirty="0" err="1"/>
              <a:t>Bước</a:t>
            </a:r>
            <a:r>
              <a:rPr lang="en-US" sz="2400" dirty="0"/>
              <a:t> 2: </a:t>
            </a:r>
            <a:r>
              <a:rPr lang="en-US" sz="2400" dirty="0" err="1"/>
              <a:t>Tính</a:t>
            </a:r>
            <a:r>
              <a:rPr lang="en-US" sz="2400" dirty="0"/>
              <a:t> </a:t>
            </a:r>
            <a:r>
              <a:rPr lang="en-US" sz="2400" dirty="0" err="1"/>
              <a:t>toán</a:t>
            </a:r>
            <a:r>
              <a:rPr lang="en-US" sz="2400" dirty="0"/>
              <a:t> </a:t>
            </a:r>
            <a:r>
              <a:rPr lang="en-US" sz="2400" dirty="0" err="1"/>
              <a:t>khoảng</a:t>
            </a:r>
            <a:r>
              <a:rPr lang="en-US" sz="2400" dirty="0"/>
              <a:t> </a:t>
            </a:r>
            <a:r>
              <a:rPr lang="en-US" sz="2400" dirty="0" err="1"/>
              <a:t>cách</a:t>
            </a:r>
            <a:r>
              <a:rPr lang="en-US" sz="2400" dirty="0"/>
              <a:t>. </a:t>
            </a:r>
            <a:r>
              <a:rPr lang="en-US" sz="2400" dirty="0" err="1"/>
              <a:t>Có</a:t>
            </a:r>
            <a:r>
              <a:rPr lang="en-US" sz="2400" dirty="0"/>
              <a:t> </a:t>
            </a:r>
            <a:r>
              <a:rPr lang="en-US" sz="2400" dirty="0" err="1"/>
              <a:t>nhiều</a:t>
            </a:r>
            <a:r>
              <a:rPr lang="en-US" sz="2400" dirty="0"/>
              <a:t> </a:t>
            </a:r>
            <a:r>
              <a:rPr lang="en-US" sz="2400" dirty="0" err="1"/>
              <a:t>cách</a:t>
            </a:r>
            <a:r>
              <a:rPr lang="en-US" sz="2400" dirty="0"/>
              <a:t>, </a:t>
            </a:r>
            <a:r>
              <a:rPr lang="en-US" sz="2400" dirty="0" err="1"/>
              <a:t>phổ</a:t>
            </a:r>
            <a:r>
              <a:rPr lang="en-US" sz="2400" dirty="0"/>
              <a:t> </a:t>
            </a:r>
            <a:r>
              <a:rPr lang="en-US" sz="2400" dirty="0" err="1"/>
              <a:t>biến</a:t>
            </a:r>
            <a:r>
              <a:rPr lang="en-US" sz="2400" dirty="0"/>
              <a:t> </a:t>
            </a:r>
            <a:r>
              <a:rPr lang="en-US" sz="2400" dirty="0" err="1"/>
              <a:t>là</a:t>
            </a:r>
            <a:r>
              <a:rPr lang="en-US" sz="2400" dirty="0"/>
              <a:t> Euclidean </a:t>
            </a:r>
            <a:r>
              <a:rPr lang="en-US" sz="2400" dirty="0" err="1"/>
              <a:t>hoặc</a:t>
            </a:r>
            <a:r>
              <a:rPr lang="en-US" sz="2400" dirty="0"/>
              <a:t> Manhattan…. </a:t>
            </a:r>
            <a:r>
              <a:rPr lang="en-US" sz="2400" dirty="0" err="1"/>
              <a:t>Có</a:t>
            </a:r>
            <a:r>
              <a:rPr lang="en-US" sz="2400"/>
              <a:t> 4 </a:t>
            </a:r>
            <a:r>
              <a:rPr lang="en-US" sz="2400" dirty="0" err="1"/>
              <a:t>cách</a:t>
            </a:r>
            <a:r>
              <a:rPr lang="en-US" sz="2400" dirty="0"/>
              <a:t> </a:t>
            </a:r>
            <a:r>
              <a:rPr lang="en-US" sz="2400" dirty="0" err="1"/>
              <a:t>tính</a:t>
            </a:r>
            <a:r>
              <a:rPr lang="en-US" sz="2400" dirty="0"/>
              <a:t> </a:t>
            </a:r>
            <a:r>
              <a:rPr lang="en-US" sz="2400" dirty="0" err="1"/>
              <a:t>khoảng</a:t>
            </a:r>
            <a:r>
              <a:rPr lang="en-US" sz="2400" dirty="0"/>
              <a:t> </a:t>
            </a:r>
            <a:r>
              <a:rPr lang="en-US" sz="2400" dirty="0" err="1"/>
              <a:t>cách</a:t>
            </a:r>
            <a:r>
              <a:rPr lang="en-US" sz="2400" dirty="0"/>
              <a:t> </a:t>
            </a:r>
            <a:r>
              <a:rPr lang="en-US" sz="2400" dirty="0" err="1"/>
              <a:t>giữa</a:t>
            </a:r>
            <a:r>
              <a:rPr lang="en-US" sz="2400" dirty="0"/>
              <a:t> 2 </a:t>
            </a:r>
            <a:r>
              <a:rPr lang="en-US" sz="2400" dirty="0" err="1"/>
              <a:t>cụm</a:t>
            </a:r>
            <a:r>
              <a:rPr lang="en-US" sz="2400" dirty="0"/>
              <a:t> </a:t>
            </a:r>
            <a:r>
              <a:rPr lang="en-US" sz="2400" dirty="0" err="1"/>
              <a:t>như</a:t>
            </a:r>
            <a:r>
              <a:rPr lang="en-US" sz="2400" dirty="0"/>
              <a:t> </a:t>
            </a:r>
            <a:r>
              <a:rPr lang="en-US" sz="2400" dirty="0" err="1"/>
              <a:t>sau</a:t>
            </a:r>
            <a:r>
              <a:rPr lang="en-US" sz="2400" dirty="0"/>
              <a:t>:</a:t>
            </a:r>
          </a:p>
          <a:p>
            <a:pPr marL="0" indent="0">
              <a:buNone/>
            </a:pPr>
            <a:r>
              <a:rPr lang="en-US" sz="2400" dirty="0"/>
              <a:t>+  </a:t>
            </a:r>
            <a:r>
              <a:rPr lang="en-US" sz="2400" dirty="0" err="1"/>
              <a:t>Khoảng</a:t>
            </a:r>
            <a:r>
              <a:rPr lang="en-US" sz="2400" dirty="0"/>
              <a:t> </a:t>
            </a:r>
            <a:r>
              <a:rPr lang="en-US" sz="2400" dirty="0" err="1"/>
              <a:t>cách</a:t>
            </a:r>
            <a:r>
              <a:rPr lang="en-US" sz="2400" dirty="0"/>
              <a:t> </a:t>
            </a:r>
            <a:r>
              <a:rPr lang="en-US" sz="2400" dirty="0" err="1"/>
              <a:t>tối</a:t>
            </a:r>
            <a:r>
              <a:rPr lang="en-US" sz="2400" dirty="0"/>
              <a:t> </a:t>
            </a:r>
            <a:r>
              <a:rPr lang="en-US" sz="2400" dirty="0" err="1"/>
              <a:t>thiểu</a:t>
            </a:r>
            <a:r>
              <a:rPr lang="en-US" sz="2400" dirty="0"/>
              <a:t> (Single Linkage)</a:t>
            </a:r>
          </a:p>
          <a:p>
            <a:pPr marL="0" indent="0">
              <a:buNone/>
            </a:pPr>
            <a:r>
              <a:rPr lang="en-US" sz="2400" dirty="0"/>
              <a:t>+  </a:t>
            </a:r>
            <a:r>
              <a:rPr lang="en-US" sz="2400" dirty="0" err="1"/>
              <a:t>Khoảng</a:t>
            </a:r>
            <a:r>
              <a:rPr lang="en-US" sz="2400" dirty="0"/>
              <a:t> </a:t>
            </a:r>
            <a:r>
              <a:rPr lang="en-US" sz="2400" dirty="0" err="1"/>
              <a:t>cách</a:t>
            </a:r>
            <a:r>
              <a:rPr lang="en-US" sz="2400" dirty="0"/>
              <a:t> </a:t>
            </a:r>
            <a:r>
              <a:rPr lang="en-US" sz="2400" dirty="0" err="1"/>
              <a:t>tối</a:t>
            </a:r>
            <a:r>
              <a:rPr lang="en-US" sz="2400" dirty="0"/>
              <a:t> </a:t>
            </a:r>
            <a:r>
              <a:rPr lang="en-US" sz="2400" dirty="0" err="1"/>
              <a:t>đa</a:t>
            </a:r>
            <a:r>
              <a:rPr lang="en-US" sz="2400" dirty="0"/>
              <a:t> (Complete Linkage)</a:t>
            </a:r>
          </a:p>
          <a:p>
            <a:pPr marL="0" indent="0">
              <a:buNone/>
            </a:pPr>
            <a:r>
              <a:rPr lang="en-US" sz="2400" dirty="0"/>
              <a:t>+  </a:t>
            </a:r>
            <a:r>
              <a:rPr lang="en-US" sz="2400" dirty="0" err="1"/>
              <a:t>Khoảng</a:t>
            </a:r>
            <a:r>
              <a:rPr lang="en-US" sz="2400" dirty="0"/>
              <a:t> </a:t>
            </a:r>
            <a:r>
              <a:rPr lang="en-US" sz="2400" dirty="0" err="1"/>
              <a:t>cách</a:t>
            </a:r>
            <a:r>
              <a:rPr lang="en-US" sz="2400" dirty="0"/>
              <a:t> </a:t>
            </a:r>
            <a:r>
              <a:rPr lang="en-US" sz="2400" dirty="0" err="1"/>
              <a:t>trung</a:t>
            </a:r>
            <a:r>
              <a:rPr lang="en-US" sz="2400" dirty="0"/>
              <a:t> </a:t>
            </a:r>
            <a:r>
              <a:rPr lang="en-US" sz="2400" dirty="0" err="1"/>
              <a:t>bình</a:t>
            </a:r>
            <a:r>
              <a:rPr lang="en-US" sz="2400" dirty="0"/>
              <a:t> (Average Linkage)</a:t>
            </a:r>
          </a:p>
          <a:p>
            <a:pPr>
              <a:buFont typeface="Times New Roman" panose="02020603050405020304" pitchFamily="18" charset="0"/>
              <a:buChar char="+"/>
            </a:pPr>
            <a:r>
              <a:rPr lang="en-US" sz="2400" dirty="0" err="1"/>
              <a:t>Khoảng</a:t>
            </a:r>
            <a:r>
              <a:rPr lang="en-US" sz="2400" dirty="0"/>
              <a:t> </a:t>
            </a:r>
            <a:r>
              <a:rPr lang="en-US" sz="2400" dirty="0" err="1"/>
              <a:t>cách</a:t>
            </a:r>
            <a:r>
              <a:rPr lang="en-US" sz="2400" dirty="0"/>
              <a:t> </a:t>
            </a:r>
            <a:r>
              <a:rPr lang="en-US" sz="2400" dirty="0" err="1"/>
              <a:t>của</a:t>
            </a:r>
            <a:r>
              <a:rPr lang="en-US" sz="2400" dirty="0"/>
              <a:t> 2 </a:t>
            </a:r>
            <a:r>
              <a:rPr lang="en-US" sz="2400" dirty="0" err="1"/>
              <a:t>tâm</a:t>
            </a:r>
            <a:r>
              <a:rPr lang="en-US" sz="2400" dirty="0"/>
              <a:t> </a:t>
            </a:r>
            <a:r>
              <a:rPr lang="en-US" sz="2400" dirty="0" err="1"/>
              <a:t>cụm</a:t>
            </a:r>
            <a:r>
              <a:rPr lang="en-US" sz="2400" dirty="0"/>
              <a:t> (ward linkage)</a:t>
            </a:r>
          </a:p>
          <a:p>
            <a:pPr>
              <a:buFontTx/>
              <a:buChar char="-"/>
            </a:pPr>
            <a:r>
              <a:rPr lang="vi-VN" sz="2400" dirty="0"/>
              <a:t>Bước 3: Hợp nhất cụm</a:t>
            </a:r>
            <a:r>
              <a:rPr lang="en-US" sz="2400" dirty="0"/>
              <a:t>. </a:t>
            </a:r>
            <a:r>
              <a:rPr lang="en-US" sz="2400" dirty="0" err="1"/>
              <a:t>Tìm</a:t>
            </a:r>
            <a:r>
              <a:rPr lang="en-US" sz="2400" dirty="0"/>
              <a:t> </a:t>
            </a:r>
            <a:r>
              <a:rPr lang="en-US" sz="2400" dirty="0" err="1"/>
              <a:t>cặp</a:t>
            </a:r>
            <a:r>
              <a:rPr lang="en-US" sz="2400" dirty="0"/>
              <a:t> </a:t>
            </a:r>
            <a:r>
              <a:rPr lang="en-US" sz="2400" dirty="0" err="1"/>
              <a:t>cụm</a:t>
            </a:r>
            <a:r>
              <a:rPr lang="en-US" sz="2400" dirty="0"/>
              <a:t> </a:t>
            </a:r>
            <a:r>
              <a:rPr lang="en-US" sz="2400" dirty="0" err="1"/>
              <a:t>có</a:t>
            </a:r>
            <a:r>
              <a:rPr lang="en-US" sz="2400" dirty="0"/>
              <a:t> </a:t>
            </a:r>
            <a:r>
              <a:rPr lang="en-US" sz="2400" dirty="0" err="1"/>
              <a:t>khoảng</a:t>
            </a:r>
            <a:r>
              <a:rPr lang="en-US" sz="2400" dirty="0"/>
              <a:t> </a:t>
            </a:r>
            <a:r>
              <a:rPr lang="en-US" sz="2400" dirty="0" err="1"/>
              <a:t>cách</a:t>
            </a:r>
            <a:r>
              <a:rPr lang="en-US" sz="2400" dirty="0"/>
              <a:t> </a:t>
            </a:r>
            <a:r>
              <a:rPr lang="en-US" sz="2400" dirty="0" err="1"/>
              <a:t>gần</a:t>
            </a:r>
            <a:r>
              <a:rPr lang="en-US" sz="2400" dirty="0"/>
              <a:t> </a:t>
            </a:r>
            <a:r>
              <a:rPr lang="en-US" sz="2400" dirty="0" err="1"/>
              <a:t>nhất</a:t>
            </a:r>
            <a:endParaRPr lang="en-US" sz="2400" dirty="0"/>
          </a:p>
          <a:p>
            <a:pPr>
              <a:buFontTx/>
              <a:buChar char="-"/>
            </a:pPr>
            <a:r>
              <a:rPr lang="en-US" sz="2400" dirty="0" err="1"/>
              <a:t>Bước</a:t>
            </a:r>
            <a:r>
              <a:rPr lang="en-US" sz="2400" dirty="0"/>
              <a:t> 4: </a:t>
            </a:r>
            <a:r>
              <a:rPr lang="en-US" sz="2400" dirty="0" err="1"/>
              <a:t>Lặp</a:t>
            </a:r>
            <a:r>
              <a:rPr lang="en-US" sz="2400" dirty="0"/>
              <a:t> </a:t>
            </a:r>
            <a:r>
              <a:rPr lang="en-US" sz="2400" dirty="0" err="1"/>
              <a:t>lại</a:t>
            </a:r>
            <a:r>
              <a:rPr lang="en-US" sz="2400" dirty="0"/>
              <a:t> </a:t>
            </a:r>
            <a:r>
              <a:rPr lang="en-US" sz="2400" dirty="0" err="1"/>
              <a:t>bước</a:t>
            </a:r>
            <a:r>
              <a:rPr lang="en-US" sz="2400" dirty="0"/>
              <a:t> 2 </a:t>
            </a:r>
            <a:r>
              <a:rPr lang="en-US" sz="2400" dirty="0" err="1"/>
              <a:t>đến</a:t>
            </a:r>
            <a:r>
              <a:rPr lang="en-US" sz="2400" dirty="0"/>
              <a:t> </a:t>
            </a:r>
            <a:r>
              <a:rPr lang="en-US" sz="2400" dirty="0" err="1"/>
              <a:t>bước</a:t>
            </a:r>
            <a:r>
              <a:rPr lang="en-US" sz="2400" dirty="0"/>
              <a:t> 3 </a:t>
            </a:r>
            <a:r>
              <a:rPr lang="en-US" sz="2400" dirty="0" err="1"/>
              <a:t>cho</a:t>
            </a:r>
            <a:r>
              <a:rPr lang="en-US" sz="2400" dirty="0"/>
              <a:t> </a:t>
            </a:r>
            <a:r>
              <a:rPr lang="en-US" sz="2400" dirty="0" err="1"/>
              <a:t>đến</a:t>
            </a:r>
            <a:r>
              <a:rPr lang="en-US" sz="2400" dirty="0"/>
              <a:t> </a:t>
            </a:r>
            <a:r>
              <a:rPr lang="en-US" sz="2400" dirty="0" err="1"/>
              <a:t>khi</a:t>
            </a:r>
            <a:r>
              <a:rPr lang="en-US" sz="2400" dirty="0"/>
              <a:t> </a:t>
            </a:r>
            <a:r>
              <a:rPr lang="en-US" sz="2400" dirty="0" err="1"/>
              <a:t>chỉ</a:t>
            </a:r>
            <a:r>
              <a:rPr lang="en-US" sz="2400" dirty="0"/>
              <a:t> </a:t>
            </a:r>
            <a:r>
              <a:rPr lang="en-US" sz="2400" dirty="0" err="1"/>
              <a:t>còn</a:t>
            </a:r>
            <a:r>
              <a:rPr lang="en-US" sz="2400" dirty="0"/>
              <a:t> 1 </a:t>
            </a:r>
            <a:r>
              <a:rPr lang="en-US" sz="2400" dirty="0" err="1"/>
              <a:t>cụm</a:t>
            </a:r>
            <a:r>
              <a:rPr lang="en-US" sz="2400" dirty="0"/>
              <a:t> </a:t>
            </a:r>
            <a:r>
              <a:rPr lang="en-US" sz="2400" dirty="0" err="1"/>
              <a:t>duy</a:t>
            </a:r>
            <a:r>
              <a:rPr lang="en-US" sz="2400" dirty="0"/>
              <a:t> </a:t>
            </a:r>
            <a:r>
              <a:rPr lang="en-US" sz="2400" dirty="0" err="1"/>
              <a:t>nhất</a:t>
            </a:r>
            <a:r>
              <a:rPr lang="en-US" sz="2400" dirty="0"/>
              <a:t>.</a:t>
            </a:r>
          </a:p>
        </p:txBody>
      </p:sp>
      <p:sp>
        <p:nvSpPr>
          <p:cNvPr id="6" name="Slide Number Placeholder 5">
            <a:extLst>
              <a:ext uri="{FF2B5EF4-FFF2-40B4-BE49-F238E27FC236}">
                <a16:creationId xmlns:a16="http://schemas.microsoft.com/office/drawing/2014/main" id="{C3ED8FA6-D8F8-7E73-1C64-F75D64F0A774}"/>
              </a:ext>
            </a:extLst>
          </p:cNvPr>
          <p:cNvSpPr>
            <a:spLocks noGrp="1"/>
          </p:cNvSpPr>
          <p:nvPr>
            <p:ph type="sldNum" sz="quarter" idx="12"/>
          </p:nvPr>
        </p:nvSpPr>
        <p:spPr>
          <a:xfrm>
            <a:off x="6702490" y="6269750"/>
            <a:ext cx="2133600" cy="554038"/>
          </a:xfrm>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2503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A830-EE5B-4BEB-B5AB-E702AAEFC391}"/>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18208BD1-9620-4BAA-B258-D0CFA815DE6B}"/>
              </a:ext>
            </a:extLst>
          </p:cNvPr>
          <p:cNvSpPr>
            <a:spLocks noGrp="1"/>
          </p:cNvSpPr>
          <p:nvPr>
            <p:ph idx="1"/>
          </p:nvPr>
        </p:nvSpPr>
        <p:spPr>
          <a:xfrm>
            <a:off x="581608" y="1564660"/>
            <a:ext cx="8229600" cy="4691062"/>
          </a:xfrm>
        </p:spPr>
        <p:txBody>
          <a:bodyPr/>
          <a:lstStyle/>
          <a:p>
            <a:pPr>
              <a:buFontTx/>
              <a:buChar char="-"/>
            </a:pPr>
            <a:r>
              <a:rPr lang="en-US" sz="2800"/>
              <a:t>Ví dụ về bài toán theo chiến lược hợp nhất Khoảng cách tối thiểu (Single Linkage)</a:t>
            </a:r>
          </a:p>
          <a:p>
            <a:pPr>
              <a:buFontTx/>
              <a:buChar char="-"/>
            </a:pPr>
            <a:r>
              <a:rPr lang="en-US" sz="2800"/>
              <a:t>  </a:t>
            </a:r>
            <a:r>
              <a:rPr lang="en-US" sz="1600"/>
              <a:t>:</a:t>
            </a:r>
          </a:p>
          <a:p>
            <a:pPr marL="0" indent="0">
              <a:buNone/>
            </a:pPr>
            <a:endParaRPr lang="en-US" sz="1600"/>
          </a:p>
          <a:p>
            <a:pPr marL="0" indent="0">
              <a:buNone/>
            </a:pPr>
            <a:endParaRPr lang="en-US" sz="1600"/>
          </a:p>
        </p:txBody>
      </p:sp>
      <p:sp>
        <p:nvSpPr>
          <p:cNvPr id="4" name="Slide Number Placeholder 3">
            <a:extLst>
              <a:ext uri="{FF2B5EF4-FFF2-40B4-BE49-F238E27FC236}">
                <a16:creationId xmlns:a16="http://schemas.microsoft.com/office/drawing/2014/main" id="{011219E9-A6DE-4045-9586-23BD28125E8E}"/>
              </a:ext>
            </a:extLst>
          </p:cNvPr>
          <p:cNvSpPr>
            <a:spLocks noGrp="1"/>
          </p:cNvSpPr>
          <p:nvPr>
            <p:ph type="sldNum" sz="quarter" idx="12"/>
          </p:nvPr>
        </p:nvSpPr>
        <p:spPr/>
        <p:txBody>
          <a:bodyPr/>
          <a:lstStyle/>
          <a:p>
            <a:fld id="{0F4F63AB-74FF-4D4D-9C96-7E67E70BF8FF}" type="slidenum">
              <a:rPr lang="en-US" altLang="en-US" smtClean="0"/>
              <a:pPr/>
              <a:t>6</a:t>
            </a:fld>
            <a:endParaRPr lang="en-US" altLang="en-US"/>
          </a:p>
        </p:txBody>
      </p:sp>
      <p:graphicFrame>
        <p:nvGraphicFramePr>
          <p:cNvPr id="5" name="Table 5">
            <a:extLst>
              <a:ext uri="{FF2B5EF4-FFF2-40B4-BE49-F238E27FC236}">
                <a16:creationId xmlns:a16="http://schemas.microsoft.com/office/drawing/2014/main" id="{77F6ECF2-0C3A-4904-A950-B70E71428288}"/>
              </a:ext>
            </a:extLst>
          </p:cNvPr>
          <p:cNvGraphicFramePr>
            <a:graphicFrameLocks noGrp="1"/>
          </p:cNvGraphicFramePr>
          <p:nvPr>
            <p:extLst>
              <p:ext uri="{D42A27DB-BD31-4B8C-83A1-F6EECF244321}">
                <p14:modId xmlns:p14="http://schemas.microsoft.com/office/powerpoint/2010/main" val="3149191528"/>
              </p:ext>
            </p:extLst>
          </p:nvPr>
        </p:nvGraphicFramePr>
        <p:xfrm>
          <a:off x="604934" y="2743200"/>
          <a:ext cx="7957458" cy="2958486"/>
        </p:xfrm>
        <a:graphic>
          <a:graphicData uri="http://schemas.openxmlformats.org/drawingml/2006/table">
            <a:tbl>
              <a:tblPr firstRow="1" bandRow="1">
                <a:tableStyleId>{5C22544A-7EE6-4342-B048-85BDC9FD1C3A}</a:tableStyleId>
              </a:tblPr>
              <a:tblGrid>
                <a:gridCol w="2652486">
                  <a:extLst>
                    <a:ext uri="{9D8B030D-6E8A-4147-A177-3AD203B41FA5}">
                      <a16:colId xmlns:a16="http://schemas.microsoft.com/office/drawing/2014/main" val="3652863385"/>
                    </a:ext>
                  </a:extLst>
                </a:gridCol>
                <a:gridCol w="2652486">
                  <a:extLst>
                    <a:ext uri="{9D8B030D-6E8A-4147-A177-3AD203B41FA5}">
                      <a16:colId xmlns:a16="http://schemas.microsoft.com/office/drawing/2014/main" val="2595610922"/>
                    </a:ext>
                  </a:extLst>
                </a:gridCol>
                <a:gridCol w="2652486">
                  <a:extLst>
                    <a:ext uri="{9D8B030D-6E8A-4147-A177-3AD203B41FA5}">
                      <a16:colId xmlns:a16="http://schemas.microsoft.com/office/drawing/2014/main" val="25697377"/>
                    </a:ext>
                  </a:extLst>
                </a:gridCol>
              </a:tblGrid>
              <a:tr h="493081">
                <a:tc>
                  <a:txBody>
                    <a:bodyPr/>
                    <a:lstStyle/>
                    <a:p>
                      <a:r>
                        <a:rPr lang="en-US" b="0">
                          <a:solidFill>
                            <a:schemeClr val="tx1"/>
                          </a:solidFill>
                        </a:rPr>
                        <a:t>Name</a:t>
                      </a:r>
                    </a:p>
                  </a:txBody>
                  <a:tcPr/>
                </a:tc>
                <a:tc>
                  <a:txBody>
                    <a:bodyPr/>
                    <a:lstStyle/>
                    <a:p>
                      <a:r>
                        <a:rPr lang="en-US">
                          <a:solidFill>
                            <a:schemeClr val="tx1"/>
                          </a:solidFill>
                        </a:rPr>
                        <a:t>Social media</a:t>
                      </a:r>
                    </a:p>
                  </a:txBody>
                  <a:tcPr/>
                </a:tc>
                <a:tc>
                  <a:txBody>
                    <a:bodyPr/>
                    <a:lstStyle/>
                    <a:p>
                      <a:r>
                        <a:rPr lang="en-US">
                          <a:solidFill>
                            <a:schemeClr val="tx1"/>
                          </a:solidFill>
                        </a:rPr>
                        <a:t>Gym</a:t>
                      </a:r>
                    </a:p>
                  </a:txBody>
                  <a:tcPr/>
                </a:tc>
                <a:extLst>
                  <a:ext uri="{0D108BD9-81ED-4DB2-BD59-A6C34878D82A}">
                    <a16:rowId xmlns:a16="http://schemas.microsoft.com/office/drawing/2014/main" val="3240415927"/>
                  </a:ext>
                </a:extLst>
              </a:tr>
              <a:tr h="493081">
                <a:tc>
                  <a:txBody>
                    <a:bodyPr/>
                    <a:lstStyle/>
                    <a:p>
                      <a:r>
                        <a:rPr lang="en-US"/>
                        <a:t>A</a:t>
                      </a:r>
                    </a:p>
                  </a:txBody>
                  <a:tcPr/>
                </a:tc>
                <a:tc>
                  <a:txBody>
                    <a:bodyPr/>
                    <a:lstStyle/>
                    <a:p>
                      <a:r>
                        <a:rPr lang="en-US"/>
                        <a:t>2</a:t>
                      </a:r>
                    </a:p>
                  </a:txBody>
                  <a:tcPr/>
                </a:tc>
                <a:tc>
                  <a:txBody>
                    <a:bodyPr/>
                    <a:lstStyle/>
                    <a:p>
                      <a:r>
                        <a:rPr lang="en-US"/>
                        <a:t>3</a:t>
                      </a:r>
                    </a:p>
                  </a:txBody>
                  <a:tcPr/>
                </a:tc>
                <a:extLst>
                  <a:ext uri="{0D108BD9-81ED-4DB2-BD59-A6C34878D82A}">
                    <a16:rowId xmlns:a16="http://schemas.microsoft.com/office/drawing/2014/main" val="2392259284"/>
                  </a:ext>
                </a:extLst>
              </a:tr>
              <a:tr h="493081">
                <a:tc>
                  <a:txBody>
                    <a:bodyPr/>
                    <a:lstStyle/>
                    <a:p>
                      <a:r>
                        <a:rPr lang="en-US"/>
                        <a:t>B</a:t>
                      </a:r>
                    </a:p>
                  </a:txBody>
                  <a:tcPr/>
                </a:tc>
                <a:tc>
                  <a:txBody>
                    <a:bodyPr/>
                    <a:lstStyle/>
                    <a:p>
                      <a:r>
                        <a:rPr lang="en-US"/>
                        <a:t>5</a:t>
                      </a:r>
                    </a:p>
                  </a:txBody>
                  <a:tcPr/>
                </a:tc>
                <a:tc>
                  <a:txBody>
                    <a:bodyPr/>
                    <a:lstStyle/>
                    <a:p>
                      <a:r>
                        <a:rPr lang="en-US"/>
                        <a:t>2</a:t>
                      </a:r>
                    </a:p>
                  </a:txBody>
                  <a:tcPr/>
                </a:tc>
                <a:extLst>
                  <a:ext uri="{0D108BD9-81ED-4DB2-BD59-A6C34878D82A}">
                    <a16:rowId xmlns:a16="http://schemas.microsoft.com/office/drawing/2014/main" val="605069971"/>
                  </a:ext>
                </a:extLst>
              </a:tr>
              <a:tr h="493081">
                <a:tc>
                  <a:txBody>
                    <a:bodyPr/>
                    <a:lstStyle/>
                    <a:p>
                      <a:r>
                        <a:rPr lang="en-US"/>
                        <a:t>C</a:t>
                      </a:r>
                    </a:p>
                  </a:txBody>
                  <a:tcPr/>
                </a:tc>
                <a:tc>
                  <a:txBody>
                    <a:bodyPr/>
                    <a:lstStyle/>
                    <a:p>
                      <a:r>
                        <a:rPr lang="en-US"/>
                        <a:t>5</a:t>
                      </a:r>
                    </a:p>
                  </a:txBody>
                  <a:tcPr/>
                </a:tc>
                <a:tc>
                  <a:txBody>
                    <a:bodyPr/>
                    <a:lstStyle/>
                    <a:p>
                      <a:r>
                        <a:rPr lang="en-US"/>
                        <a:t>3</a:t>
                      </a:r>
                    </a:p>
                  </a:txBody>
                  <a:tcPr/>
                </a:tc>
                <a:extLst>
                  <a:ext uri="{0D108BD9-81ED-4DB2-BD59-A6C34878D82A}">
                    <a16:rowId xmlns:a16="http://schemas.microsoft.com/office/drawing/2014/main" val="1328848338"/>
                  </a:ext>
                </a:extLst>
              </a:tr>
              <a:tr h="493081">
                <a:tc>
                  <a:txBody>
                    <a:bodyPr/>
                    <a:lstStyle/>
                    <a:p>
                      <a:r>
                        <a:rPr lang="en-US"/>
                        <a:t>D</a:t>
                      </a:r>
                    </a:p>
                  </a:txBody>
                  <a:tcPr/>
                </a:tc>
                <a:tc>
                  <a:txBody>
                    <a:bodyPr/>
                    <a:lstStyle/>
                    <a:p>
                      <a:r>
                        <a:rPr lang="en-US"/>
                        <a:t>1</a:t>
                      </a:r>
                    </a:p>
                  </a:txBody>
                  <a:tcPr/>
                </a:tc>
                <a:tc>
                  <a:txBody>
                    <a:bodyPr/>
                    <a:lstStyle/>
                    <a:p>
                      <a:r>
                        <a:rPr lang="en-US"/>
                        <a:t>4</a:t>
                      </a:r>
                    </a:p>
                  </a:txBody>
                  <a:tcPr/>
                </a:tc>
                <a:extLst>
                  <a:ext uri="{0D108BD9-81ED-4DB2-BD59-A6C34878D82A}">
                    <a16:rowId xmlns:a16="http://schemas.microsoft.com/office/drawing/2014/main" val="922393553"/>
                  </a:ext>
                </a:extLst>
              </a:tr>
              <a:tr h="493081">
                <a:tc>
                  <a:txBody>
                    <a:bodyPr/>
                    <a:lstStyle/>
                    <a:p>
                      <a:r>
                        <a:rPr lang="en-US"/>
                        <a:t>E</a:t>
                      </a:r>
                    </a:p>
                  </a:txBody>
                  <a:tcPr/>
                </a:tc>
                <a:tc>
                  <a:txBody>
                    <a:bodyPr/>
                    <a:lstStyle/>
                    <a:p>
                      <a:r>
                        <a:rPr lang="en-US"/>
                        <a:t>4</a:t>
                      </a:r>
                    </a:p>
                  </a:txBody>
                  <a:tcPr/>
                </a:tc>
                <a:tc>
                  <a:txBody>
                    <a:bodyPr/>
                    <a:lstStyle/>
                    <a:p>
                      <a:r>
                        <a:rPr lang="en-US"/>
                        <a:t>5</a:t>
                      </a:r>
                    </a:p>
                  </a:txBody>
                  <a:tcPr/>
                </a:tc>
                <a:extLst>
                  <a:ext uri="{0D108BD9-81ED-4DB2-BD59-A6C34878D82A}">
                    <a16:rowId xmlns:a16="http://schemas.microsoft.com/office/drawing/2014/main" val="2377154505"/>
                  </a:ext>
                </a:extLst>
              </a:tr>
            </a:tbl>
          </a:graphicData>
        </a:graphic>
      </p:graphicFrame>
    </p:spTree>
    <p:extLst>
      <p:ext uri="{BB962C8B-B14F-4D97-AF65-F5344CB8AC3E}">
        <p14:creationId xmlns:p14="http://schemas.microsoft.com/office/powerpoint/2010/main" val="112091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620F-4A1A-4D3D-826C-A213203A3707}"/>
              </a:ext>
            </a:extLst>
          </p:cNvPr>
          <p:cNvSpPr>
            <a:spLocks noGrp="1"/>
          </p:cNvSpPr>
          <p:nvPr>
            <p:ph type="title"/>
          </p:nvPr>
        </p:nvSpPr>
        <p:spPr/>
        <p:txBody>
          <a:bodyPr/>
          <a:lstStyle/>
          <a:p>
            <a:r>
              <a:rPr lang="en-US" sz="2800"/>
              <a:t>3. </a:t>
            </a:r>
            <a:r>
              <a:rPr lang="vi-VN" sz="2800"/>
              <a:t>Các bước thực hiện và ví dụ minh họa</a:t>
            </a:r>
            <a:endParaRPr lang="en-US"/>
          </a:p>
        </p:txBody>
      </p:sp>
      <p:sp>
        <p:nvSpPr>
          <p:cNvPr id="3" name="Content Placeholder 2">
            <a:extLst>
              <a:ext uri="{FF2B5EF4-FFF2-40B4-BE49-F238E27FC236}">
                <a16:creationId xmlns:a16="http://schemas.microsoft.com/office/drawing/2014/main" id="{DF0EBE56-8B3C-4DED-8CB7-0048F80411C5}"/>
              </a:ext>
            </a:extLst>
          </p:cNvPr>
          <p:cNvSpPr>
            <a:spLocks noGrp="1"/>
          </p:cNvSpPr>
          <p:nvPr>
            <p:ph idx="1"/>
          </p:nvPr>
        </p:nvSpPr>
        <p:spPr/>
        <p:txBody>
          <a:bodyPr/>
          <a:lstStyle/>
          <a:p>
            <a:pPr>
              <a:buFontTx/>
              <a:buChar char="-"/>
            </a:pPr>
            <a:r>
              <a:rPr lang="en-US" sz="1600"/>
              <a:t>Lần lặp 1:</a:t>
            </a:r>
          </a:p>
          <a:p>
            <a:pPr>
              <a:buFontTx/>
              <a:buChar char="-"/>
            </a:pPr>
            <a:r>
              <a:rPr lang="en-US" sz="1600"/>
              <a:t>Bước 1: Xem A,B,C,D,E là 5 cụm riêng lẻ</a:t>
            </a:r>
            <a:r>
              <a:rPr lang="en-US" sz="1400"/>
              <a:t>.</a:t>
            </a:r>
          </a:p>
          <a:p>
            <a:pPr marL="0" indent="0">
              <a:buNone/>
            </a:pPr>
            <a:endParaRPr lang="en-US" sz="1400"/>
          </a:p>
          <a:p>
            <a:pPr marL="0" indent="0">
              <a:buNone/>
            </a:pPr>
            <a:endParaRPr lang="en-US" sz="1400"/>
          </a:p>
        </p:txBody>
      </p:sp>
      <p:sp>
        <p:nvSpPr>
          <p:cNvPr id="4" name="Slide Number Placeholder 3">
            <a:extLst>
              <a:ext uri="{FF2B5EF4-FFF2-40B4-BE49-F238E27FC236}">
                <a16:creationId xmlns:a16="http://schemas.microsoft.com/office/drawing/2014/main" id="{1BE7989F-4404-465C-B6A9-CB69B25AE309}"/>
              </a:ext>
            </a:extLst>
          </p:cNvPr>
          <p:cNvSpPr>
            <a:spLocks noGrp="1"/>
          </p:cNvSpPr>
          <p:nvPr>
            <p:ph type="sldNum" sz="quarter" idx="12"/>
          </p:nvPr>
        </p:nvSpPr>
        <p:spPr/>
        <p:txBody>
          <a:bodyPr/>
          <a:lstStyle/>
          <a:p>
            <a:fld id="{0F4F63AB-74FF-4D4D-9C96-7E67E70BF8FF}" type="slidenum">
              <a:rPr lang="en-US" altLang="en-US" smtClean="0"/>
              <a:pPr/>
              <a:t>7</a:t>
            </a:fld>
            <a:endParaRPr lang="en-US" altLang="en-US"/>
          </a:p>
        </p:txBody>
      </p:sp>
      <p:pic>
        <p:nvPicPr>
          <p:cNvPr id="20" name="Picture 19" descr="A graph with blue dots&#10;&#10;Description automatically generated">
            <a:extLst>
              <a:ext uri="{FF2B5EF4-FFF2-40B4-BE49-F238E27FC236}">
                <a16:creationId xmlns:a16="http://schemas.microsoft.com/office/drawing/2014/main" id="{ECD9D9B3-3E37-4D51-B0E8-F9F4A781C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18737"/>
            <a:ext cx="7848600" cy="4031717"/>
          </a:xfrm>
          <a:prstGeom prst="rect">
            <a:avLst/>
          </a:prstGeom>
        </p:spPr>
      </p:pic>
    </p:spTree>
    <p:extLst>
      <p:ext uri="{BB962C8B-B14F-4D97-AF65-F5344CB8AC3E}">
        <p14:creationId xmlns:p14="http://schemas.microsoft.com/office/powerpoint/2010/main" val="308429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FBE3-8DE0-4338-924D-31B16E9C0A08}"/>
              </a:ext>
            </a:extLst>
          </p:cNvPr>
          <p:cNvSpPr>
            <a:spLocks noGrp="1"/>
          </p:cNvSpPr>
          <p:nvPr>
            <p:ph type="title"/>
          </p:nvPr>
        </p:nvSpPr>
        <p:spPr/>
        <p:txBody>
          <a:bodyPr/>
          <a:lstStyle/>
          <a:p>
            <a:r>
              <a:rPr lang="en-US" sz="2800"/>
              <a:t>3. </a:t>
            </a:r>
            <a:r>
              <a:rPr lang="vi-VN" sz="2800"/>
              <a:t>Các bước thực hiện và ví dụ minh họa</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1CF123-9CEE-44DE-95D3-5DB0E09E61E5}"/>
                  </a:ext>
                </a:extLst>
              </p:cNvPr>
              <p:cNvSpPr>
                <a:spLocks noGrp="1"/>
              </p:cNvSpPr>
              <p:nvPr>
                <p:ph idx="1"/>
              </p:nvPr>
            </p:nvSpPr>
            <p:spPr>
              <a:xfrm>
                <a:off x="228600" y="1431132"/>
                <a:ext cx="8229600" cy="5198268"/>
              </a:xfrm>
            </p:spPr>
            <p:txBody>
              <a:bodyPr/>
              <a:lstStyle/>
              <a:p>
                <a:pPr marL="0" indent="0">
                  <a:buNone/>
                </a:pPr>
                <a:endParaRPr lang="en-US" sz="1400"/>
              </a:p>
              <a:p>
                <a:pPr>
                  <a:buFontTx/>
                  <a:buChar char="-"/>
                </a:pPr>
                <a:r>
                  <a:rPr lang="en-US" sz="1600"/>
                  <a:t>Bước 2: Tính khoảng cách bằng Euclid</a:t>
                </a:r>
              </a:p>
              <a:p>
                <a:pPr marL="0" indent="0">
                  <a:spcBef>
                    <a:spcPts val="1200"/>
                  </a:spcBef>
                  <a:spcAft>
                    <a:spcPts val="0"/>
                  </a:spcAft>
                  <a:buNone/>
                </a:pPr>
                <a:r>
                  <a:rPr lang="en-US" sz="1600" b="0" i="0" u="none" strike="noStrike">
                    <a:solidFill>
                      <a:srgbClr val="000000"/>
                    </a:solidFill>
                    <a:effectLst/>
                  </a:rPr>
                  <a:t>+      d(A,B)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2−5</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3−2</m:t>
                                </m:r>
                              </m:e>
                            </m:d>
                          </m:e>
                          <m:sup>
                            <m:r>
                              <a:rPr lang="en-US" sz="1600" i="1">
                                <a:solidFill>
                                  <a:srgbClr val="000000"/>
                                </a:solidFill>
                                <a:latin typeface="Cambria Math" panose="02040503050406030204" pitchFamily="18" charset="0"/>
                              </a:rPr>
                              <m:t>2</m:t>
                            </m:r>
                          </m:sup>
                        </m:sSup>
                      </m:e>
                    </m:rad>
                  </m:oMath>
                </a14:m>
                <a:r>
                  <a:rPr lang="en-US" sz="1600" b="0" i="0" u="none" strike="noStrike">
                    <a:solidFill>
                      <a:srgbClr val="000000"/>
                    </a:solidFill>
                    <a:effectLst/>
                  </a:rPr>
                  <a:t> = 3.16</a:t>
                </a:r>
                <a:endParaRPr lang="en-US" sz="1600" b="0">
                  <a:effectLst/>
                </a:endParaRPr>
              </a:p>
              <a:p>
                <a:pPr marL="0" indent="0">
                  <a:spcBef>
                    <a:spcPts val="1200"/>
                  </a:spcBef>
                  <a:spcAft>
                    <a:spcPts val="0"/>
                  </a:spcAft>
                  <a:buNone/>
                </a:pPr>
                <a:r>
                  <a:rPr lang="en-US" sz="1600" b="0" i="0" u="none" strike="noStrike">
                    <a:solidFill>
                      <a:srgbClr val="000000"/>
                    </a:solidFill>
                    <a:effectLst/>
                  </a:rPr>
                  <a:t>+      d(A,C)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2−5</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3−3</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 </m:t>
                        </m:r>
                      </m:e>
                    </m:rad>
                    <m:r>
                      <a:rPr lang="en-US" sz="1600" b="0" i="1" u="none" strike="noStrike" smtClean="0">
                        <a:solidFill>
                          <a:srgbClr val="000000"/>
                        </a:solidFill>
                        <a:effectLst/>
                        <a:latin typeface="Cambria Math" panose="02040503050406030204" pitchFamily="18" charset="0"/>
                      </a:rPr>
                      <m:t> </m:t>
                    </m:r>
                  </m:oMath>
                </a14:m>
                <a:r>
                  <a:rPr lang="en-US" sz="1600" b="0" i="0" u="none" strike="noStrike">
                    <a:solidFill>
                      <a:srgbClr val="000000"/>
                    </a:solidFill>
                    <a:effectLst/>
                  </a:rPr>
                  <a:t>= 3 </a:t>
                </a:r>
                <a:endParaRPr lang="en-US" sz="1600" b="0">
                  <a:effectLst/>
                </a:endParaRPr>
              </a:p>
              <a:p>
                <a:pPr marL="0" indent="0">
                  <a:spcBef>
                    <a:spcPts val="1200"/>
                  </a:spcBef>
                  <a:spcAft>
                    <a:spcPts val="0"/>
                  </a:spcAft>
                  <a:buNone/>
                </a:pPr>
                <a:r>
                  <a:rPr lang="en-US" sz="1600" b="0" i="0" u="none" strike="noStrike">
                    <a:solidFill>
                      <a:srgbClr val="000000"/>
                    </a:solidFill>
                    <a:effectLst/>
                  </a:rPr>
                  <a:t>+      d(A,D)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2−1</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3−4</m:t>
                                </m:r>
                              </m:e>
                            </m:d>
                          </m:e>
                          <m:sup>
                            <m:r>
                              <a:rPr lang="en-US" sz="1600" i="1">
                                <a:solidFill>
                                  <a:srgbClr val="000000"/>
                                </a:solidFill>
                                <a:latin typeface="Cambria Math" panose="02040503050406030204" pitchFamily="18" charset="0"/>
                              </a:rPr>
                              <m:t>2</m:t>
                            </m:r>
                          </m:sup>
                        </m:sSup>
                      </m:e>
                    </m:rad>
                  </m:oMath>
                </a14:m>
                <a:r>
                  <a:rPr lang="en-US" sz="1600" i="1">
                    <a:solidFill>
                      <a:srgbClr val="000000"/>
                    </a:solidFill>
                  </a:rPr>
                  <a:t> </a:t>
                </a:r>
                <a:r>
                  <a:rPr lang="en-US" sz="1600" b="0" i="0" u="none" strike="noStrike">
                    <a:solidFill>
                      <a:srgbClr val="000000"/>
                    </a:solidFill>
                    <a:effectLst/>
                  </a:rPr>
                  <a:t>= 1.41</a:t>
                </a:r>
                <a:endParaRPr lang="en-US" sz="1600" b="0">
                  <a:effectLst/>
                </a:endParaRPr>
              </a:p>
              <a:p>
                <a:pPr marL="0" indent="0">
                  <a:spcBef>
                    <a:spcPts val="1200"/>
                  </a:spcBef>
                  <a:spcAft>
                    <a:spcPts val="0"/>
                  </a:spcAft>
                  <a:buNone/>
                </a:pPr>
                <a:r>
                  <a:rPr lang="en-US" sz="1600" b="0" i="0" u="none" strike="noStrike">
                    <a:solidFill>
                      <a:srgbClr val="000000"/>
                    </a:solidFill>
                    <a:effectLst/>
                  </a:rPr>
                  <a:t>+      d(A,E)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2−4</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3−5</m:t>
                                </m:r>
                              </m:e>
                            </m:d>
                          </m:e>
                          <m:sup>
                            <m:r>
                              <a:rPr lang="en-US" sz="1600" i="1">
                                <a:solidFill>
                                  <a:srgbClr val="000000"/>
                                </a:solidFill>
                                <a:latin typeface="Cambria Math" panose="02040503050406030204" pitchFamily="18" charset="0"/>
                              </a:rPr>
                              <m:t>2</m:t>
                            </m:r>
                          </m:sup>
                        </m:sSup>
                      </m:e>
                    </m:rad>
                  </m:oMath>
                </a14:m>
                <a:r>
                  <a:rPr lang="en-US" sz="1600" i="1">
                    <a:solidFill>
                      <a:srgbClr val="000000"/>
                    </a:solidFill>
                  </a:rPr>
                  <a:t> </a:t>
                </a:r>
                <a:r>
                  <a:rPr lang="en-US" sz="1600" b="0" i="0" u="none" strike="noStrike">
                    <a:solidFill>
                      <a:srgbClr val="000000"/>
                    </a:solidFill>
                    <a:effectLst/>
                  </a:rPr>
                  <a:t>= 2.83</a:t>
                </a:r>
                <a:endParaRPr lang="en-US" sz="1600" b="0">
                  <a:effectLst/>
                </a:endParaRPr>
              </a:p>
              <a:p>
                <a:pPr marL="0" indent="0">
                  <a:spcBef>
                    <a:spcPts val="1200"/>
                  </a:spcBef>
                  <a:spcAft>
                    <a:spcPts val="0"/>
                  </a:spcAft>
                  <a:buNone/>
                </a:pPr>
                <a:r>
                  <a:rPr lang="en-US" sz="1600" b="0" i="0" u="none" strike="noStrike">
                    <a:solidFill>
                      <a:srgbClr val="000000"/>
                    </a:solidFill>
                    <a:effectLst/>
                  </a:rPr>
                  <a:t>+      d(B,C) = </a:t>
                </a:r>
                <a14:m>
                  <m:oMath xmlns:m="http://schemas.openxmlformats.org/officeDocument/2006/math">
                    <m:r>
                      <a:rPr lang="en-US" sz="1600" b="0" i="0" u="none" strike="noStrike" smtClean="0">
                        <a:solidFill>
                          <a:srgbClr val="000000"/>
                        </a:solidFill>
                        <a:effectLst/>
                        <a:latin typeface="Cambria Math" panose="02040503050406030204" pitchFamily="18" charset="0"/>
                      </a:rPr>
                      <m:t> </m:t>
                    </m:r>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5−5</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2−3</m:t>
                                </m:r>
                              </m:e>
                            </m:d>
                          </m:e>
                          <m:sup>
                            <m:r>
                              <a:rPr lang="en-US" sz="1600" i="1">
                                <a:solidFill>
                                  <a:srgbClr val="000000"/>
                                </a:solidFill>
                                <a:latin typeface="Cambria Math" panose="02040503050406030204" pitchFamily="18" charset="0"/>
                              </a:rPr>
                              <m:t>2</m:t>
                            </m:r>
                          </m:sup>
                        </m:sSup>
                      </m:e>
                    </m:rad>
                  </m:oMath>
                </a14:m>
                <a:r>
                  <a:rPr lang="en-US" sz="1600">
                    <a:solidFill>
                      <a:srgbClr val="000000"/>
                    </a:solidFill>
                  </a:rPr>
                  <a:t> </a:t>
                </a:r>
                <a:r>
                  <a:rPr lang="en-US" sz="1600" b="0" i="0" u="none" strike="noStrike">
                    <a:solidFill>
                      <a:srgbClr val="000000"/>
                    </a:solidFill>
                    <a:effectLst/>
                  </a:rPr>
                  <a:t>= 1</a:t>
                </a:r>
                <a:endParaRPr lang="en-US" sz="1600" b="0">
                  <a:effectLst/>
                </a:endParaRPr>
              </a:p>
              <a:p>
                <a:pPr marL="0" indent="0">
                  <a:spcBef>
                    <a:spcPts val="1200"/>
                  </a:spcBef>
                  <a:spcAft>
                    <a:spcPts val="0"/>
                  </a:spcAft>
                  <a:buNone/>
                </a:pPr>
                <a:r>
                  <a:rPr lang="en-US" sz="1600" b="0" i="0" u="none" strike="noStrike">
                    <a:solidFill>
                      <a:srgbClr val="000000"/>
                    </a:solidFill>
                    <a:effectLst/>
                  </a:rPr>
                  <a:t>+      d(B,D)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5−1</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2−4</m:t>
                                </m:r>
                              </m:e>
                            </m:d>
                          </m:e>
                          <m:sup>
                            <m:r>
                              <a:rPr lang="en-US" sz="1600" i="1">
                                <a:solidFill>
                                  <a:srgbClr val="000000"/>
                                </a:solidFill>
                                <a:latin typeface="Cambria Math" panose="02040503050406030204" pitchFamily="18" charset="0"/>
                              </a:rPr>
                              <m:t>2</m:t>
                            </m:r>
                          </m:sup>
                        </m:sSup>
                      </m:e>
                    </m:rad>
                  </m:oMath>
                </a14:m>
                <a:r>
                  <a:rPr lang="en-US" sz="1600" i="1">
                    <a:solidFill>
                      <a:srgbClr val="000000"/>
                    </a:solidFill>
                  </a:rPr>
                  <a:t> </a:t>
                </a:r>
                <a:r>
                  <a:rPr lang="en-US" sz="1600" b="0" i="0" u="none" strike="noStrike">
                    <a:solidFill>
                      <a:srgbClr val="000000"/>
                    </a:solidFill>
                    <a:effectLst/>
                  </a:rPr>
                  <a:t>= 4.47</a:t>
                </a:r>
                <a:endParaRPr lang="en-US" sz="1600" b="0">
                  <a:effectLst/>
                </a:endParaRPr>
              </a:p>
              <a:p>
                <a:pPr marL="0" indent="0">
                  <a:spcBef>
                    <a:spcPts val="1200"/>
                  </a:spcBef>
                  <a:spcAft>
                    <a:spcPts val="0"/>
                  </a:spcAft>
                  <a:buNone/>
                </a:pPr>
                <a:r>
                  <a:rPr lang="en-US" sz="1600" b="0" i="0" u="none" strike="noStrike">
                    <a:solidFill>
                      <a:srgbClr val="000000"/>
                    </a:solidFill>
                    <a:effectLst/>
                  </a:rPr>
                  <a:t>+      d(B,E)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5−4</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2−5</m:t>
                                </m:r>
                              </m:e>
                            </m:d>
                          </m:e>
                          <m:sup>
                            <m:r>
                              <a:rPr lang="en-US" sz="1600" i="1">
                                <a:solidFill>
                                  <a:srgbClr val="000000"/>
                                </a:solidFill>
                                <a:latin typeface="Cambria Math" panose="02040503050406030204" pitchFamily="18" charset="0"/>
                              </a:rPr>
                              <m:t>2</m:t>
                            </m:r>
                          </m:sup>
                        </m:sSup>
                      </m:e>
                    </m:rad>
                  </m:oMath>
                </a14:m>
                <a:r>
                  <a:rPr lang="en-US" sz="1600" i="1">
                    <a:solidFill>
                      <a:srgbClr val="000000"/>
                    </a:solidFill>
                  </a:rPr>
                  <a:t> </a:t>
                </a:r>
                <a:r>
                  <a:rPr lang="en-US" sz="1600" b="0" i="0" u="none" strike="noStrike">
                    <a:solidFill>
                      <a:srgbClr val="000000"/>
                    </a:solidFill>
                    <a:effectLst/>
                  </a:rPr>
                  <a:t>= 3.16</a:t>
                </a:r>
                <a:endParaRPr lang="en-US" sz="1600" b="0">
                  <a:effectLst/>
                </a:endParaRPr>
              </a:p>
              <a:p>
                <a:pPr marL="0" indent="0">
                  <a:spcBef>
                    <a:spcPts val="1200"/>
                  </a:spcBef>
                  <a:spcAft>
                    <a:spcPts val="0"/>
                  </a:spcAft>
                  <a:buNone/>
                </a:pPr>
                <a:r>
                  <a:rPr lang="en-US" sz="1600">
                    <a:solidFill>
                      <a:srgbClr val="000000"/>
                    </a:solidFill>
                  </a:rPr>
                  <a:t>+      </a:t>
                </a:r>
                <a:r>
                  <a:rPr lang="en-US" sz="1600" b="0" i="0" u="none" strike="noStrike">
                    <a:solidFill>
                      <a:srgbClr val="000000"/>
                    </a:solidFill>
                    <a:effectLst/>
                  </a:rPr>
                  <a:t>d(C,D)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5−1</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3−4</m:t>
                                </m:r>
                              </m:e>
                            </m:d>
                          </m:e>
                          <m:sup>
                            <m:r>
                              <a:rPr lang="en-US" sz="1600" i="1">
                                <a:solidFill>
                                  <a:srgbClr val="000000"/>
                                </a:solidFill>
                                <a:latin typeface="Cambria Math" panose="02040503050406030204" pitchFamily="18" charset="0"/>
                              </a:rPr>
                              <m:t>2</m:t>
                            </m:r>
                          </m:sup>
                        </m:sSup>
                      </m:e>
                    </m:rad>
                  </m:oMath>
                </a14:m>
                <a:r>
                  <a:rPr lang="en-US" sz="1600" i="1">
                    <a:solidFill>
                      <a:srgbClr val="000000"/>
                    </a:solidFill>
                  </a:rPr>
                  <a:t> </a:t>
                </a:r>
                <a:r>
                  <a:rPr lang="en-US" sz="1600" b="0" i="0" u="none" strike="noStrike">
                    <a:solidFill>
                      <a:srgbClr val="000000"/>
                    </a:solidFill>
                    <a:effectLst/>
                  </a:rPr>
                  <a:t>= 4.12</a:t>
                </a:r>
                <a:endParaRPr lang="en-US" sz="1600" b="0">
                  <a:effectLst/>
                </a:endParaRPr>
              </a:p>
              <a:p>
                <a:pPr marL="0" indent="0">
                  <a:spcBef>
                    <a:spcPts val="1200"/>
                  </a:spcBef>
                  <a:spcAft>
                    <a:spcPts val="0"/>
                  </a:spcAft>
                  <a:buNone/>
                </a:pPr>
                <a:r>
                  <a:rPr lang="en-US" sz="1600" b="0" i="0" u="none" strike="noStrike">
                    <a:solidFill>
                      <a:srgbClr val="000000"/>
                    </a:solidFill>
                    <a:effectLst/>
                  </a:rPr>
                  <a:t>+      d(C,E)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5−4</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3−5</m:t>
                                </m:r>
                              </m:e>
                            </m:d>
                          </m:e>
                          <m:sup>
                            <m:r>
                              <a:rPr lang="en-US" sz="1600" i="1">
                                <a:solidFill>
                                  <a:srgbClr val="000000"/>
                                </a:solidFill>
                                <a:latin typeface="Cambria Math" panose="02040503050406030204" pitchFamily="18" charset="0"/>
                              </a:rPr>
                              <m:t>2</m:t>
                            </m:r>
                          </m:sup>
                        </m:sSup>
                      </m:e>
                    </m:rad>
                  </m:oMath>
                </a14:m>
                <a:r>
                  <a:rPr lang="en-US" sz="1600" i="1">
                    <a:solidFill>
                      <a:srgbClr val="000000"/>
                    </a:solidFill>
                  </a:rPr>
                  <a:t> </a:t>
                </a:r>
                <a:r>
                  <a:rPr lang="en-US" sz="1600" b="0" i="0" u="none" strike="noStrike">
                    <a:solidFill>
                      <a:srgbClr val="000000"/>
                    </a:solidFill>
                    <a:effectLst/>
                  </a:rPr>
                  <a:t>= 2.24</a:t>
                </a:r>
                <a:endParaRPr lang="en-US" sz="1600" b="0">
                  <a:effectLst/>
                </a:endParaRPr>
              </a:p>
              <a:p>
                <a:pPr marL="0" indent="0">
                  <a:buNone/>
                </a:pPr>
                <a:r>
                  <a:rPr lang="en-US" sz="1600" b="0" i="0" u="none" strike="noStrike">
                    <a:solidFill>
                      <a:srgbClr val="000000"/>
                    </a:solidFill>
                    <a:effectLst/>
                  </a:rPr>
                  <a:t>+      d(D,E) = </a:t>
                </a:r>
                <a14:m>
                  <m:oMath xmlns:m="http://schemas.openxmlformats.org/officeDocument/2006/math">
                    <m:rad>
                      <m:radPr>
                        <m:degHide m:val="on"/>
                        <m:ctrlPr>
                          <a:rPr lang="en-US" sz="1600" b="0" i="1" u="none" strike="noStrike" smtClean="0">
                            <a:solidFill>
                              <a:srgbClr val="000000"/>
                            </a:solidFill>
                            <a:effectLst/>
                            <a:latin typeface="Cambria Math" panose="02040503050406030204" pitchFamily="18" charset="0"/>
                          </a:rPr>
                        </m:ctrlPr>
                      </m:radPr>
                      <m:deg/>
                      <m:e>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1−4</m:t>
                                </m:r>
                              </m:e>
                            </m:d>
                          </m:e>
                          <m:sup>
                            <m:r>
                              <a:rPr lang="en-US" sz="1600" i="1">
                                <a:solidFill>
                                  <a:srgbClr val="000000"/>
                                </a:solidFill>
                                <a:latin typeface="Cambria Math" panose="02040503050406030204" pitchFamily="18" charset="0"/>
                              </a:rPr>
                              <m:t>2</m:t>
                            </m:r>
                          </m:sup>
                        </m:sSup>
                        <m:r>
                          <a:rPr lang="en-US" sz="1600" i="1">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4−5</m:t>
                                </m:r>
                              </m:e>
                            </m:d>
                          </m:e>
                          <m:sup>
                            <m:r>
                              <a:rPr lang="en-US" sz="1600" i="1">
                                <a:solidFill>
                                  <a:srgbClr val="000000"/>
                                </a:solidFill>
                                <a:latin typeface="Cambria Math" panose="02040503050406030204" pitchFamily="18" charset="0"/>
                              </a:rPr>
                              <m:t>2</m:t>
                            </m:r>
                          </m:sup>
                        </m:sSup>
                      </m:e>
                    </m:rad>
                  </m:oMath>
                </a14:m>
                <a:r>
                  <a:rPr lang="en-US" sz="1600" i="1">
                    <a:solidFill>
                      <a:srgbClr val="000000"/>
                    </a:solidFill>
                  </a:rPr>
                  <a:t> </a:t>
                </a:r>
                <a:r>
                  <a:rPr lang="en-US" sz="1600" b="0" i="0" u="none" strike="noStrike">
                    <a:solidFill>
                      <a:srgbClr val="000000"/>
                    </a:solidFill>
                    <a:effectLst/>
                  </a:rPr>
                  <a:t>= 3.16</a:t>
                </a:r>
                <a:endParaRPr lang="en-US" sz="1600"/>
              </a:p>
              <a:p>
                <a:pPr marL="0" indent="0">
                  <a:buNone/>
                </a:pPr>
                <a:endParaRPr lang="en-US" sz="1400"/>
              </a:p>
              <a:p>
                <a:endParaRPr lang="en-US" sz="1400"/>
              </a:p>
            </p:txBody>
          </p:sp>
        </mc:Choice>
        <mc:Fallback xmlns="">
          <p:sp>
            <p:nvSpPr>
              <p:cNvPr id="3" name="Content Placeholder 2">
                <a:extLst>
                  <a:ext uri="{FF2B5EF4-FFF2-40B4-BE49-F238E27FC236}">
                    <a16:creationId xmlns:a16="http://schemas.microsoft.com/office/drawing/2014/main" id="{C31CF123-9CEE-44DE-95D3-5DB0E09E61E5}"/>
                  </a:ext>
                </a:extLst>
              </p:cNvPr>
              <p:cNvSpPr>
                <a:spLocks noGrp="1" noRot="1" noChangeAspect="1" noMove="1" noResize="1" noEditPoints="1" noAdjustHandles="1" noChangeArrowheads="1" noChangeShapeType="1" noTextEdit="1"/>
              </p:cNvSpPr>
              <p:nvPr>
                <p:ph idx="1"/>
              </p:nvPr>
            </p:nvSpPr>
            <p:spPr>
              <a:xfrm>
                <a:off x="228600" y="1431132"/>
                <a:ext cx="8229600" cy="5198268"/>
              </a:xfrm>
              <a:blipFill>
                <a:blip r:embed="rId2"/>
                <a:stretch>
                  <a:fillRect l="-4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0A3735B-A16C-4F9D-8E68-1269236AB8D8}"/>
              </a:ext>
            </a:extLst>
          </p:cNvPr>
          <p:cNvSpPr>
            <a:spLocks noGrp="1"/>
          </p:cNvSpPr>
          <p:nvPr>
            <p:ph type="sldNum" sz="quarter" idx="12"/>
          </p:nvPr>
        </p:nvSpPr>
        <p:spPr/>
        <p:txBody>
          <a:bodyPr/>
          <a:lstStyle/>
          <a:p>
            <a:fld id="{0F4F63AB-74FF-4D4D-9C96-7E67E70BF8FF}" type="slidenum">
              <a:rPr lang="en-US" altLang="en-US" smtClean="0"/>
              <a:pPr/>
              <a:t>8</a:t>
            </a:fld>
            <a:endParaRPr lang="en-US" altLang="en-US"/>
          </a:p>
        </p:txBody>
      </p:sp>
    </p:spTree>
    <p:extLst>
      <p:ext uri="{BB962C8B-B14F-4D97-AF65-F5344CB8AC3E}">
        <p14:creationId xmlns:p14="http://schemas.microsoft.com/office/powerpoint/2010/main" val="10122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down)">
                                      <p:cBhvr>
                                        <p:cTn id="33" dur="500"/>
                                        <p:tgtEl>
                                          <p:spTgt spid="3">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down)">
                                      <p:cBhvr>
                                        <p:cTn id="36" dur="500"/>
                                        <p:tgtEl>
                                          <p:spTgt spid="3">
                                            <p:txEl>
                                              <p:pRg st="10" end="10"/>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ipe(down)">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3165</TotalTime>
  <Words>1433</Words>
  <Application>Microsoft Office PowerPoint</Application>
  <PresentationFormat>On-screen Show (4:3)</PresentationFormat>
  <Paragraphs>278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Calibri</vt:lpstr>
      <vt:lpstr>Cambria Math</vt:lpstr>
      <vt:lpstr>Times New Roman</vt:lpstr>
      <vt:lpstr>Default Design</vt:lpstr>
      <vt:lpstr>Dự đoán số lượng người thuê xe trong 1 giờ</vt:lpstr>
      <vt:lpstr>Nội Dung</vt:lpstr>
      <vt:lpstr>1. Giới Thiệu Vấn Đề </vt:lpstr>
      <vt:lpstr>2. Bài toán áp dụng </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3. Các bước thực hiện và ví dụ minh họa</vt:lpstr>
      <vt:lpstr>PowerPoint Presentation</vt:lpstr>
      <vt:lpstr>4. Ưu nhược điểm và hướng phát triển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Việt Nguyễn</cp:lastModifiedBy>
  <cp:revision>92</cp:revision>
  <dcterms:created xsi:type="dcterms:W3CDTF">2008-08-06T06:37:20Z</dcterms:created>
  <dcterms:modified xsi:type="dcterms:W3CDTF">2024-03-31T13:54:41Z</dcterms:modified>
</cp:coreProperties>
</file>