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62" r:id="rId3"/>
    <p:sldId id="270" r:id="rId4"/>
    <p:sldId id="264" r:id="rId5"/>
    <p:sldId id="273" r:id="rId6"/>
    <p:sldId id="268" r:id="rId7"/>
    <p:sldId id="277" r:id="rId8"/>
    <p:sldId id="275" r:id="rId9"/>
    <p:sldId id="27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70DFA-CE06-4E10-AD89-5413C5745F9C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8F1F-E935-4557-8A69-B44E40983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49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SDK est-il similaire sous le système d’exploitation Linux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8F1F-E935-4557-8A69-B44E40983F1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22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B4842-ED04-4DE7-B8D4-D28228F22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CEA8AC-9220-47EB-8805-5E4BDDCD0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07B83D-A292-4B28-96B8-ED487C0E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0CA82-1AE4-485F-80C9-438CD0A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B7C87-95B7-42D6-895B-7910340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E66C2-E9E9-4961-8918-9D8885D8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69D9FE-9D8E-4791-BBA5-EDAC350F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79E0D-1287-4D00-88F4-3BF58543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86469-3373-4B21-83E2-BC675F07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BE831-A2B7-468F-83A8-DC6AE36D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6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5A3D63-2725-4CF6-A0EC-76FA10D70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50B481-CBE1-4E59-8C8E-6A5B27D95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D1367-9874-4852-8C22-6C6398AE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D3842-8D7A-45AB-B9C5-0121FD2F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FE57C-1DA1-4F2D-B010-83473E3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2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CA743-F7A5-438E-8C62-0E8E5E2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214A9-0984-4A8B-94BA-810193D1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54F37-6C7E-4B7D-A212-B5AAC672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35916E-F1D8-4933-B77B-2846F0AD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656D5-E7AF-4648-A79F-DDE3B16D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73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C8080-0BD4-4D05-8969-C96BA73B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4106F-D9B8-431E-9BB0-C3327E630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4B65E-F26F-4909-B7AB-D5ABD106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8FBA6-E0C9-4A15-BFAC-AAE43775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EC8F9B-27FF-4D52-A76F-9D9B9C18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99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0670E-5C61-4040-A082-77472898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E44F-1BD9-4254-A5EC-9EF2510E4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4E93B3-99A4-4DD5-9910-4836FB30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A396FE-65B8-4DB5-A7FD-2619974F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976A3A-ABAE-44BA-832B-F1D92DE6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38B40-2718-432E-ABB5-69150FAE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A3845-0166-4918-AF4C-26562BDE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3651F2-9B7E-4D51-98E9-67577E2E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0B37C2-1987-443F-9BD4-F832EEA5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2A70BE-9FE2-4104-94B6-F4A4656BD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48D58E-04EF-40C2-BB6B-A0A29319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0E2A21-A587-4632-9353-8DFCC273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CCAA0B-1488-44D2-97D7-BD54119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4157F5-569D-49B3-A644-402E2792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0F8F6-C9B8-400F-BF97-1705ECF5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4560BE-BD49-418A-A540-E465CC3C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EC897D-B79B-425D-94E9-99C685A7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ECE87C-FBE5-43AC-BA66-01ED875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85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17D19A-CAE1-4822-A6E4-8850D8D1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89C421-F727-4EBE-A79F-C120B2B7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505D88-ACFC-4ECB-9D9E-093DE1C9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70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800A8-FAE9-47EF-8592-743ED0BD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6568-F9B8-4A42-924F-CECE5EBA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A30DB0-E509-437E-ADED-9923A92B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1DA0E7-C50E-4580-A602-F26A759F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C6F5D8-F1E4-4E02-A911-A0AC198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FB2EA3-50D2-46DC-A35D-55FADCD1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E9EF6-9FC0-4C86-B810-E119FC2B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1C3A5B-C365-4C7B-B03D-9E10F0D27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2E3A78-A571-4725-883C-780CA6F7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BF147-71EA-4F77-AA5F-6FBAAFA9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F82BA3-93AD-4184-8D8B-0538F03C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3C357-E717-490C-8C82-8E89F73D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3BB381-F24B-4052-9402-B686A74D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BCDAFA-FED0-4AB2-9E6D-4C0855A9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DF4379-D081-439B-B4B3-9372C1881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07F3-E638-48C4-B1A5-8348F7819AA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169930-E229-47FA-A745-D8B190D5D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E754C-70B7-4608-8B50-7B194DD7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5F9A-B9E3-4408-BD77-EA987B900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urses/android-basics-compose/course?hl=fr" TargetMode="External"/><Relationship Id="rId2" Type="http://schemas.openxmlformats.org/officeDocument/2006/relationships/hyperlink" Target="https://developer.android.com/kotlin/learn?hl=fr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3CDD5ECB-D203-4C8A-9A7F-28B2FF7D206F}"/>
              </a:ext>
            </a:extLst>
          </p:cNvPr>
          <p:cNvGrpSpPr/>
          <p:nvPr/>
        </p:nvGrpSpPr>
        <p:grpSpPr>
          <a:xfrm>
            <a:off x="8767481" y="457199"/>
            <a:ext cx="3424519" cy="5087471"/>
            <a:chOff x="8767481" y="457199"/>
            <a:chExt cx="3424519" cy="508747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BC43BEC-EF51-4263-82E0-7F9EA7423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8" r="16961"/>
            <a:stretch/>
          </p:blipFill>
          <p:spPr>
            <a:xfrm>
              <a:off x="8767481" y="457199"/>
              <a:ext cx="3424519" cy="508747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1DEFFCA-7572-4094-9026-E0433723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302" y="3007658"/>
              <a:ext cx="1518444" cy="1325564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2F88DC-705F-406C-AE1E-34C738F0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Applications mobiles sous-Android</a:t>
            </a:r>
          </a:p>
        </p:txBody>
      </p:sp>
    </p:spTree>
    <p:extLst>
      <p:ext uri="{BB962C8B-B14F-4D97-AF65-F5344CB8AC3E}">
        <p14:creationId xmlns:p14="http://schemas.microsoft.com/office/powerpoint/2010/main" val="357908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u="sng" dirty="0">
                <a:solidFill>
                  <a:schemeClr val="bg1"/>
                </a:solidFill>
              </a:rPr>
              <a:t>Pourquoi développer des applications mobiles</a:t>
            </a:r>
            <a:r>
              <a:rPr lang="fr-FR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BB22E-68C6-4E37-AD10-FB693C369CFC}"/>
              </a:ext>
            </a:extLst>
          </p:cNvPr>
          <p:cNvSpPr txBox="1"/>
          <p:nvPr/>
        </p:nvSpPr>
        <p:spPr>
          <a:xfrm>
            <a:off x="-1" y="1690688"/>
            <a:ext cx="9117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Les supports</a:t>
            </a:r>
            <a:r>
              <a:rPr lang="fr-FR" dirty="0">
                <a:solidFill>
                  <a:schemeClr val="bg1"/>
                </a:solidFill>
              </a:rPr>
              <a:t>: Tablettes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outil logiciel portable (Carte et géolocalisation)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Simplifier la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Besoin d’utiliser des capteurs-spécifiques et portables (Appareil photo)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u="sng" dirty="0">
                <a:solidFill>
                  <a:schemeClr val="bg1"/>
                </a:solidFill>
              </a:rPr>
              <a:t>Des applications interactives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sz="1600" i="1" dirty="0">
                <a:solidFill>
                  <a:schemeClr val="bg1"/>
                </a:solidFill>
              </a:rPr>
              <a:t>Utiliser les différents capteurs d’une tablette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Connexion</a:t>
            </a:r>
            <a:r>
              <a:rPr lang="fr-FR" dirty="0">
                <a:solidFill>
                  <a:schemeClr val="bg1"/>
                </a:solidFill>
              </a:rPr>
              <a:t> -&gt; Le Bluetooth | Le wifi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Interactions classiques </a:t>
            </a:r>
            <a:r>
              <a:rPr lang="fr-FR" dirty="0">
                <a:solidFill>
                  <a:schemeClr val="bg1"/>
                </a:solidFill>
              </a:rPr>
              <a:t>-&gt; Les vibreurs | les haut-parleurs | le microphone | La caméra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Des interactions spécifiques </a:t>
            </a:r>
            <a:r>
              <a:rPr lang="fr-FR" dirty="0">
                <a:solidFill>
                  <a:schemeClr val="bg1"/>
                </a:solidFill>
              </a:rPr>
              <a:t>-&gt; Le gyroscope | l’accéléromètre | Les puces NFC |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70DB1-8606-4243-9B64-91AE3A42BEC3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|Introduction – Android Studio|				           		               	               page 00/00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130E36-767F-46DD-B20B-22A71E5DE9A3}"/>
              </a:ext>
            </a:extLst>
          </p:cNvPr>
          <p:cNvGrpSpPr/>
          <p:nvPr/>
        </p:nvGrpSpPr>
        <p:grpSpPr>
          <a:xfrm rot="1774879">
            <a:off x="9329935" y="3393529"/>
            <a:ext cx="908184" cy="1325563"/>
            <a:chOff x="8767481" y="457199"/>
            <a:chExt cx="3424519" cy="508747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E8241AC-B0FD-439E-88AB-EC6602BD6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8" r="16961"/>
            <a:stretch/>
          </p:blipFill>
          <p:spPr>
            <a:xfrm>
              <a:off x="8767481" y="457199"/>
              <a:ext cx="3424519" cy="508747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7C42C51-215E-4437-B24D-6C8D09162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302" y="3007658"/>
              <a:ext cx="1518444" cy="1325564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BAA4FBA-A82F-4C05-99B8-96EEE5126F78}"/>
              </a:ext>
            </a:extLst>
          </p:cNvPr>
          <p:cNvGrpSpPr/>
          <p:nvPr/>
        </p:nvGrpSpPr>
        <p:grpSpPr>
          <a:xfrm rot="19813087">
            <a:off x="10719915" y="3358408"/>
            <a:ext cx="908184" cy="1325563"/>
            <a:chOff x="8767481" y="457199"/>
            <a:chExt cx="3424519" cy="5087471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7E7ABBF-FE66-4A81-AD7A-AC80E1636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8" r="16961"/>
            <a:stretch/>
          </p:blipFill>
          <p:spPr>
            <a:xfrm>
              <a:off x="8767481" y="457199"/>
              <a:ext cx="3424519" cy="5087471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42FA460-7A79-475C-A979-413EE182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302" y="3007658"/>
              <a:ext cx="1518444" cy="1325564"/>
            </a:xfrm>
            <a:prstGeom prst="rect">
              <a:avLst/>
            </a:prstGeom>
          </p:spPr>
        </p:pic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5216E725-40C2-417F-8D6D-94ECD6BAA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03936" y="2685795"/>
            <a:ext cx="1068279" cy="10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5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6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Qu’est ce qu’un système d’exploitation mobile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1A6C8-541A-4CB8-8837-28055959A4FB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|Introduction – Android Studio|				           		               	               page 00/00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9E550C-31AB-4EE9-A6AA-A2BC8B39F2BB}"/>
              </a:ext>
            </a:extLst>
          </p:cNvPr>
          <p:cNvSpPr txBox="1"/>
          <p:nvPr/>
        </p:nvSpPr>
        <p:spPr>
          <a:xfrm>
            <a:off x="0" y="2413337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>
                <a:solidFill>
                  <a:schemeClr val="bg1"/>
                </a:solidFill>
                <a:latin typeface="+mj-lt"/>
              </a:rPr>
              <a:t>Un system d’exploitation mobile permet d’utiliser toutes les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fonctionnalités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(capteurs) des tablettes à travers son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programme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+mj-lt"/>
              </a:rPr>
              <a:t>Le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programme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présente une interface graphique pour utiliser les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applications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. Les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applications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sont développées sous des langages interprétables par le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programme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(Java,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Kotlin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, XML etc…). Le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programme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gère les ressources informatiques -&gt; serveur, réseaux etc.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+mj-lt"/>
              </a:rPr>
              <a:t>Les 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fonctionnalités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englobent tous ce que la tablette est capable de faire: mémoire, capteurs, microcontrôleur etc.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Anglais: OS (Operating System) </a:t>
            </a:r>
          </a:p>
        </p:txBody>
      </p:sp>
    </p:spTree>
    <p:extLst>
      <p:ext uri="{BB962C8B-B14F-4D97-AF65-F5344CB8AC3E}">
        <p14:creationId xmlns:p14="http://schemas.microsoft.com/office/powerpoint/2010/main" val="39576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BB22E-68C6-4E37-AD10-FB693C369CFC}"/>
              </a:ext>
            </a:extLst>
          </p:cNvPr>
          <p:cNvSpPr txBox="1"/>
          <p:nvPr/>
        </p:nvSpPr>
        <p:spPr>
          <a:xfrm>
            <a:off x="1" y="1690688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Pourquoi allons nous travailler sous le système d’exploitation mobile Android</a:t>
            </a:r>
            <a:r>
              <a:rPr lang="fr-FR" dirty="0">
                <a:solidFill>
                  <a:schemeClr val="bg1"/>
                </a:solidFill>
              </a:rPr>
              <a:t>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 système d’exploitation mobile majeur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SDK (Software </a:t>
            </a:r>
            <a:r>
              <a:rPr lang="fr-FR" dirty="0" err="1">
                <a:solidFill>
                  <a:schemeClr val="bg1"/>
                </a:solidFill>
              </a:rPr>
              <a:t>development</a:t>
            </a:r>
            <a:r>
              <a:rPr lang="fr-FR" dirty="0">
                <a:solidFill>
                  <a:schemeClr val="bg1"/>
                </a:solidFill>
              </a:rPr>
              <a:t> Kit) -&gt; 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Développé par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u="sng" dirty="0">
                <a:solidFill>
                  <a:schemeClr val="bg1"/>
                </a:solidFill>
              </a:rPr>
              <a:t>Nous n’allons pas travailler sur iOS (</a:t>
            </a:r>
            <a:r>
              <a:rPr lang="fr-FR" u="sng" dirty="0" err="1">
                <a:solidFill>
                  <a:schemeClr val="bg1"/>
                </a:solidFill>
              </a:rPr>
              <a:t>iphone</a:t>
            </a:r>
            <a:r>
              <a:rPr lang="fr-FR" u="sng" dirty="0">
                <a:solidFill>
                  <a:schemeClr val="bg1"/>
                </a:solidFill>
              </a:rPr>
              <a:t> Operating System)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System d’exploitation mobile développé par 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iOS SDK -&gt; </a:t>
            </a:r>
            <a:r>
              <a:rPr lang="fr-FR" dirty="0" err="1">
                <a:solidFill>
                  <a:schemeClr val="bg1"/>
                </a:solidFill>
              </a:rPr>
              <a:t>Xcode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0CC53D-250E-43AD-A746-02F88BCF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53" y="1192306"/>
            <a:ext cx="1934165" cy="168847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F29DA6-E700-48CA-B0F9-E9873F9F62F3}"/>
              </a:ext>
            </a:extLst>
          </p:cNvPr>
          <p:cNvSpPr txBox="1"/>
          <p:nvPr/>
        </p:nvSpPr>
        <p:spPr>
          <a:xfrm>
            <a:off x="8264053" y="2993575"/>
            <a:ext cx="234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/>
                </a:solidFill>
              </a:rPr>
              <a:t>source: wikipedia.org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507169-D636-459C-B24E-CBF8322D5462}"/>
              </a:ext>
            </a:extLst>
          </p:cNvPr>
          <p:cNvSpPr txBox="1"/>
          <p:nvPr/>
        </p:nvSpPr>
        <p:spPr>
          <a:xfrm>
            <a:off x="8264053" y="5162456"/>
            <a:ext cx="133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freeiconspng.com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95716BA-4E27-4E67-B95C-9785A1489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9" b="20203"/>
          <a:stretch/>
        </p:blipFill>
        <p:spPr>
          <a:xfrm>
            <a:off x="8011935" y="3836893"/>
            <a:ext cx="2438400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0E8122-60CA-4B01-8538-D71322B537B3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|Introduction – Android Studio|				           		               	               page 00/00</a:t>
            </a:r>
          </a:p>
        </p:txBody>
      </p:sp>
    </p:spTree>
    <p:extLst>
      <p:ext uri="{BB962C8B-B14F-4D97-AF65-F5344CB8AC3E}">
        <p14:creationId xmlns:p14="http://schemas.microsoft.com/office/powerpoint/2010/main" val="370043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Les SDK (</a:t>
            </a:r>
            <a:r>
              <a:rPr lang="fr-FR" sz="3600" dirty="0">
                <a:solidFill>
                  <a:schemeClr val="bg1"/>
                </a:solidFill>
              </a:rPr>
              <a:t>Software développent kit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1A2E58-110D-421A-8E36-D11B3AD4D9A6}"/>
              </a:ext>
            </a:extLst>
          </p:cNvPr>
          <p:cNvSpPr txBox="1"/>
          <p:nvPr/>
        </p:nvSpPr>
        <p:spPr>
          <a:xfrm>
            <a:off x="0" y="2199375"/>
            <a:ext cx="7421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Qu’est ce  qu’un SDK </a:t>
            </a:r>
            <a:r>
              <a:rPr lang="fr-FR" dirty="0">
                <a:solidFill>
                  <a:schemeClr val="bg1"/>
                </a:solidFill>
              </a:rPr>
              <a:t>? = </a:t>
            </a:r>
            <a:r>
              <a:rPr lang="fr-FR" b="1" dirty="0">
                <a:solidFill>
                  <a:schemeClr val="bg1"/>
                </a:solidFill>
              </a:rPr>
              <a:t>Kit</a:t>
            </a:r>
            <a:r>
              <a:rPr lang="fr-FR" dirty="0">
                <a:solidFill>
                  <a:schemeClr val="bg1"/>
                </a:solidFill>
              </a:rPr>
              <a:t> de </a:t>
            </a:r>
            <a:r>
              <a:rPr lang="fr-FR" b="1" dirty="0">
                <a:solidFill>
                  <a:schemeClr val="bg1"/>
                </a:solidFill>
              </a:rPr>
              <a:t>développement</a:t>
            </a:r>
            <a:r>
              <a:rPr lang="fr-FR" dirty="0">
                <a:solidFill>
                  <a:schemeClr val="bg1"/>
                </a:solidFill>
              </a:rPr>
              <a:t> logiciel (application mobile)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Il regroupe donc plusieurs éléments: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Une interface graphique utilisateur – </a:t>
            </a:r>
            <a:r>
              <a:rPr lang="fr-FR" b="1" dirty="0">
                <a:solidFill>
                  <a:schemeClr val="bg1"/>
                </a:solidFill>
              </a:rPr>
              <a:t>GUI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Graphical</a:t>
            </a:r>
            <a:r>
              <a:rPr lang="fr-FR" dirty="0">
                <a:solidFill>
                  <a:schemeClr val="bg1"/>
                </a:solidFill>
              </a:rPr>
              <a:t> user interface)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Des </a:t>
            </a:r>
            <a:r>
              <a:rPr lang="fr-FR" b="1" dirty="0">
                <a:solidFill>
                  <a:schemeClr val="bg1"/>
                </a:solidFill>
              </a:rPr>
              <a:t>librairies</a:t>
            </a:r>
            <a:r>
              <a:rPr lang="fr-FR" dirty="0">
                <a:solidFill>
                  <a:schemeClr val="bg1"/>
                </a:solidFill>
              </a:rPr>
              <a:t> -&gt; spécifique à la machine embarquée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L’application de </a:t>
            </a:r>
            <a:r>
              <a:rPr lang="fr-FR" b="1" dirty="0">
                <a:solidFill>
                  <a:schemeClr val="bg1"/>
                </a:solidFill>
              </a:rPr>
              <a:t>langages de programmations </a:t>
            </a:r>
            <a:r>
              <a:rPr lang="fr-FR" dirty="0">
                <a:solidFill>
                  <a:schemeClr val="bg1"/>
                </a:solidFill>
              </a:rPr>
              <a:t>(Java &amp; </a:t>
            </a:r>
            <a:r>
              <a:rPr lang="fr-FR" b="1" dirty="0" err="1">
                <a:solidFill>
                  <a:schemeClr val="bg1"/>
                </a:solidFill>
              </a:rPr>
              <a:t>Kotlin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Le </a:t>
            </a:r>
            <a:r>
              <a:rPr lang="fr-FR" b="1" dirty="0">
                <a:solidFill>
                  <a:schemeClr val="bg1"/>
                </a:solidFill>
              </a:rPr>
              <a:t>débogage</a:t>
            </a:r>
            <a:r>
              <a:rPr lang="fr-FR" dirty="0">
                <a:solidFill>
                  <a:schemeClr val="bg1"/>
                </a:solidFill>
              </a:rPr>
              <a:t> des erreurs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La gestion des fichiers/données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Exécutable et distribution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1A6C8-541A-4CB8-8837-28055959A4FB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|Introduction – Android Studio|				           		               	               page 00/00</a:t>
            </a:r>
          </a:p>
        </p:txBody>
      </p:sp>
    </p:spTree>
    <p:extLst>
      <p:ext uri="{BB962C8B-B14F-4D97-AF65-F5344CB8AC3E}">
        <p14:creationId xmlns:p14="http://schemas.microsoft.com/office/powerpoint/2010/main" val="201069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B940-19CE-4D74-961B-7350F9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SDK Android Studio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BB22E-68C6-4E37-AD10-FB693C369CFC}"/>
              </a:ext>
            </a:extLst>
          </p:cNvPr>
          <p:cNvSpPr txBox="1"/>
          <p:nvPr/>
        </p:nvSpPr>
        <p:spPr>
          <a:xfrm>
            <a:off x="0" y="2413337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Comment allons nous utiliser l’outil SDK-Android Studio</a:t>
            </a:r>
            <a:r>
              <a:rPr lang="fr-FR" dirty="0">
                <a:solidFill>
                  <a:schemeClr val="bg1"/>
                </a:solidFill>
              </a:rPr>
              <a:t>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 langage de programmation </a:t>
            </a:r>
            <a:r>
              <a:rPr lang="fr-FR" b="1" dirty="0" err="1">
                <a:solidFill>
                  <a:schemeClr val="bg1"/>
                </a:solidFill>
              </a:rPr>
              <a:t>Kotlin</a:t>
            </a:r>
            <a:r>
              <a:rPr lang="fr-FR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</a:rPr>
              <a:t>Kotlin</a:t>
            </a:r>
            <a:r>
              <a:rPr lang="fr-FR" dirty="0">
                <a:solidFill>
                  <a:schemeClr val="bg1"/>
                </a:solidFill>
              </a:rPr>
              <a:t> -&gt; mise en avant par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Les </a:t>
            </a:r>
            <a:r>
              <a:rPr lang="fr-FR" dirty="0" err="1">
                <a:solidFill>
                  <a:schemeClr val="bg1"/>
                </a:solidFill>
              </a:rPr>
              <a:t>Layouts</a:t>
            </a:r>
            <a:r>
              <a:rPr lang="fr-FR" dirty="0">
                <a:solidFill>
                  <a:schemeClr val="bg1"/>
                </a:solidFill>
              </a:rPr>
              <a:t> -&gt;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XML (Extensible Markup </a:t>
            </a:r>
            <a:r>
              <a:rPr lang="fr-FR" dirty="0" err="1">
                <a:solidFill>
                  <a:schemeClr val="bg1"/>
                </a:solidFill>
              </a:rPr>
              <a:t>Language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F67A57-17CC-4CAE-A797-EB94CD30F551}"/>
              </a:ext>
            </a:extLst>
          </p:cNvPr>
          <p:cNvSpPr txBox="1"/>
          <p:nvPr/>
        </p:nvSpPr>
        <p:spPr>
          <a:xfrm>
            <a:off x="0" y="542217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Pour ce cours vous devez installer Android Studio</a:t>
            </a:r>
            <a:r>
              <a:rPr lang="fr-FR" dirty="0">
                <a:solidFill>
                  <a:schemeClr val="bg1"/>
                </a:solidFill>
              </a:rPr>
              <a:t>:	</a:t>
            </a:r>
            <a:r>
              <a:rPr lang="fr-FR" dirty="0">
                <a:solidFill>
                  <a:schemeClr val="bg1"/>
                </a:solidFill>
                <a:hlinkClick r:id="rId3"/>
              </a:rPr>
              <a:t>https://developer.android.com/studio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DD731-266D-4B55-A031-A0358D7A7379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|Introduction – Android Studio|				           		               	               page 00/00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2E792D-B272-4CCC-B094-68CE07471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3336"/>
            <a:ext cx="2031325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E0FB6-492C-4299-B300-1C53779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langage XML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05CB11-A165-4AD6-9C00-D7BF141FCC78}"/>
              </a:ext>
            </a:extLst>
          </p:cNvPr>
          <p:cNvSpPr txBox="1"/>
          <p:nvPr/>
        </p:nvSpPr>
        <p:spPr>
          <a:xfrm>
            <a:off x="179294" y="1950665"/>
            <a:ext cx="11833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Qu’est ce que le langage XML</a:t>
            </a:r>
            <a:r>
              <a:rPr lang="fr-FR" dirty="0">
                <a:solidFill>
                  <a:schemeClr val="bg1"/>
                </a:solidFill>
              </a:rPr>
              <a:t>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Le langage XML(Extensible Markup Langage) =&gt; Langage de balisage extensible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Permet de concevoir des balises à utiliser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Universel – Standard du Développement Web -&gt; Normalisé par le W3C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2592D-6A9A-4BE6-A9DB-B8F1E6E90999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|Introduction – Android Studio|				           		               	               page 00/00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4BEEBF-84FB-4317-A3B8-72CAF1A1027A}"/>
              </a:ext>
            </a:extLst>
          </p:cNvPr>
          <p:cNvSpPr txBox="1"/>
          <p:nvPr/>
        </p:nvSpPr>
        <p:spPr>
          <a:xfrm>
            <a:off x="179294" y="3667772"/>
            <a:ext cx="11833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Pourquoi utilisent-on le langage XML </a:t>
            </a:r>
            <a:r>
              <a:rPr lang="fr-FR" dirty="0">
                <a:solidFill>
                  <a:schemeClr val="bg1"/>
                </a:solidFill>
              </a:rPr>
              <a:t>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Le XML est choisit par Google pour le SDK(Software </a:t>
            </a:r>
            <a:r>
              <a:rPr lang="fr-FR" dirty="0" err="1">
                <a:solidFill>
                  <a:schemeClr val="bg1"/>
                </a:solidFill>
              </a:rPr>
              <a:t>Development</a:t>
            </a:r>
            <a:r>
              <a:rPr lang="fr-FR" dirty="0">
                <a:solidFill>
                  <a:schemeClr val="bg1"/>
                </a:solidFill>
              </a:rPr>
              <a:t> Kit) Android Studio.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Il permet de simplifier la conception des IHM(Interface Humain-Machine) d’une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Il permet de définir/instancier dans le SDK des widgets (éléments d’une applications) et des </a:t>
            </a:r>
            <a:r>
              <a:rPr lang="fr-FR" dirty="0" err="1">
                <a:solidFill>
                  <a:schemeClr val="bg1"/>
                </a:solidFill>
              </a:rPr>
              <a:t>Layouts</a:t>
            </a:r>
            <a:r>
              <a:rPr lang="fr-FR" dirty="0">
                <a:solidFill>
                  <a:schemeClr val="bg1"/>
                </a:solidFill>
              </a:rPr>
              <a:t> (organisation et gestion de ces widgets au fur et à mesure de l’application)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Ces éléments peuvent ensuite être personnalisés avec des attributs prédéfinis.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Ces éléments ont un identifiant qui permet des les instancier dans le programme (</a:t>
            </a:r>
            <a:r>
              <a:rPr lang="fr-FR" dirty="0" err="1">
                <a:solidFill>
                  <a:schemeClr val="bg1"/>
                </a:solidFill>
              </a:rPr>
              <a:t>Kotlin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Ainsi l’on peut les manipuler pour une application dynamique</a:t>
            </a:r>
          </a:p>
        </p:txBody>
      </p:sp>
    </p:spTree>
    <p:extLst>
      <p:ext uri="{BB962C8B-B14F-4D97-AF65-F5344CB8AC3E}">
        <p14:creationId xmlns:p14="http://schemas.microsoft.com/office/powerpoint/2010/main" val="369204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03DEFAE-09A2-4115-85EB-F058F619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35387" cy="64928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2E0FB6-492C-4299-B300-1C537793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718" y="0"/>
            <a:ext cx="3827282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langage 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2592D-6A9A-4BE6-A9DB-B8F1E6E90999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|Introduction – Android Studio|				           		               	               page 00/00</a:t>
            </a:r>
          </a:p>
        </p:txBody>
      </p:sp>
    </p:spTree>
    <p:extLst>
      <p:ext uri="{BB962C8B-B14F-4D97-AF65-F5344CB8AC3E}">
        <p14:creationId xmlns:p14="http://schemas.microsoft.com/office/powerpoint/2010/main" val="247722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E0FB6-492C-4299-B300-1C53779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langage </a:t>
            </a:r>
            <a:r>
              <a:rPr lang="fr-FR" dirty="0" err="1">
                <a:solidFill>
                  <a:schemeClr val="bg1"/>
                </a:solidFill>
              </a:rPr>
              <a:t>Kotlin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05CB11-A165-4AD6-9C00-D7BF141FCC78}"/>
              </a:ext>
            </a:extLst>
          </p:cNvPr>
          <p:cNvSpPr txBox="1"/>
          <p:nvPr/>
        </p:nvSpPr>
        <p:spPr>
          <a:xfrm>
            <a:off x="179294" y="1950665"/>
            <a:ext cx="11833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Pourquoi utilisent-on le langage </a:t>
            </a:r>
            <a:r>
              <a:rPr lang="fr-FR" u="sng" dirty="0" err="1">
                <a:solidFill>
                  <a:schemeClr val="bg1"/>
                </a:solidFill>
              </a:rPr>
              <a:t>Kotlin</a:t>
            </a:r>
            <a:r>
              <a:rPr lang="fr-FR" dirty="0">
                <a:solidFill>
                  <a:schemeClr val="bg1"/>
                </a:solidFill>
              </a:rPr>
              <a:t>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Langage de programmation orienté objet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Développé par Google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Idées de site pour affiner ses compétences sur la langage </a:t>
            </a:r>
            <a:r>
              <a:rPr lang="fr-FR" dirty="0" err="1">
                <a:solidFill>
                  <a:schemeClr val="bg1"/>
                </a:solidFill>
              </a:rPr>
              <a:t>Kotlin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b="1" u="sng" dirty="0" err="1">
                <a:solidFill>
                  <a:schemeClr val="bg1"/>
                </a:solidFill>
              </a:rPr>
              <a:t>Kotlin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>
                <a:solidFill>
                  <a:schemeClr val="bg1"/>
                </a:solidFill>
                <a:hlinkClick r:id="rId2"/>
              </a:rPr>
              <a:t>https://developer.android.com/kotlin/learn?hl=fr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b="1" u="sng" dirty="0">
                <a:solidFill>
                  <a:schemeClr val="bg1"/>
                </a:solidFill>
              </a:rPr>
              <a:t>Premiers</a:t>
            </a:r>
            <a:r>
              <a:rPr lang="fr-FR" dirty="0">
                <a:solidFill>
                  <a:schemeClr val="bg1"/>
                </a:solidFill>
              </a:rPr>
              <a:t> pas: </a:t>
            </a:r>
            <a:r>
              <a:rPr lang="fr-FR" dirty="0">
                <a:solidFill>
                  <a:schemeClr val="bg1"/>
                </a:solidFill>
                <a:hlinkClick r:id="rId3"/>
              </a:rPr>
              <a:t>https://developer.android.com/courses/android-basics-compose/course?hl=fr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2592D-6A9A-4BE6-A9DB-B8F1E6E90999}"/>
              </a:ext>
            </a:extLst>
          </p:cNvPr>
          <p:cNvSpPr/>
          <p:nvPr/>
        </p:nvSpPr>
        <p:spPr>
          <a:xfrm>
            <a:off x="0" y="6492875"/>
            <a:ext cx="12192000" cy="3651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Y. </a:t>
            </a:r>
            <a:r>
              <a:rPr lang="fr-FR" dirty="0" err="1">
                <a:solidFill>
                  <a:schemeClr val="tx1"/>
                </a:solidFill>
              </a:rPr>
              <a:t>Fadlaoui</a:t>
            </a:r>
            <a:r>
              <a:rPr lang="fr-FR" dirty="0">
                <a:solidFill>
                  <a:schemeClr val="tx1"/>
                </a:solidFill>
              </a:rPr>
              <a:t> |Introduction – Android Studio|				           		               	               page 00/00</a:t>
            </a:r>
          </a:p>
        </p:txBody>
      </p:sp>
    </p:spTree>
    <p:extLst>
      <p:ext uri="{BB962C8B-B14F-4D97-AF65-F5344CB8AC3E}">
        <p14:creationId xmlns:p14="http://schemas.microsoft.com/office/powerpoint/2010/main" val="3913147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Grand écran</PresentationFormat>
  <Paragraphs>92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Applications mobiles sous-Android</vt:lpstr>
      <vt:lpstr>Pourquoi développer des applications mobiles?</vt:lpstr>
      <vt:lpstr>Qu’est ce qu’un système d’exploitation mobile ?</vt:lpstr>
      <vt:lpstr>Android</vt:lpstr>
      <vt:lpstr>Les SDK (Software développent kit)</vt:lpstr>
      <vt:lpstr>SDK Android Studio</vt:lpstr>
      <vt:lpstr>Le langage XML</vt:lpstr>
      <vt:lpstr>Le langage XML</vt:lpstr>
      <vt:lpstr>Le langage Kotlin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</dc:creator>
  <cp:lastModifiedBy>Yassine</cp:lastModifiedBy>
  <cp:revision>117</cp:revision>
  <dcterms:created xsi:type="dcterms:W3CDTF">2023-06-20T15:45:30Z</dcterms:created>
  <dcterms:modified xsi:type="dcterms:W3CDTF">2023-09-27T09:29:58Z</dcterms:modified>
</cp:coreProperties>
</file>