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3" r:id="rId2"/>
    <p:sldId id="286" r:id="rId3"/>
    <p:sldId id="287" r:id="rId4"/>
    <p:sldId id="279" r:id="rId5"/>
    <p:sldId id="288" r:id="rId6"/>
    <p:sldId id="285" r:id="rId7"/>
    <p:sldId id="267" r:id="rId8"/>
    <p:sldId id="257" r:id="rId9"/>
    <p:sldId id="289" r:id="rId10"/>
    <p:sldId id="290" r:id="rId11"/>
    <p:sldId id="284" r:id="rId12"/>
    <p:sldId id="278" r:id="rId13"/>
    <p:sldId id="264" r:id="rId14"/>
    <p:sldId id="275" r:id="rId15"/>
    <p:sldId id="260" r:id="rId16"/>
    <p:sldId id="291" r:id="rId17"/>
    <p:sldId id="29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 varScale="1">
        <p:scale>
          <a:sx n="81" d="100"/>
          <a:sy n="81" d="100"/>
        </p:scale>
        <p:origin x="26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1DE6E-117D-46A9-95B3-83D33E90B22C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33E7F-0E37-4AE5-A005-5CA79130C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22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 SDK est-il similaire sous le système d’exploitation Linux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8F1F-E935-4557-8A69-B44E40983F1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51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B4842-ED04-4DE7-B8D4-D28228F22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CEA8AC-9220-47EB-8805-5E4BDDCD0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07B83D-A292-4B28-96B8-ED487C0E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07F3-E638-48C4-B1A5-8348F7819AA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0CA82-1AE4-485F-80C9-438CD0A4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4B7C87-95B7-42D6-895B-79103404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5F9A-B9E3-4408-BD77-EA987B900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80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E66C2-E9E9-4961-8918-9D8885D8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69D9FE-9D8E-4791-BBA5-EDAC350F4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979E0D-1287-4D00-88F4-3BF58543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07F3-E638-48C4-B1A5-8348F7819AA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086469-3373-4B21-83E2-BC675F07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ABE831-A2B7-468F-83A8-DC6AE36D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5F9A-B9E3-4408-BD77-EA987B900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36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5A3D63-2725-4CF6-A0EC-76FA10D70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50B481-CBE1-4E59-8C8E-6A5B27D95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D1367-9874-4852-8C22-6C6398AE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07F3-E638-48C4-B1A5-8348F7819AA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ED3842-8D7A-45AB-B9C5-0121FD2F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6FE57C-1DA1-4F2D-B010-83473E3A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5F9A-B9E3-4408-BD77-EA987B900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27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CA743-F7A5-438E-8C62-0E8E5E2D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214A9-0984-4A8B-94BA-810193D16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54F37-6C7E-4B7D-A212-B5AAC672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07F3-E638-48C4-B1A5-8348F7819AA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35916E-F1D8-4933-B77B-2846F0AD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0656D5-E7AF-4648-A79F-DDE3B16D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5F9A-B9E3-4408-BD77-EA987B900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73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C8080-0BD4-4D05-8969-C96BA73B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74106F-D9B8-431E-9BB0-C3327E630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54B65E-F26F-4909-B7AB-D5ABD106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07F3-E638-48C4-B1A5-8348F7819AA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18FBA6-E0C9-4A15-BFAC-AAE43775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EC8F9B-27FF-4D52-A76F-9D9B9C18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5F9A-B9E3-4408-BD77-EA987B900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99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0670E-5C61-4040-A082-77472898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11E44F-1BD9-4254-A5EC-9EF2510E4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4E93B3-99A4-4DD5-9910-4836FB303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A396FE-65B8-4DB5-A7FD-2619974F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07F3-E638-48C4-B1A5-8348F7819AA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976A3A-ABAE-44BA-832B-F1D92DE6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838B40-2718-432E-ABB5-69150FAE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5F9A-B9E3-4408-BD77-EA987B900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17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A3845-0166-4918-AF4C-26562BDE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3651F2-9B7E-4D51-98E9-67577E2EF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0B37C2-1987-443F-9BD4-F832EEA5D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2A70BE-9FE2-4104-94B6-F4A4656BD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48D58E-04EF-40C2-BB6B-A0A293197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50E2A21-A587-4632-9353-8DFCC273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07F3-E638-48C4-B1A5-8348F7819AA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CCAA0B-1488-44D2-97D7-BD541194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94157F5-569D-49B3-A644-402E2792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5F9A-B9E3-4408-BD77-EA987B900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9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0F8F6-C9B8-400F-BF97-1705ECF5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4560BE-BD49-418A-A540-E465CC3C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07F3-E638-48C4-B1A5-8348F7819AA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EC897D-B79B-425D-94E9-99C685A7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ECE87C-FBE5-43AC-BA66-01ED8758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5F9A-B9E3-4408-BD77-EA987B900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85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17D19A-CAE1-4822-A6E4-8850D8D1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07F3-E638-48C4-B1A5-8348F7819AA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89C421-F727-4EBE-A79F-C120B2B7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505D88-ACFC-4ECB-9D9E-093DE1C9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5F9A-B9E3-4408-BD77-EA987B900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70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800A8-FAE9-47EF-8592-743ED0BD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A6568-F9B8-4A42-924F-CECE5EBA3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A30DB0-E509-437E-ADED-9923A92B4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1DA0E7-C50E-4580-A602-F26A759F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07F3-E638-48C4-B1A5-8348F7819AA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C6F5D8-F1E4-4E02-A911-A0AC1982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FB2EA3-50D2-46DC-A35D-55FADCD1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5F9A-B9E3-4408-BD77-EA987B900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9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E9EF6-9FC0-4C86-B810-E119FC2B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1C3A5B-C365-4C7B-B03D-9E10F0D27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2E3A78-A571-4725-883C-780CA6F75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2BF147-71EA-4F77-AA5F-6FBAAFA9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07F3-E638-48C4-B1A5-8348F7819AA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F82BA3-93AD-4184-8D8B-0538F03C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A3C357-E717-490C-8C82-8E89F73D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5F9A-B9E3-4408-BD77-EA987B900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3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F3BB381-F24B-4052-9402-B686A74D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BCDAFA-FED0-4AB2-9E6D-4C0855A95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DF4379-D081-439B-B4B3-9372C1881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A07F3-E638-48C4-B1A5-8348F7819AA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169930-E229-47FA-A745-D8B190D5D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CE754C-70B7-4608-8B50-7B194DD73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5F9A-B9E3-4408-BD77-EA987B900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1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compose-activity-lifecycle?hl=fr#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3CDD5ECB-D203-4C8A-9A7F-28B2FF7D206F}"/>
              </a:ext>
            </a:extLst>
          </p:cNvPr>
          <p:cNvGrpSpPr/>
          <p:nvPr/>
        </p:nvGrpSpPr>
        <p:grpSpPr>
          <a:xfrm>
            <a:off x="8767481" y="457199"/>
            <a:ext cx="3424519" cy="5087471"/>
            <a:chOff x="8767481" y="457199"/>
            <a:chExt cx="3424519" cy="5087471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BC43BEC-EF51-4263-82E0-7F9EA74230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48" r="16961"/>
            <a:stretch/>
          </p:blipFill>
          <p:spPr>
            <a:xfrm>
              <a:off x="8767481" y="457199"/>
              <a:ext cx="3424519" cy="5087471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1DEFFCA-7572-4094-9026-E0433723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5302" y="3007658"/>
              <a:ext cx="1518444" cy="1325564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32F88DC-705F-406C-AE1E-34C738F0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Premières Bases</a:t>
            </a:r>
          </a:p>
        </p:txBody>
      </p:sp>
    </p:spTree>
    <p:extLst>
      <p:ext uri="{BB962C8B-B14F-4D97-AF65-F5344CB8AC3E}">
        <p14:creationId xmlns:p14="http://schemas.microsoft.com/office/powerpoint/2010/main" val="3579087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BB271-D7DD-480F-8C64-39D0A89A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Introduction au responsive Design – part 3/3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3B458-3A84-4F41-80B0-F5B5B564C0AA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|Bases – Android Studio|				           		               	               	               page 09/16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E3F04-07A4-4E17-9E1D-83B14A7D7C20}"/>
              </a:ext>
            </a:extLst>
          </p:cNvPr>
          <p:cNvSpPr/>
          <p:nvPr/>
        </p:nvSpPr>
        <p:spPr>
          <a:xfrm>
            <a:off x="0" y="2219009"/>
            <a:ext cx="75387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Les premières bonnes habitudes: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Disposition des Widgets (composants -&gt; boutons, textes etc…) les uns selon les autres -&gt; qu’ils soient grouper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Pour les attributs des dimensions (</a:t>
            </a:r>
            <a:r>
              <a:rPr lang="fr-FR" dirty="0" err="1">
                <a:solidFill>
                  <a:schemeClr val="bg1"/>
                </a:solidFill>
              </a:rPr>
              <a:t>Width</a:t>
            </a:r>
            <a:r>
              <a:rPr lang="fr-FR" dirty="0">
                <a:solidFill>
                  <a:schemeClr val="bg1"/>
                </a:solidFill>
              </a:rPr>
              <a:t> et </a:t>
            </a:r>
            <a:r>
              <a:rPr lang="fr-FR" dirty="0" err="1">
                <a:solidFill>
                  <a:schemeClr val="bg1"/>
                </a:solidFill>
              </a:rPr>
              <a:t>Height</a:t>
            </a:r>
            <a:r>
              <a:rPr lang="fr-FR" dirty="0">
                <a:solidFill>
                  <a:schemeClr val="bg1"/>
                </a:solidFill>
              </a:rPr>
              <a:t>) -&gt; par rapport à la taille de l’écran (« match parent» || «  wrap-content»)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Pour agencer librement les widgets dans l’interface visuel nous utiliserons &lt;</a:t>
            </a:r>
            <a:r>
              <a:rPr lang="fr-FR" dirty="0" err="1">
                <a:solidFill>
                  <a:schemeClr val="bg1"/>
                </a:solidFill>
              </a:rPr>
              <a:t>RelativeLayout</a:t>
            </a:r>
            <a:r>
              <a:rPr lang="fr-FR" dirty="0">
                <a:solidFill>
                  <a:schemeClr val="bg1"/>
                </a:solidFill>
              </a:rPr>
              <a:t>&gt; &lt;/</a:t>
            </a:r>
            <a:r>
              <a:rPr lang="fr-FR" dirty="0" err="1">
                <a:solidFill>
                  <a:schemeClr val="bg1"/>
                </a:solidFill>
              </a:rPr>
              <a:t>RelativeLayout</a:t>
            </a:r>
            <a:r>
              <a:rPr lang="fr-FR" dirty="0">
                <a:solidFill>
                  <a:schemeClr val="bg1"/>
                </a:solidFill>
              </a:rPr>
              <a:t>&gt; -&gt; en tant que conteneur principal.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3C80BF-1291-433D-A15F-DDA26EBA0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6"/>
          <a:stretch/>
        </p:blipFill>
        <p:spPr>
          <a:xfrm>
            <a:off x="8676640" y="1559001"/>
            <a:ext cx="2976880" cy="491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7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352F8-93C1-4FF4-9E1C-FABACF88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 cycle de vie d’une application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D9809D-F3AC-4E3C-8B02-BE434216F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09" y="1671112"/>
            <a:ext cx="4246171" cy="48217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93FBA17-1CED-49C1-B853-41046B1C648A}"/>
              </a:ext>
            </a:extLst>
          </p:cNvPr>
          <p:cNvSpPr txBox="1"/>
          <p:nvPr/>
        </p:nvSpPr>
        <p:spPr>
          <a:xfrm>
            <a:off x="331694" y="2375208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Une application peut être fermée (notifications)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Une application peut être ouverte (sur l’écran)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Une application peut être en pause (pas sur l’écran)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93D4AA7-2F1A-4393-9A2C-01082A3868AF}"/>
              </a:ext>
            </a:extLst>
          </p:cNvPr>
          <p:cNvSpPr txBox="1"/>
          <p:nvPr/>
        </p:nvSpPr>
        <p:spPr>
          <a:xfrm>
            <a:off x="128833" y="4162436"/>
            <a:ext cx="6451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Liens: </a:t>
            </a:r>
            <a:r>
              <a:rPr lang="fr-FR" dirty="0">
                <a:solidFill>
                  <a:schemeClr val="bg1"/>
                </a:solidFill>
                <a:hlinkClick r:id="rId3"/>
              </a:rPr>
              <a:t>https://developer.android.com/codelabs/basic-android-kotlin-compose-activity-lifecycle?hl=fr#0</a:t>
            </a:r>
            <a:endParaRPr lang="fr-F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Quel sont les différents états d’une application?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Pourquoi devons nous les utiliser?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9B75C5-4A2D-4B01-9200-33EC802E5D0F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|Bases – Android Studio|				           		               	               	               page 10/16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EC858F-197F-4793-B7F0-FFB79E1F4F53}"/>
              </a:ext>
            </a:extLst>
          </p:cNvPr>
          <p:cNvSpPr txBox="1"/>
          <p:nvPr/>
        </p:nvSpPr>
        <p:spPr>
          <a:xfrm>
            <a:off x="9488080" y="6185098"/>
            <a:ext cx="2175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src: developer.android.com</a:t>
            </a:r>
          </a:p>
        </p:txBody>
      </p:sp>
    </p:spTree>
    <p:extLst>
      <p:ext uri="{BB962C8B-B14F-4D97-AF65-F5344CB8AC3E}">
        <p14:creationId xmlns:p14="http://schemas.microsoft.com/office/powerpoint/2010/main" val="143437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4B940-19CE-4D74-961B-7350F977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u="sng" dirty="0">
                <a:solidFill>
                  <a:schemeClr val="bg1"/>
                </a:solidFill>
              </a:rPr>
              <a:t>Comment compiler les applications?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8DBB22E-68C6-4E37-AD10-FB693C369CFC}"/>
              </a:ext>
            </a:extLst>
          </p:cNvPr>
          <p:cNvSpPr txBox="1"/>
          <p:nvPr/>
        </p:nvSpPr>
        <p:spPr>
          <a:xfrm>
            <a:off x="0" y="1952298"/>
            <a:ext cx="609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</a:rPr>
              <a:t>Solution 1</a:t>
            </a:r>
            <a:r>
              <a:rPr lang="fr-FR" dirty="0">
                <a:solidFill>
                  <a:schemeClr val="bg1"/>
                </a:solidFill>
              </a:rPr>
              <a:t>: </a:t>
            </a:r>
            <a:r>
              <a:rPr lang="fr-FR" sz="2000" dirty="0">
                <a:solidFill>
                  <a:schemeClr val="bg1"/>
                </a:solidFill>
              </a:rPr>
              <a:t>Le téléversement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Être en possession d’une tablette -&gt;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Un câble </a:t>
            </a:r>
            <a:r>
              <a:rPr lang="fr-FR" dirty="0" err="1">
                <a:solidFill>
                  <a:schemeClr val="bg1"/>
                </a:solidFill>
              </a:rPr>
              <a:t>Usb</a:t>
            </a:r>
            <a:r>
              <a:rPr lang="fr-FR" dirty="0">
                <a:solidFill>
                  <a:schemeClr val="bg1"/>
                </a:solidFill>
              </a:rPr>
              <a:t> de transfert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Activer le mode développeur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Permet la simulation à taille réelle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Permet de tester/valider les interactions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FF0000"/>
                </a:solidFill>
              </a:rPr>
              <a:t>Faire attention aux applications dangereuses!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F67A57-17CC-4CAE-A797-EB94CD30F551}"/>
              </a:ext>
            </a:extLst>
          </p:cNvPr>
          <p:cNvSpPr txBox="1"/>
          <p:nvPr/>
        </p:nvSpPr>
        <p:spPr>
          <a:xfrm>
            <a:off x="0" y="4276011"/>
            <a:ext cx="6096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</a:rPr>
              <a:t>Solution 2</a:t>
            </a:r>
            <a:r>
              <a:rPr lang="fr-FR" dirty="0">
                <a:solidFill>
                  <a:schemeClr val="bg1"/>
                </a:solidFill>
              </a:rPr>
              <a:t>: </a:t>
            </a:r>
            <a:r>
              <a:rPr lang="fr-FR" sz="2000" dirty="0">
                <a:solidFill>
                  <a:schemeClr val="bg1"/>
                </a:solidFill>
              </a:rPr>
              <a:t>La machine virtuelle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Installer un smartphone virtuel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Simuler l’application sur le smartphone virtuel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FF0000"/>
                </a:solidFill>
              </a:rPr>
              <a:t>Fatigue votre ordinateur!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FF0000"/>
                </a:solidFill>
              </a:rPr>
              <a:t>N’est pas suffisante pour valider les interactions!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AD1D78-D044-4736-8173-8D0B0C63A70E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|Bases – Android Studio|				           		               	               	               page 11/16</a:t>
            </a:r>
          </a:p>
        </p:txBody>
      </p:sp>
    </p:spTree>
    <p:extLst>
      <p:ext uri="{BB962C8B-B14F-4D97-AF65-F5344CB8AC3E}">
        <p14:creationId xmlns:p14="http://schemas.microsoft.com/office/powerpoint/2010/main" val="390234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C78FF-3268-4635-AB16-3AE8217F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Les thèmes (le titre =&gt; actions bar)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F95EE4-5F2B-49E5-AE07-8F7D88B89889}"/>
              </a:ext>
            </a:extLst>
          </p:cNvPr>
          <p:cNvSpPr txBox="1"/>
          <p:nvPr/>
        </p:nvSpPr>
        <p:spPr>
          <a:xfrm>
            <a:off x="246529" y="2387600"/>
            <a:ext cx="11698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Pour supprimer la barre de titre de votre application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On ouvre le fichier xml theme.xml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On met </a:t>
            </a:r>
            <a:r>
              <a:rPr lang="fr-FR" dirty="0" err="1">
                <a:solidFill>
                  <a:schemeClr val="bg1"/>
                </a:solidFill>
              </a:rPr>
              <a:t>NoActionBar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3F35B7-4A13-4A67-A695-685284C05D8E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|Bases – Android Studio|				           		               	               	               page 12/16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1B087C-2EEA-4D9D-A541-D22989DDF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051" y="1690688"/>
            <a:ext cx="2872989" cy="445808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EF6ADD0-EF5E-407C-B579-60A330FE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5806778"/>
            <a:ext cx="10348989" cy="3651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AA712E6-F6E5-4C12-A814-73097198296E}"/>
              </a:ext>
            </a:extLst>
          </p:cNvPr>
          <p:cNvSpPr/>
          <p:nvPr/>
        </p:nvSpPr>
        <p:spPr>
          <a:xfrm>
            <a:off x="9499600" y="4897120"/>
            <a:ext cx="1625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28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C78FF-3268-4635-AB16-3AE8217F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Les thèmes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F95EE4-5F2B-49E5-AE07-8F7D88B89889}"/>
              </a:ext>
            </a:extLst>
          </p:cNvPr>
          <p:cNvSpPr txBox="1"/>
          <p:nvPr/>
        </p:nvSpPr>
        <p:spPr>
          <a:xfrm>
            <a:off x="153510" y="1991953"/>
            <a:ext cx="1169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Fichier androidManifest.xml, c’est ce fichier qui </a:t>
            </a:r>
            <a:r>
              <a:rPr lang="fr-FR" dirty="0" err="1">
                <a:solidFill>
                  <a:schemeClr val="bg1"/>
                </a:solidFill>
              </a:rPr>
              <a:t>définient</a:t>
            </a:r>
            <a:r>
              <a:rPr lang="fr-FR" dirty="0">
                <a:solidFill>
                  <a:schemeClr val="bg1"/>
                </a:solidFill>
              </a:rPr>
              <a:t> où se trouve les thèmes – par défaut déjà crée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BC8637-1329-4980-904B-381B5ED86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82025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&lt;item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android:statusBarColor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colorPrimaryVariant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9CC5918-1B10-47CD-BAF7-1E2797C7D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4825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&lt;style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Theme.MiniProjet_LaListe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parent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Theme.MaterialComponents.DayNight.NoActionBar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A21D301-4922-4158-9FEC-FE107134D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06090"/>
            <a:ext cx="12192001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activity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ListActivity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:exported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:theme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="@style/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Theme.MiniProjet_LaListe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427A31-AFD7-4F21-9506-559765EC0EF2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|Bases – Android Studio|				           		               	               	               page 13/16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80D5FB6-399B-4214-985C-354F99861151}"/>
              </a:ext>
            </a:extLst>
          </p:cNvPr>
          <p:cNvSpPr txBox="1"/>
          <p:nvPr/>
        </p:nvSpPr>
        <p:spPr>
          <a:xfrm>
            <a:off x="0" y="3644025"/>
            <a:ext cx="1169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Les deux lignes suivantes attribuent les thèmes (couleurs) des barres d’actions et des boutons du </a:t>
            </a:r>
            <a:r>
              <a:rPr lang="fr-FR" dirty="0" err="1">
                <a:solidFill>
                  <a:schemeClr val="bg1"/>
                </a:solidFill>
              </a:rPr>
              <a:t>systeme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5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8A914-0820-4C99-BC9A-244DDD12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Modifier l’icone de l’application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E439CA-E7D0-473E-A64B-D4EDA1A829A9}"/>
              </a:ext>
            </a:extLst>
          </p:cNvPr>
          <p:cNvSpPr txBox="1"/>
          <p:nvPr/>
        </p:nvSpPr>
        <p:spPr>
          <a:xfrm>
            <a:off x="0" y="2690336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Clique droit -&gt; sur le dossier RES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Sélectionner: Nouveau/Image Asset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Sélectionnée l’image pour l’icone -&gt; centrer l’image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Choisir l’option main pour appliquer l’image dans les fichiers dédiés à l’icone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3F38B4-790B-4EE6-8B22-0363A1EBB563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|Bases – Android Studio|				           		               	               	               page 14/16</a:t>
            </a:r>
          </a:p>
        </p:txBody>
      </p:sp>
    </p:spTree>
    <p:extLst>
      <p:ext uri="{BB962C8B-B14F-4D97-AF65-F5344CB8AC3E}">
        <p14:creationId xmlns:p14="http://schemas.microsoft.com/office/powerpoint/2010/main" val="371804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3F38B4-790B-4EE6-8B22-0363A1EBB563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|Bases – Android Studio|				           		               	               	               page 15/16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FF34354-3508-41E4-9992-1DCC5DC5B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24" y="0"/>
            <a:ext cx="9704979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02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3F38B4-790B-4EE6-8B22-0363A1EBB563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|Bases – Android Studio|				           		               	               	               page 16/16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16DAFE-B483-4D2F-A94A-266F79D66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73" y="0"/>
            <a:ext cx="9624894" cy="64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17EB85-F98C-4B83-91AD-CD56B627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Commencer une nouvelle application 1/2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9C692A-9683-4753-854C-A0904FFF8429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|Bases – Android Studio|				           		               	               	               page 01/16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9ED31D-FDF0-43C1-A07D-74AB88EFB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69" y="1690688"/>
            <a:ext cx="6632431" cy="480218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E43219D-9F1D-497C-8071-560004786E6B}"/>
              </a:ext>
            </a:extLst>
          </p:cNvPr>
          <p:cNvSpPr txBox="1"/>
          <p:nvPr/>
        </p:nvSpPr>
        <p:spPr>
          <a:xfrm>
            <a:off x="162560" y="2834640"/>
            <a:ext cx="5059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Choisir une activité selon vos besoin: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Dans ce cours nous ciblons les tablettes tactiles (smartphones)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Commencer une </a:t>
            </a:r>
            <a:r>
              <a:rPr lang="fr-FR" dirty="0" err="1">
                <a:solidFill>
                  <a:schemeClr val="bg1"/>
                </a:solidFill>
              </a:rPr>
              <a:t>empty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view</a:t>
            </a:r>
            <a:r>
              <a:rPr lang="fr-FR" dirty="0">
                <a:solidFill>
                  <a:schemeClr val="bg1"/>
                </a:solidFill>
              </a:rPr>
              <a:t> Activity</a:t>
            </a:r>
          </a:p>
        </p:txBody>
      </p:sp>
    </p:spTree>
    <p:extLst>
      <p:ext uri="{BB962C8B-B14F-4D97-AF65-F5344CB8AC3E}">
        <p14:creationId xmlns:p14="http://schemas.microsoft.com/office/powerpoint/2010/main" val="270564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17EB85-F98C-4B83-91AD-CD56B627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Commencer une nouvelle application 2/2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9C692A-9683-4753-854C-A0904FFF8429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|Bases – Android Studio|				           		               	               	               page 02/16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593128-1509-4997-A1B8-571E57C47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241" y="1691788"/>
            <a:ext cx="6620759" cy="480108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A5E724E-9A81-41D8-9036-6B15C0A4F168}"/>
              </a:ext>
            </a:extLst>
          </p:cNvPr>
          <p:cNvSpPr txBox="1"/>
          <p:nvPr/>
        </p:nvSpPr>
        <p:spPr>
          <a:xfrm>
            <a:off x="-1" y="2782669"/>
            <a:ext cx="5571241" cy="261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Save Location: par défaut dans le dossier User/</a:t>
            </a:r>
            <a:r>
              <a:rPr lang="fr-FR" dirty="0" err="1">
                <a:solidFill>
                  <a:schemeClr val="bg1"/>
                </a:solidFill>
              </a:rPr>
              <a:t>name</a:t>
            </a:r>
            <a:r>
              <a:rPr lang="fr-FR" dirty="0">
                <a:solidFill>
                  <a:schemeClr val="bg1"/>
                </a:solidFill>
              </a:rPr>
              <a:t>/</a:t>
            </a:r>
            <a:r>
              <a:rPr lang="fr-FR" dirty="0" err="1">
                <a:solidFill>
                  <a:schemeClr val="bg1"/>
                </a:solidFill>
              </a:rPr>
              <a:t>AndroidStudioProjects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Pour ce cour nous utiliserons le langage </a:t>
            </a:r>
            <a:r>
              <a:rPr lang="fr-FR" dirty="0" err="1">
                <a:solidFill>
                  <a:schemeClr val="bg1"/>
                </a:solidFill>
              </a:rPr>
              <a:t>Kotlin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Vous choisissez le SDK correspondant à la tablette Android que vous possédez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2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4B940-19CE-4D74-961B-7350F977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La conception d’une application sous Android Studio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CC4CAB-BE90-4944-93A4-426787649019}"/>
              </a:ext>
            </a:extLst>
          </p:cNvPr>
          <p:cNvSpPr txBox="1"/>
          <p:nvPr/>
        </p:nvSpPr>
        <p:spPr>
          <a:xfrm>
            <a:off x="0" y="2164409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Les informations à connaître sur l’application que l’on développe: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API (Application </a:t>
            </a:r>
            <a:r>
              <a:rPr lang="fr-FR" dirty="0" err="1">
                <a:solidFill>
                  <a:schemeClr val="bg1"/>
                </a:solidFill>
              </a:rPr>
              <a:t>Programming</a:t>
            </a:r>
            <a:r>
              <a:rPr lang="fr-FR" dirty="0">
                <a:solidFill>
                  <a:schemeClr val="bg1"/>
                </a:solidFill>
              </a:rPr>
              <a:t> Interface) -&gt; « interface de programmation d’application »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Connecte des applications entre elles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pour savoir sur qu’elles tablettes l’application peut être appliquée (niveau D’API)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Chaque nouvelle API </a:t>
            </a:r>
            <a:r>
              <a:rPr lang="fr-FR" dirty="0" err="1">
                <a:solidFill>
                  <a:schemeClr val="bg1"/>
                </a:solidFill>
              </a:rPr>
              <a:t>implemente</a:t>
            </a:r>
            <a:r>
              <a:rPr lang="fr-FR" dirty="0">
                <a:solidFill>
                  <a:schemeClr val="bg1"/>
                </a:solidFill>
              </a:rPr>
              <a:t> de nouvelles </a:t>
            </a:r>
            <a:r>
              <a:rPr lang="fr-FR" dirty="0" err="1">
                <a:solidFill>
                  <a:schemeClr val="bg1"/>
                </a:solidFill>
              </a:rPr>
              <a:t>fonctionnalitées</a:t>
            </a:r>
            <a:r>
              <a:rPr lang="fr-FR" dirty="0">
                <a:solidFill>
                  <a:schemeClr val="bg1"/>
                </a:solidFill>
              </a:rPr>
              <a:t> -&gt; (librairies &amp; améliorations)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BACD94C-8334-41CA-8E88-9CDE300B4D34}"/>
              </a:ext>
            </a:extLst>
          </p:cNvPr>
          <p:cNvGrpSpPr/>
          <p:nvPr/>
        </p:nvGrpSpPr>
        <p:grpSpPr>
          <a:xfrm>
            <a:off x="9808081" y="4370134"/>
            <a:ext cx="1375760" cy="2047326"/>
            <a:chOff x="8767481" y="457199"/>
            <a:chExt cx="3424519" cy="5087471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A406F07-69B9-4662-9B32-201CE1204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48" r="16961"/>
            <a:stretch/>
          </p:blipFill>
          <p:spPr>
            <a:xfrm>
              <a:off x="8767481" y="457199"/>
              <a:ext cx="3424519" cy="5087471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0C4A727-EA43-4346-A574-F8D9442F8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5302" y="3007658"/>
              <a:ext cx="1518444" cy="1325564"/>
            </a:xfrm>
            <a:prstGeom prst="rect">
              <a:avLst/>
            </a:prstGeom>
          </p:spPr>
        </p:pic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D8525818-90D6-45A4-ACCD-91EEAFC9FD4E}"/>
              </a:ext>
            </a:extLst>
          </p:cNvPr>
          <p:cNvSpPr txBox="1"/>
          <p:nvPr/>
        </p:nvSpPr>
        <p:spPr>
          <a:xfrm>
            <a:off x="10105469" y="483406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API 30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6AFA0E7-82B0-42A9-9E26-BE6871269306}"/>
              </a:ext>
            </a:extLst>
          </p:cNvPr>
          <p:cNvSpPr txBox="1"/>
          <p:nvPr/>
        </p:nvSpPr>
        <p:spPr>
          <a:xfrm>
            <a:off x="5510410" y="4816710"/>
            <a:ext cx="4835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Application Target API 29</a:t>
            </a:r>
          </a:p>
          <a:p>
            <a:pPr marL="342900" indent="-34290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Application Target API 31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B1337F0-E423-4105-8E49-6D340FB498C7}"/>
              </a:ext>
            </a:extLst>
          </p:cNvPr>
          <p:cNvSpPr/>
          <p:nvPr/>
        </p:nvSpPr>
        <p:spPr>
          <a:xfrm>
            <a:off x="8657533" y="4816710"/>
            <a:ext cx="1107140" cy="36933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DCDF2E8B-DF1D-4AFF-9011-02343A0A07AC}"/>
              </a:ext>
            </a:extLst>
          </p:cNvPr>
          <p:cNvSpPr/>
          <p:nvPr/>
        </p:nvSpPr>
        <p:spPr>
          <a:xfrm>
            <a:off x="8629204" y="5571338"/>
            <a:ext cx="1107140" cy="36933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Signe de multiplication 11">
            <a:extLst>
              <a:ext uri="{FF2B5EF4-FFF2-40B4-BE49-F238E27FC236}">
                <a16:creationId xmlns:a16="http://schemas.microsoft.com/office/drawing/2014/main" id="{32BC2830-CF3C-42C6-AEEF-E75320A19F7B}"/>
              </a:ext>
            </a:extLst>
          </p:cNvPr>
          <p:cNvSpPr/>
          <p:nvPr/>
        </p:nvSpPr>
        <p:spPr>
          <a:xfrm>
            <a:off x="8570406" y="5186042"/>
            <a:ext cx="1107140" cy="120032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D7B208-6AB1-4E4F-BBB4-1F22B97302F7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|Bases – Android Studio|				           		               	               	               page 03/16</a:t>
            </a:r>
          </a:p>
        </p:txBody>
      </p:sp>
    </p:spTree>
    <p:extLst>
      <p:ext uri="{BB962C8B-B14F-4D97-AF65-F5344CB8AC3E}">
        <p14:creationId xmlns:p14="http://schemas.microsoft.com/office/powerpoint/2010/main" val="145923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4B940-19CE-4D74-961B-7350F977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La conception d’une application sous Android Studio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D7B208-6AB1-4E4F-BBB4-1F22B97302F7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|Bases – Android Studio|				           		               	               	               page 04/16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FD48CC5-D5DE-4C85-8A86-8E054E17A85A}"/>
              </a:ext>
            </a:extLst>
          </p:cNvPr>
          <p:cNvSpPr txBox="1"/>
          <p:nvPr/>
        </p:nvSpPr>
        <p:spPr>
          <a:xfrm>
            <a:off x="0" y="2056675"/>
            <a:ext cx="768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Certaines dépendances implémentent des versions trop récentes de certaines librairies et leurs fonctionnalités : elles nécessitent un projet avec une API de niveau 33 minimum ce qui ne correspond pas à la majorité des tablettes à l’heure actuelle.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Il ne faut donc pas hésiter à modifier les versions des librairies importer dans les dépendances en choisissant des version ultérieurs.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Ces changements ce font au niveau du fichier </a:t>
            </a:r>
            <a:r>
              <a:rPr lang="fr-FR" dirty="0" err="1">
                <a:solidFill>
                  <a:schemeClr val="bg1"/>
                </a:solidFill>
              </a:rPr>
              <a:t>Gradle</a:t>
            </a:r>
            <a:r>
              <a:rPr lang="fr-FR" dirty="0">
                <a:solidFill>
                  <a:schemeClr val="bg1"/>
                </a:solidFill>
              </a:rPr>
              <a:t> ou l’on trouve: les dépendances (importation des librairies utilisées) et les plugins.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Lorsque l’on change de version l’on </a:t>
            </a:r>
            <a:r>
              <a:rPr lang="fr-FR" dirty="0" err="1">
                <a:solidFill>
                  <a:schemeClr val="bg1"/>
                </a:solidFill>
              </a:rPr>
              <a:t>appuyie</a:t>
            </a:r>
            <a:r>
              <a:rPr lang="fr-FR" dirty="0">
                <a:solidFill>
                  <a:schemeClr val="bg1"/>
                </a:solidFill>
              </a:rPr>
              <a:t> sur </a:t>
            </a:r>
            <a:r>
              <a:rPr lang="fr-FR" dirty="0" err="1">
                <a:solidFill>
                  <a:schemeClr val="bg1"/>
                </a:solidFill>
              </a:rPr>
              <a:t>syn</a:t>
            </a:r>
            <a:r>
              <a:rPr lang="fr-FR" dirty="0">
                <a:solidFill>
                  <a:schemeClr val="bg1"/>
                </a:solidFill>
              </a:rPr>
              <a:t> (synchroniser)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8C4E76F-B6BB-43AF-953C-760AA3EB7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953027"/>
            <a:ext cx="3985386" cy="427750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E8FE267-1D9A-4BEC-A5C9-B1B57A85FF8E}"/>
              </a:ext>
            </a:extLst>
          </p:cNvPr>
          <p:cNvSpPr/>
          <p:nvPr/>
        </p:nvSpPr>
        <p:spPr>
          <a:xfrm>
            <a:off x="8158480" y="4368800"/>
            <a:ext cx="3195320" cy="325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28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C1AE963-913D-40C7-B5E8-AD2A515C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	UI (User Interface) – Interface Utilisateur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D05FCBD-37B4-42B0-BAFA-338FF50D4988}"/>
              </a:ext>
            </a:extLst>
          </p:cNvPr>
          <p:cNvGrpSpPr/>
          <p:nvPr/>
        </p:nvGrpSpPr>
        <p:grpSpPr>
          <a:xfrm>
            <a:off x="6374091" y="2052417"/>
            <a:ext cx="5608948" cy="3525625"/>
            <a:chOff x="3291526" y="2098560"/>
            <a:chExt cx="5608948" cy="35256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C8732B-B081-42D3-AA36-E6431A45E50F}"/>
                </a:ext>
              </a:extLst>
            </p:cNvPr>
            <p:cNvSpPr/>
            <p:nvPr/>
          </p:nvSpPr>
          <p:spPr>
            <a:xfrm>
              <a:off x="3291526" y="2098560"/>
              <a:ext cx="5608948" cy="35256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28C246-4962-48F2-9CCB-0E4489FF9B25}"/>
                </a:ext>
              </a:extLst>
            </p:cNvPr>
            <p:cNvSpPr/>
            <p:nvPr/>
          </p:nvSpPr>
          <p:spPr>
            <a:xfrm>
              <a:off x="4457305" y="2756244"/>
              <a:ext cx="3379512" cy="233784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E0E198-8266-4EA5-AE90-C2E4127191DC}"/>
                </a:ext>
              </a:extLst>
            </p:cNvPr>
            <p:cNvSpPr/>
            <p:nvPr/>
          </p:nvSpPr>
          <p:spPr>
            <a:xfrm>
              <a:off x="3374795" y="2756244"/>
              <a:ext cx="1008669" cy="233784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50613F-9C34-4E05-928C-BC0DC1575A9B}"/>
                </a:ext>
              </a:extLst>
            </p:cNvPr>
            <p:cNvSpPr/>
            <p:nvPr/>
          </p:nvSpPr>
          <p:spPr>
            <a:xfrm>
              <a:off x="3374796" y="5165889"/>
              <a:ext cx="5420412" cy="33607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8822B8-3A3E-45AF-AFA5-10BEAECB3F20}"/>
                </a:ext>
              </a:extLst>
            </p:cNvPr>
            <p:cNvSpPr/>
            <p:nvPr/>
          </p:nvSpPr>
          <p:spPr>
            <a:xfrm>
              <a:off x="7927942" y="2756244"/>
              <a:ext cx="867266" cy="2337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04B452-EBCA-4A87-98C8-92115933AA56}"/>
                </a:ext>
              </a:extLst>
            </p:cNvPr>
            <p:cNvSpPr/>
            <p:nvPr/>
          </p:nvSpPr>
          <p:spPr>
            <a:xfrm>
              <a:off x="3374795" y="2168165"/>
              <a:ext cx="5420412" cy="51628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8BB2CE1B-E907-4095-95C1-495AFA6BCBD6}"/>
              </a:ext>
            </a:extLst>
          </p:cNvPr>
          <p:cNvGrpSpPr/>
          <p:nvPr/>
        </p:nvGrpSpPr>
        <p:grpSpPr>
          <a:xfrm>
            <a:off x="322080" y="1980398"/>
            <a:ext cx="333080" cy="3933498"/>
            <a:chOff x="303226" y="2302333"/>
            <a:chExt cx="333080" cy="393349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976E66-933C-4AA9-BC68-0535935E12F7}"/>
                </a:ext>
              </a:extLst>
            </p:cNvPr>
            <p:cNvSpPr/>
            <p:nvPr/>
          </p:nvSpPr>
          <p:spPr>
            <a:xfrm>
              <a:off x="306369" y="2302333"/>
              <a:ext cx="320511" cy="30779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35008F-49A9-4F95-8C2F-B63C6E7949EF}"/>
                </a:ext>
              </a:extLst>
            </p:cNvPr>
            <p:cNvSpPr/>
            <p:nvPr/>
          </p:nvSpPr>
          <p:spPr>
            <a:xfrm>
              <a:off x="315794" y="3020252"/>
              <a:ext cx="320511" cy="307795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7DBB38-D215-459B-B8E8-1E6011F4BF6D}"/>
                </a:ext>
              </a:extLst>
            </p:cNvPr>
            <p:cNvSpPr/>
            <p:nvPr/>
          </p:nvSpPr>
          <p:spPr>
            <a:xfrm>
              <a:off x="315795" y="3756803"/>
              <a:ext cx="320511" cy="307795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B183AA-3041-414F-871E-9899B8DD704F}"/>
                </a:ext>
              </a:extLst>
            </p:cNvPr>
            <p:cNvSpPr/>
            <p:nvPr/>
          </p:nvSpPr>
          <p:spPr>
            <a:xfrm>
              <a:off x="315795" y="4493354"/>
              <a:ext cx="320511" cy="3077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705458-9EC0-4164-BDF6-B048FEDE5D55}"/>
                </a:ext>
              </a:extLst>
            </p:cNvPr>
            <p:cNvSpPr/>
            <p:nvPr/>
          </p:nvSpPr>
          <p:spPr>
            <a:xfrm>
              <a:off x="307943" y="5229905"/>
              <a:ext cx="320511" cy="307795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091578-8E2B-46D7-8A24-3413CC3AB054}"/>
                </a:ext>
              </a:extLst>
            </p:cNvPr>
            <p:cNvSpPr/>
            <p:nvPr/>
          </p:nvSpPr>
          <p:spPr>
            <a:xfrm>
              <a:off x="303226" y="5928036"/>
              <a:ext cx="320511" cy="307795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A3AC5D8A-37DB-4982-8FE3-79B91C354D92}"/>
              </a:ext>
            </a:extLst>
          </p:cNvPr>
          <p:cNvSpPr txBox="1"/>
          <p:nvPr/>
        </p:nvSpPr>
        <p:spPr>
          <a:xfrm>
            <a:off x="970172" y="1901972"/>
            <a:ext cx="5630947" cy="411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</a:rPr>
              <a:t>UI de l’SDK Android Studio</a:t>
            </a:r>
          </a:p>
          <a:p>
            <a:pPr>
              <a:lnSpc>
                <a:spcPct val="150000"/>
              </a:lnSpc>
            </a:pPr>
            <a:endParaRPr lang="fr-F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</a:rPr>
              <a:t>Arborescence -&gt; gestion de l’emplacement de vos fichiers</a:t>
            </a:r>
          </a:p>
          <a:p>
            <a:pPr>
              <a:lnSpc>
                <a:spcPct val="150000"/>
              </a:lnSpc>
            </a:pPr>
            <a:endParaRPr lang="fr-F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</a:rPr>
              <a:t>Lignes de codes || Interface visuel -&gt; </a:t>
            </a:r>
            <a:r>
              <a:rPr lang="fr-FR" sz="1600" dirty="0" err="1">
                <a:solidFill>
                  <a:schemeClr val="bg1"/>
                </a:solidFill>
              </a:rPr>
              <a:t>Layouts</a:t>
            </a:r>
            <a:r>
              <a:rPr lang="fr-FR" sz="1600" dirty="0">
                <a:solidFill>
                  <a:schemeClr val="bg1"/>
                </a:solidFill>
              </a:rPr>
              <a:t> &amp; images …</a:t>
            </a:r>
          </a:p>
          <a:p>
            <a:pPr>
              <a:lnSpc>
                <a:spcPct val="150000"/>
              </a:lnSpc>
            </a:pPr>
            <a:endParaRPr lang="fr-F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600" dirty="0" err="1">
                <a:solidFill>
                  <a:schemeClr val="bg1"/>
                </a:solidFill>
              </a:rPr>
              <a:t>Device</a:t>
            </a:r>
            <a:r>
              <a:rPr lang="fr-FR" sz="1600" dirty="0">
                <a:solidFill>
                  <a:schemeClr val="bg1"/>
                </a:solidFill>
              </a:rPr>
              <a:t> Manager || Attributs -&gt; </a:t>
            </a:r>
            <a:r>
              <a:rPr lang="fr-FR" sz="1600" dirty="0" err="1">
                <a:solidFill>
                  <a:schemeClr val="bg1"/>
                </a:solidFill>
              </a:rPr>
              <a:t>Layouts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ect</a:t>
            </a:r>
            <a:r>
              <a:rPr lang="fr-FR" sz="1600" dirty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150000"/>
              </a:lnSpc>
            </a:pPr>
            <a:endParaRPr lang="fr-F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</a:rPr>
              <a:t>Console: débugger, erreurs, </a:t>
            </a:r>
            <a:r>
              <a:rPr lang="fr-FR" sz="1600" dirty="0" err="1">
                <a:solidFill>
                  <a:schemeClr val="bg1"/>
                </a:solidFill>
              </a:rPr>
              <a:t>Logcat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</a:rPr>
              <a:t>Barres: outils/chemins/…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A3A1CD-63FE-4B6F-96AF-5F9B0858B8BB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|Bases – Android Studio|				           		               	               	               page 05/16</a:t>
            </a:r>
          </a:p>
        </p:txBody>
      </p:sp>
    </p:spTree>
    <p:extLst>
      <p:ext uri="{BB962C8B-B14F-4D97-AF65-F5344CB8AC3E}">
        <p14:creationId xmlns:p14="http://schemas.microsoft.com/office/powerpoint/2010/main" val="76172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4B940-19CE-4D74-961B-7350F977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 fichier AndroidManifest.xml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1A2E58-110D-421A-8E36-D11B3AD4D9A6}"/>
              </a:ext>
            </a:extLst>
          </p:cNvPr>
          <p:cNvSpPr txBox="1"/>
          <p:nvPr/>
        </p:nvSpPr>
        <p:spPr>
          <a:xfrm>
            <a:off x="0" y="1809842"/>
            <a:ext cx="695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Il s’agit d’un fichier 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Il déclare les caractéristiques de l’application: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Le titre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Le niveau d’API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Les activités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La version de OS mobile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Définir l’activité d’ouverture de l’application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Ce qui permet de vérifier l’éligibilité de votre smartphone avant le téléchargement de l’application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B0A5C5-C194-4011-AC50-FEBAE9469189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 Bases – Android Studio|				           		               	               	               page 06/16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27D223C-277E-481C-965B-A1B907913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934" y="1690688"/>
            <a:ext cx="3578034" cy="32970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CD758D-918F-4B95-BC3F-AFDA2E8C6D6C}"/>
              </a:ext>
            </a:extLst>
          </p:cNvPr>
          <p:cNvSpPr/>
          <p:nvPr/>
        </p:nvSpPr>
        <p:spPr>
          <a:xfrm>
            <a:off x="7303231" y="2389906"/>
            <a:ext cx="3393440" cy="302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11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BB271-D7DD-480F-8C64-39D0A89A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Introduction au responsive Design – part 1/2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3C08F8-3D4B-4A5D-A2CA-0C5678A0914A}"/>
              </a:ext>
            </a:extLst>
          </p:cNvPr>
          <p:cNvSpPr txBox="1"/>
          <p:nvPr/>
        </p:nvSpPr>
        <p:spPr>
          <a:xfrm>
            <a:off x="0" y="1783457"/>
            <a:ext cx="672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Choisir une référence approximative de celle de votre smartphone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3B458-3A84-4F41-80B0-F5B5B564C0AA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|Bases – Android Studio|				           		               	               	               page 07/16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726511C-FF47-4DC1-9329-5F1F86116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311" y="2525164"/>
            <a:ext cx="4286979" cy="3595330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3963C3D7-A71B-4FDF-9057-412ABEEC1E71}"/>
              </a:ext>
            </a:extLst>
          </p:cNvPr>
          <p:cNvSpPr/>
          <p:nvPr/>
        </p:nvSpPr>
        <p:spPr>
          <a:xfrm>
            <a:off x="8710367" y="5420412"/>
            <a:ext cx="697584" cy="7000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59F2FB5-9053-429E-8F33-91207F79E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5165"/>
            <a:ext cx="5135448" cy="35953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28E037-D537-423A-849B-472E79FE72F0}"/>
              </a:ext>
            </a:extLst>
          </p:cNvPr>
          <p:cNvSpPr/>
          <p:nvPr/>
        </p:nvSpPr>
        <p:spPr>
          <a:xfrm>
            <a:off x="2225040" y="2448560"/>
            <a:ext cx="629920" cy="264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72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BB271-D7DD-480F-8C64-39D0A89A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Introduction au responsive Design – part 2/3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3C08F8-3D4B-4A5D-A2CA-0C5678A0914A}"/>
              </a:ext>
            </a:extLst>
          </p:cNvPr>
          <p:cNvSpPr txBox="1"/>
          <p:nvPr/>
        </p:nvSpPr>
        <p:spPr>
          <a:xfrm>
            <a:off x="0" y="178345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 Permettre un changement de la configuration 6&gt; Mode rotation -&gt; Deux </a:t>
            </a:r>
            <a:r>
              <a:rPr lang="fr-FR" dirty="0" err="1">
                <a:solidFill>
                  <a:schemeClr val="bg1"/>
                </a:solidFill>
              </a:rPr>
              <a:t>layouts</a:t>
            </a:r>
            <a:r>
              <a:rPr lang="fr-FR" dirty="0">
                <a:solidFill>
                  <a:schemeClr val="bg1"/>
                </a:solidFill>
              </a:rPr>
              <a:t> pour les modes portraits/paysages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3B458-3A84-4F41-80B0-F5B5B564C0AA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|Bases – Android Studio|				           		               	               	               page 08/16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7B179B5-4310-49F7-8387-584708756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181" y="2350093"/>
            <a:ext cx="7028673" cy="390846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E56F174-D6EA-4866-9FB6-D8E90A5D6568}"/>
              </a:ext>
            </a:extLst>
          </p:cNvPr>
          <p:cNvSpPr txBox="1"/>
          <p:nvPr/>
        </p:nvSpPr>
        <p:spPr>
          <a:xfrm>
            <a:off x="0" y="2417586"/>
            <a:ext cx="4307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Réagencer les widgets selon votre IHM (Interface Humain-Machine).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Pas besoin de toucher au programme (.kt) l’outil Android Studio se charge d’intégrer votre mode paysage (</a:t>
            </a:r>
            <a:r>
              <a:rPr lang="fr-FR" dirty="0" err="1">
                <a:solidFill>
                  <a:schemeClr val="bg1"/>
                </a:solidFill>
              </a:rPr>
              <a:t>Landscape</a:t>
            </a:r>
            <a:r>
              <a:rPr lang="fr-FR" dirty="0">
                <a:solidFill>
                  <a:schemeClr val="bg1"/>
                </a:solidFill>
              </a:rPr>
              <a:t>) dans votre application.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9838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1215</Words>
  <Application>Microsoft Office PowerPoint</Application>
  <PresentationFormat>Grand écran</PresentationFormat>
  <Paragraphs>125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JetBrains Mono</vt:lpstr>
      <vt:lpstr>Wingdings</vt:lpstr>
      <vt:lpstr>Thème Office</vt:lpstr>
      <vt:lpstr>Premières Bases</vt:lpstr>
      <vt:lpstr>Commencer une nouvelle application 1/2</vt:lpstr>
      <vt:lpstr>Commencer une nouvelle application 2/2</vt:lpstr>
      <vt:lpstr>La conception d’une application sous Android Studio</vt:lpstr>
      <vt:lpstr>La conception d’une application sous Android Studio</vt:lpstr>
      <vt:lpstr> UI (User Interface) – Interface Utilisateur</vt:lpstr>
      <vt:lpstr>Le fichier AndroidManifest.xml</vt:lpstr>
      <vt:lpstr>Introduction au responsive Design – part 1/2</vt:lpstr>
      <vt:lpstr>Introduction au responsive Design – part 2/3</vt:lpstr>
      <vt:lpstr>Introduction au responsive Design – part 3/3</vt:lpstr>
      <vt:lpstr>Le cycle de vie d’une application</vt:lpstr>
      <vt:lpstr>Comment compiler les applications?</vt:lpstr>
      <vt:lpstr>Les thèmes (le titre =&gt; actions bar)</vt:lpstr>
      <vt:lpstr>Les thèmes</vt:lpstr>
      <vt:lpstr>Modifier l’icone de l’application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Yassine</dc:creator>
  <cp:lastModifiedBy>Yassine</cp:lastModifiedBy>
  <cp:revision>79</cp:revision>
  <dcterms:created xsi:type="dcterms:W3CDTF">2023-06-20T15:45:30Z</dcterms:created>
  <dcterms:modified xsi:type="dcterms:W3CDTF">2023-09-27T12:39:48Z</dcterms:modified>
</cp:coreProperties>
</file>