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5" r:id="rId3"/>
    <p:sldId id="261" r:id="rId4"/>
    <p:sldId id="258" r:id="rId5"/>
    <p:sldId id="262" r:id="rId6"/>
    <p:sldId id="260" r:id="rId7"/>
    <p:sldId id="263" r:id="rId8"/>
    <p:sldId id="264" r:id="rId9"/>
    <p:sldId id="28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7BF543E-8E96-4D20-B904-FCF700873605}">
          <p14:sldIdLst>
            <p14:sldId id="283"/>
            <p14:sldId id="265"/>
            <p14:sldId id="261"/>
            <p14:sldId id="258"/>
            <p14:sldId id="262"/>
            <p14:sldId id="260"/>
            <p14:sldId id="263"/>
            <p14:sldId id="264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EDD"/>
    <a:srgbClr val="582808"/>
    <a:srgbClr val="5F2C09"/>
    <a:srgbClr val="CC3399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25B83-56F3-4FBA-8BCB-AE565B0C3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1C7379-60F9-4F66-A984-1F073638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7CA79-1BA1-4283-8B3C-56040204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929A-4214-4330-96A9-5D3DBCD5B71B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47DF23-5FCE-431D-8C2C-1D050B00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429CF-A475-4AE7-B043-3FC49E75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3219-E7EF-4089-A1F5-F6E31DE78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35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E5E18-B77B-4943-8CB8-85D0AEAB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F7F690-BB07-46F5-8FA9-6F3256A02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1C9766-C266-4381-912D-B2902553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929A-4214-4330-96A9-5D3DBCD5B71B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1CEB5-CCD1-407B-AEF0-198D18F8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F8DBA-F148-4AFA-8AD9-D9125A6D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3219-E7EF-4089-A1F5-F6E31DE78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58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86ADC9-D774-43A7-87BD-1B0489FAA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B79766-C5B0-458F-BC28-4CEE70F55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C10C77-011E-4FC6-960C-BDBF88DB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929A-4214-4330-96A9-5D3DBCD5B71B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B92DE-2A51-4E5F-9C91-B36B52F1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5F6E8-FC76-4121-8742-6D76EF03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3219-E7EF-4089-A1F5-F6E31DE78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45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278F8-581E-4B48-A1A2-2BE9DB1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D243B-90F1-4FE4-8AFC-8B2D3B38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2EFC4A-AEA2-4ECC-840D-93925618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929A-4214-4330-96A9-5D3DBCD5B71B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82214-9410-4E29-B66D-5ACAFD08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E71A1-B061-4E93-9430-8127592D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3219-E7EF-4089-A1F5-F6E31DE78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2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6FF65-C0D4-424C-964F-DD6E25B0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52EC0D-F5E8-4236-A4C9-A9D2AB6F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E021D5-BFA7-4C24-AA64-FEFADBC6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929A-4214-4330-96A9-5D3DBCD5B71B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8EC5D-EAC9-4ADE-99DA-4EF9A5D4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3ACCF-CC2A-4D39-9440-860A0898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3219-E7EF-4089-A1F5-F6E31DE78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83052-98BB-425D-A8BC-CEABB9E1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70428F-C89E-4A83-A5F2-F8A5D7ECA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26E063-B488-4E24-B71D-5BD4BA414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5BC018-CE3D-4565-9A83-C13AFC2B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929A-4214-4330-96A9-5D3DBCD5B71B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7FDFD4-8CA5-4ACD-9322-E2F16831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82E58F-9229-4F28-812B-1FA18F5D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3219-E7EF-4089-A1F5-F6E31DE78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35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42E44-89D4-4827-B430-6879FD4E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DA7918-B48D-48F3-97F2-7D3480C2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B1BB2F-51B4-4601-B4CD-9FE7D03E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CD2528-F11B-4EE1-8AB4-7FCAD6303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A8F5F7-D6AA-4202-B241-3A471020A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0849FE-2702-4A1C-A8E1-8EE326CD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929A-4214-4330-96A9-5D3DBCD5B71B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F253EC-78E5-421C-8D7B-EA099734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8A156F-4C73-4BBF-92EF-AA84E426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3219-E7EF-4089-A1F5-F6E31DE78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44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A6010-A180-4864-8241-9A5EAA6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FCBF70-6F85-48D0-A7C0-90789735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929A-4214-4330-96A9-5D3DBCD5B71B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A3D20F-E373-4FD4-B3F5-D18A7FB0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A49B89-813F-4AFC-AFB6-643F3648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3219-E7EF-4089-A1F5-F6E31DE78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2D343A-3B43-4CA2-A849-304CFF18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929A-4214-4330-96A9-5D3DBCD5B71B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DD25CA-09D3-416F-8669-EBB80B95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7EDAEC-FE81-4649-87B7-0B497B4C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3219-E7EF-4089-A1F5-F6E31DE78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50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747E4-F162-409B-BB27-BE62163C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D9F4E-2656-477D-AB4D-9FE327E3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6AACC5-435A-454A-8BF2-3283EAFE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8D3186-7E56-454E-A273-3B39C61D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929A-4214-4330-96A9-5D3DBCD5B71B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1B1B74-FD5E-40A1-AF5E-D942B331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5A1E2D-EA9F-4ABB-8C7B-3B111807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3219-E7EF-4089-A1F5-F6E31DE78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21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E89E3-DADD-41B9-BE5A-36DC8443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019643-8369-4CDF-9A81-3DB6E499C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C6F2F-B746-4E3C-8E21-AC7FF7CDE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7B2E90-E1FF-4E22-83B8-166D0151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929A-4214-4330-96A9-5D3DBCD5B71B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4246FA-5ADB-4DCA-BCC5-4C6E33A5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A3C2F-EACC-4D28-AFFD-7CAA5335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3219-E7EF-4089-A1F5-F6E31DE78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46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2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DE24A8-0745-405A-87F1-91618465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A0EEE-006C-415E-871E-ADE92110F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38E07D-C374-4F29-B820-2A5EE2C5A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929A-4214-4330-96A9-5D3DBCD5B71B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993A68-2917-4001-81A9-4039349D5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92A7AE-6A96-4E96-B197-274EF2A77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43219-E7EF-4089-A1F5-F6E31DE78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8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reference/android/content/Inten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3CDD5ECB-D203-4C8A-9A7F-28B2FF7D206F}"/>
              </a:ext>
            </a:extLst>
          </p:cNvPr>
          <p:cNvGrpSpPr/>
          <p:nvPr/>
        </p:nvGrpSpPr>
        <p:grpSpPr>
          <a:xfrm>
            <a:off x="8767481" y="457199"/>
            <a:ext cx="3424519" cy="5087471"/>
            <a:chOff x="8767481" y="457199"/>
            <a:chExt cx="3424519" cy="508747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BC43BEC-EF51-4263-82E0-7F9EA7423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8" r="16961"/>
            <a:stretch/>
          </p:blipFill>
          <p:spPr>
            <a:xfrm>
              <a:off x="8767481" y="457199"/>
              <a:ext cx="3424519" cy="5087471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1DEFFCA-7572-4094-9026-E0433723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5302" y="3007658"/>
              <a:ext cx="1518444" cy="1325564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2F88DC-705F-406C-AE1E-34C738F0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Premier exemple</a:t>
            </a:r>
          </a:p>
        </p:txBody>
      </p:sp>
    </p:spTree>
    <p:extLst>
      <p:ext uri="{BB962C8B-B14F-4D97-AF65-F5344CB8AC3E}">
        <p14:creationId xmlns:p14="http://schemas.microsoft.com/office/powerpoint/2010/main" val="357908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4E82B-66C1-427E-9E88-FD6593F3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21" y="74530"/>
            <a:ext cx="10515600" cy="59189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IHM de la maquette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EEF16C7-D336-4A4E-BA3B-82439216B2AB}"/>
              </a:ext>
            </a:extLst>
          </p:cNvPr>
          <p:cNvGrpSpPr/>
          <p:nvPr/>
        </p:nvGrpSpPr>
        <p:grpSpPr>
          <a:xfrm>
            <a:off x="140140" y="1753431"/>
            <a:ext cx="2061665" cy="3241110"/>
            <a:chOff x="2710775" y="2227634"/>
            <a:chExt cx="2334638" cy="3852153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0ED2D692-45F1-41C5-994A-56E6C79F9B3E}"/>
                </a:ext>
              </a:extLst>
            </p:cNvPr>
            <p:cNvSpPr/>
            <p:nvPr/>
          </p:nvSpPr>
          <p:spPr>
            <a:xfrm>
              <a:off x="2710775" y="2227634"/>
              <a:ext cx="2334638" cy="3852153"/>
            </a:xfrm>
            <a:prstGeom prst="roundRect">
              <a:avLst/>
            </a:prstGeom>
            <a:solidFill>
              <a:srgbClr val="CC3399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FD9F1BE-C42B-4C9A-BCA9-E97C831FD881}"/>
                </a:ext>
              </a:extLst>
            </p:cNvPr>
            <p:cNvSpPr txBox="1"/>
            <p:nvPr/>
          </p:nvSpPr>
          <p:spPr>
            <a:xfrm flipH="1">
              <a:off x="3119009" y="2883899"/>
              <a:ext cx="1518166" cy="128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omic Sans MS" panose="030F0702030302020204" pitchFamily="66" charset="0"/>
                </a:rPr>
                <a:t>Conversion de la taille: le mètre &amp; the </a:t>
              </a:r>
              <a:r>
                <a:rPr lang="fr-FR" sz="1600" i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omic Sans MS" panose="030F0702030302020204" pitchFamily="66" charset="0"/>
                </a:rPr>
                <a:t>feet</a:t>
              </a:r>
              <a:r>
                <a:rPr lang="fr-FR" sz="1600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omic Sans MS" panose="030F0702030302020204" pitchFamily="66" charset="0"/>
                </a:rPr>
                <a:t>. </a:t>
              </a:r>
              <a:endParaRPr lang="fr-FR" sz="1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35A217BD-7D00-4CE1-8C67-33ED1DB62D31}"/>
                </a:ext>
              </a:extLst>
            </p:cNvPr>
            <p:cNvSpPr/>
            <p:nvPr/>
          </p:nvSpPr>
          <p:spPr>
            <a:xfrm>
              <a:off x="3471638" y="4644638"/>
              <a:ext cx="812909" cy="400111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8" name="Signe de multiplication 17">
              <a:extLst>
                <a:ext uri="{FF2B5EF4-FFF2-40B4-BE49-F238E27FC236}">
                  <a16:creationId xmlns:a16="http://schemas.microsoft.com/office/drawing/2014/main" id="{A4AC68EC-7C16-4A8A-8EBB-0FFE54808509}"/>
                </a:ext>
              </a:extLst>
            </p:cNvPr>
            <p:cNvSpPr/>
            <p:nvPr/>
          </p:nvSpPr>
          <p:spPr>
            <a:xfrm>
              <a:off x="3544478" y="5288437"/>
              <a:ext cx="669303" cy="659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C140CAE-520D-4C6B-A64D-6DAE982DD636}"/>
              </a:ext>
            </a:extLst>
          </p:cNvPr>
          <p:cNvGrpSpPr/>
          <p:nvPr/>
        </p:nvGrpSpPr>
        <p:grpSpPr>
          <a:xfrm>
            <a:off x="2468438" y="1738193"/>
            <a:ext cx="2061665" cy="3241110"/>
            <a:chOff x="7215147" y="1745670"/>
            <a:chExt cx="2061665" cy="3241110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792007D0-D4CE-415A-BBB0-7852576887CE}"/>
                </a:ext>
              </a:extLst>
            </p:cNvPr>
            <p:cNvGrpSpPr/>
            <p:nvPr/>
          </p:nvGrpSpPr>
          <p:grpSpPr>
            <a:xfrm>
              <a:off x="7215147" y="1745670"/>
              <a:ext cx="2061665" cy="3241110"/>
              <a:chOff x="7026610" y="2256525"/>
              <a:chExt cx="2334638" cy="385215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03A33C7-F5AF-4646-B1E8-04262966C3BD}"/>
                  </a:ext>
                </a:extLst>
              </p:cNvPr>
              <p:cNvSpPr/>
              <p:nvPr/>
            </p:nvSpPr>
            <p:spPr>
              <a:xfrm>
                <a:off x="7026610" y="2256525"/>
                <a:ext cx="2334638" cy="3852153"/>
              </a:xfrm>
              <a:prstGeom prst="roundRect">
                <a:avLst/>
              </a:prstGeom>
              <a:solidFill>
                <a:srgbClr val="CC3399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EEAC614-6F6A-411A-94DC-F96FA0151F89}"/>
                  </a:ext>
                </a:extLst>
              </p:cNvPr>
              <p:cNvSpPr txBox="1"/>
              <p:nvPr/>
            </p:nvSpPr>
            <p:spPr>
              <a:xfrm flipH="1">
                <a:off x="7258638" y="2601904"/>
                <a:ext cx="19330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solidFill>
                      <a:schemeClr val="bg1"/>
                    </a:solidFill>
                  </a:rPr>
                  <a:t>Converter</a:t>
                </a:r>
                <a:endParaRPr lang="fr-FR" sz="14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F71DAF6C-5F06-49E8-BAC3-9AC649B9536B}"/>
                  </a:ext>
                </a:extLst>
              </p:cNvPr>
              <p:cNvSpPr/>
              <p:nvPr/>
            </p:nvSpPr>
            <p:spPr>
              <a:xfrm>
                <a:off x="7258638" y="3162415"/>
                <a:ext cx="1816432" cy="5704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 mètre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A193CDD8-5376-4C0E-A7BC-6EF1BCB04142}"/>
                  </a:ext>
                </a:extLst>
              </p:cNvPr>
              <p:cNvSpPr/>
              <p:nvPr/>
            </p:nvSpPr>
            <p:spPr>
              <a:xfrm>
                <a:off x="7485048" y="3884766"/>
                <a:ext cx="567819" cy="40011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82386594-4B82-448A-BEA4-439BE507B5EE}"/>
                  </a:ext>
                </a:extLst>
              </p:cNvPr>
              <p:cNvSpPr/>
              <p:nvPr/>
            </p:nvSpPr>
            <p:spPr>
              <a:xfrm>
                <a:off x="8285688" y="3884766"/>
                <a:ext cx="567819" cy="40011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03C73DD6-F3FC-45A9-9FD7-D1C45F54F909}"/>
                  </a:ext>
                </a:extLst>
              </p:cNvPr>
              <p:cNvSpPr/>
              <p:nvPr/>
            </p:nvSpPr>
            <p:spPr>
              <a:xfrm>
                <a:off x="7258638" y="4474260"/>
                <a:ext cx="1816432" cy="5704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feet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èche : demi-tour 10">
                <a:extLst>
                  <a:ext uri="{FF2B5EF4-FFF2-40B4-BE49-F238E27FC236}">
                    <a16:creationId xmlns:a16="http://schemas.microsoft.com/office/drawing/2014/main" id="{4117E831-E8C2-403E-9F96-7AB0FD1D2619}"/>
                  </a:ext>
                </a:extLst>
              </p:cNvPr>
              <p:cNvSpPr/>
              <p:nvPr/>
            </p:nvSpPr>
            <p:spPr>
              <a:xfrm rot="5400000" flipH="1">
                <a:off x="8004803" y="5312578"/>
                <a:ext cx="440684" cy="57048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Flèche : bas 22">
              <a:extLst>
                <a:ext uri="{FF2B5EF4-FFF2-40B4-BE49-F238E27FC236}">
                  <a16:creationId xmlns:a16="http://schemas.microsoft.com/office/drawing/2014/main" id="{4CA34FF3-D32A-4E40-B102-C0E038123A3E}"/>
                </a:ext>
              </a:extLst>
            </p:cNvPr>
            <p:cNvSpPr/>
            <p:nvPr/>
          </p:nvSpPr>
          <p:spPr>
            <a:xfrm>
              <a:off x="7760450" y="3155400"/>
              <a:ext cx="220494" cy="28868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lèche : bas 24">
              <a:extLst>
                <a:ext uri="{FF2B5EF4-FFF2-40B4-BE49-F238E27FC236}">
                  <a16:creationId xmlns:a16="http://schemas.microsoft.com/office/drawing/2014/main" id="{B562B405-8795-4017-8AE8-C89FE7753A52}"/>
                </a:ext>
              </a:extLst>
            </p:cNvPr>
            <p:cNvSpPr/>
            <p:nvPr/>
          </p:nvSpPr>
          <p:spPr>
            <a:xfrm rot="10800000">
              <a:off x="8463946" y="3127891"/>
              <a:ext cx="227555" cy="2959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 : avec coin arrondi 49">
            <a:extLst>
              <a:ext uri="{FF2B5EF4-FFF2-40B4-BE49-F238E27FC236}">
                <a16:creationId xmlns:a16="http://schemas.microsoft.com/office/drawing/2014/main" id="{DC28109B-C3ED-48C2-B1DD-4EDD0E167311}"/>
              </a:ext>
            </a:extLst>
          </p:cNvPr>
          <p:cNvSpPr/>
          <p:nvPr/>
        </p:nvSpPr>
        <p:spPr>
          <a:xfrm>
            <a:off x="0" y="6374934"/>
            <a:ext cx="12192000" cy="483065"/>
          </a:xfrm>
          <a:prstGeom prst="round1Rect">
            <a:avLst/>
          </a:prstGeom>
          <a:solidFill>
            <a:srgbClr val="61CEDD"/>
          </a:solidFill>
          <a:ln>
            <a:solidFill>
              <a:srgbClr val="61C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F. Yassine | maquette d’une application Android | cours n°1 – licence 3 				           	       01/08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81980D1-C98F-4CDD-A201-9352D45366A6}"/>
              </a:ext>
            </a:extLst>
          </p:cNvPr>
          <p:cNvSpPr txBox="1"/>
          <p:nvPr/>
        </p:nvSpPr>
        <p:spPr>
          <a:xfrm>
            <a:off x="5610357" y="2197108"/>
            <a:ext cx="5725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Description: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Titre: « </a:t>
            </a:r>
            <a:r>
              <a:rPr lang="fr-FR" u="sng" dirty="0">
                <a:solidFill>
                  <a:schemeClr val="bg1"/>
                </a:solidFill>
              </a:rPr>
              <a:t>Conversion simple »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Objectif</a:t>
            </a:r>
            <a:r>
              <a:rPr lang="fr-FR" dirty="0">
                <a:solidFill>
                  <a:schemeClr val="bg1"/>
                </a:solidFill>
              </a:rPr>
              <a:t>: L’application permet de convertir la distance d’une valeur décimal entre deux unités de mesure, elles sont « le mètre » et le « </a:t>
            </a:r>
            <a:r>
              <a:rPr lang="fr-FR" dirty="0" err="1">
                <a:solidFill>
                  <a:schemeClr val="bg1"/>
                </a:solidFill>
              </a:rPr>
              <a:t>feet</a:t>
            </a:r>
            <a:r>
              <a:rPr lang="fr-FR" dirty="0">
                <a:solidFill>
                  <a:schemeClr val="bg1"/>
                </a:solidFill>
              </a:rPr>
              <a:t> ». </a:t>
            </a:r>
          </a:p>
        </p:txBody>
      </p:sp>
    </p:spTree>
    <p:extLst>
      <p:ext uri="{BB962C8B-B14F-4D97-AF65-F5344CB8AC3E}">
        <p14:creationId xmlns:p14="http://schemas.microsoft.com/office/powerpoint/2010/main" val="153861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4E82B-66C1-427E-9E88-FD6593F3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21" y="74530"/>
            <a:ext cx="10515600" cy="59189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Navigation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EEF16C7-D336-4A4E-BA3B-82439216B2AB}"/>
              </a:ext>
            </a:extLst>
          </p:cNvPr>
          <p:cNvGrpSpPr/>
          <p:nvPr/>
        </p:nvGrpSpPr>
        <p:grpSpPr>
          <a:xfrm>
            <a:off x="2376815" y="1028039"/>
            <a:ext cx="2061665" cy="3241110"/>
            <a:chOff x="2710775" y="2227634"/>
            <a:chExt cx="2334638" cy="3852153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0ED2D692-45F1-41C5-994A-56E6C79F9B3E}"/>
                </a:ext>
              </a:extLst>
            </p:cNvPr>
            <p:cNvSpPr/>
            <p:nvPr/>
          </p:nvSpPr>
          <p:spPr>
            <a:xfrm>
              <a:off x="2710775" y="2227634"/>
              <a:ext cx="2334638" cy="3852153"/>
            </a:xfrm>
            <a:prstGeom prst="roundRect">
              <a:avLst/>
            </a:prstGeom>
            <a:solidFill>
              <a:srgbClr val="CC3399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FD9F1BE-C42B-4C9A-BCA9-E97C831FD881}"/>
                </a:ext>
              </a:extLst>
            </p:cNvPr>
            <p:cNvSpPr txBox="1"/>
            <p:nvPr/>
          </p:nvSpPr>
          <p:spPr>
            <a:xfrm flipH="1">
              <a:off x="3119009" y="2883899"/>
              <a:ext cx="1518166" cy="128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omic Sans MS" panose="030F0702030302020204" pitchFamily="66" charset="0"/>
                </a:rPr>
                <a:t>Conversion de la taille: le mètre &amp; the </a:t>
              </a:r>
              <a:r>
                <a:rPr lang="fr-FR" sz="1600" i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omic Sans MS" panose="030F0702030302020204" pitchFamily="66" charset="0"/>
                </a:rPr>
                <a:t>feet</a:t>
              </a:r>
              <a:r>
                <a:rPr lang="fr-FR" sz="1600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omic Sans MS" panose="030F0702030302020204" pitchFamily="66" charset="0"/>
                </a:rPr>
                <a:t>. </a:t>
              </a:r>
              <a:endParaRPr lang="fr-FR" sz="1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35A217BD-7D00-4CE1-8C67-33ED1DB62D31}"/>
                </a:ext>
              </a:extLst>
            </p:cNvPr>
            <p:cNvSpPr/>
            <p:nvPr/>
          </p:nvSpPr>
          <p:spPr>
            <a:xfrm>
              <a:off x="3471638" y="4644638"/>
              <a:ext cx="812909" cy="400111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66E59B88-D02C-421E-A480-FE33386AED4F}"/>
              </a:ext>
            </a:extLst>
          </p:cNvPr>
          <p:cNvSpPr txBox="1"/>
          <p:nvPr/>
        </p:nvSpPr>
        <p:spPr>
          <a:xfrm>
            <a:off x="1838241" y="4407899"/>
            <a:ext cx="31388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Activité d’ouverture de l’application</a:t>
            </a:r>
          </a:p>
          <a:p>
            <a:r>
              <a:rPr lang="fr-FR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Nb de widgets: 3</a:t>
            </a:r>
          </a:p>
          <a:p>
            <a:r>
              <a:rPr lang="fr-FR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Nb de </a:t>
            </a:r>
            <a:r>
              <a:rPr lang="fr-FR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layouts</a:t>
            </a:r>
            <a:r>
              <a:rPr lang="fr-FR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</a:t>
            </a:r>
          </a:p>
          <a:p>
            <a:r>
              <a:rPr lang="fr-FR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Nb action: 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8A94469-088A-4E10-9E11-58C29EEC6326}"/>
              </a:ext>
            </a:extLst>
          </p:cNvPr>
          <p:cNvSpPr txBox="1"/>
          <p:nvPr/>
        </p:nvSpPr>
        <p:spPr>
          <a:xfrm>
            <a:off x="7494340" y="4636451"/>
            <a:ext cx="29851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Activité principale de l’application</a:t>
            </a:r>
          </a:p>
          <a:p>
            <a:r>
              <a:rPr lang="fr-FR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Nb widgets: 6</a:t>
            </a:r>
          </a:p>
          <a:p>
            <a:r>
              <a:rPr lang="fr-FR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Nb </a:t>
            </a:r>
            <a:r>
              <a:rPr lang="fr-FR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layouts</a:t>
            </a:r>
            <a:r>
              <a:rPr lang="fr-FR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</a:t>
            </a:r>
          </a:p>
          <a:p>
            <a:r>
              <a:rPr lang="fr-FR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Nb action: 5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C140CAE-520D-4C6B-A64D-6DAE982DD636}"/>
              </a:ext>
            </a:extLst>
          </p:cNvPr>
          <p:cNvGrpSpPr/>
          <p:nvPr/>
        </p:nvGrpSpPr>
        <p:grpSpPr>
          <a:xfrm>
            <a:off x="7928530" y="1028040"/>
            <a:ext cx="2061665" cy="3241110"/>
            <a:chOff x="7215147" y="1745670"/>
            <a:chExt cx="2061665" cy="3241110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792007D0-D4CE-415A-BBB0-7852576887CE}"/>
                </a:ext>
              </a:extLst>
            </p:cNvPr>
            <p:cNvGrpSpPr/>
            <p:nvPr/>
          </p:nvGrpSpPr>
          <p:grpSpPr>
            <a:xfrm>
              <a:off x="7215147" y="1745670"/>
              <a:ext cx="2061665" cy="3241110"/>
              <a:chOff x="7026610" y="2256525"/>
              <a:chExt cx="2334638" cy="385215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03A33C7-F5AF-4646-B1E8-04262966C3BD}"/>
                  </a:ext>
                </a:extLst>
              </p:cNvPr>
              <p:cNvSpPr/>
              <p:nvPr/>
            </p:nvSpPr>
            <p:spPr>
              <a:xfrm>
                <a:off x="7026610" y="2256525"/>
                <a:ext cx="2334638" cy="3852153"/>
              </a:xfrm>
              <a:prstGeom prst="roundRect">
                <a:avLst/>
              </a:prstGeom>
              <a:solidFill>
                <a:srgbClr val="CC3399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EEAC614-6F6A-411A-94DC-F96FA0151F89}"/>
                  </a:ext>
                </a:extLst>
              </p:cNvPr>
              <p:cNvSpPr txBox="1"/>
              <p:nvPr/>
            </p:nvSpPr>
            <p:spPr>
              <a:xfrm flipH="1">
                <a:off x="7258638" y="2601904"/>
                <a:ext cx="19330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solidFill>
                      <a:schemeClr val="bg1"/>
                    </a:solidFill>
                  </a:rPr>
                  <a:t>Converter</a:t>
                </a:r>
                <a:endParaRPr lang="fr-FR" sz="14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F71DAF6C-5F06-49E8-BAC3-9AC649B9536B}"/>
                  </a:ext>
                </a:extLst>
              </p:cNvPr>
              <p:cNvSpPr/>
              <p:nvPr/>
            </p:nvSpPr>
            <p:spPr>
              <a:xfrm>
                <a:off x="7258638" y="3162415"/>
                <a:ext cx="1816432" cy="5704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 mètre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A193CDD8-5376-4C0E-A7BC-6EF1BCB04142}"/>
                  </a:ext>
                </a:extLst>
              </p:cNvPr>
              <p:cNvSpPr/>
              <p:nvPr/>
            </p:nvSpPr>
            <p:spPr>
              <a:xfrm>
                <a:off x="7485048" y="3884766"/>
                <a:ext cx="567819" cy="40011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82386594-4B82-448A-BEA4-439BE507B5EE}"/>
                  </a:ext>
                </a:extLst>
              </p:cNvPr>
              <p:cNvSpPr/>
              <p:nvPr/>
            </p:nvSpPr>
            <p:spPr>
              <a:xfrm>
                <a:off x="8285688" y="3884766"/>
                <a:ext cx="567819" cy="40011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03C73DD6-F3FC-45A9-9FD7-D1C45F54F909}"/>
                  </a:ext>
                </a:extLst>
              </p:cNvPr>
              <p:cNvSpPr/>
              <p:nvPr/>
            </p:nvSpPr>
            <p:spPr>
              <a:xfrm>
                <a:off x="7258638" y="4474260"/>
                <a:ext cx="1816432" cy="5704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feet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èche : demi-tour 10">
                <a:extLst>
                  <a:ext uri="{FF2B5EF4-FFF2-40B4-BE49-F238E27FC236}">
                    <a16:creationId xmlns:a16="http://schemas.microsoft.com/office/drawing/2014/main" id="{4117E831-E8C2-403E-9F96-7AB0FD1D2619}"/>
                  </a:ext>
                </a:extLst>
              </p:cNvPr>
              <p:cNvSpPr/>
              <p:nvPr/>
            </p:nvSpPr>
            <p:spPr>
              <a:xfrm rot="5400000" flipH="1">
                <a:off x="8004803" y="5312578"/>
                <a:ext cx="440684" cy="57048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Flèche : bas 22">
              <a:extLst>
                <a:ext uri="{FF2B5EF4-FFF2-40B4-BE49-F238E27FC236}">
                  <a16:creationId xmlns:a16="http://schemas.microsoft.com/office/drawing/2014/main" id="{4CA34FF3-D32A-4E40-B102-C0E038123A3E}"/>
                </a:ext>
              </a:extLst>
            </p:cNvPr>
            <p:cNvSpPr/>
            <p:nvPr/>
          </p:nvSpPr>
          <p:spPr>
            <a:xfrm>
              <a:off x="7760450" y="3155400"/>
              <a:ext cx="220494" cy="28868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lèche : bas 24">
              <a:extLst>
                <a:ext uri="{FF2B5EF4-FFF2-40B4-BE49-F238E27FC236}">
                  <a16:creationId xmlns:a16="http://schemas.microsoft.com/office/drawing/2014/main" id="{B562B405-8795-4017-8AE8-C89FE7753A52}"/>
                </a:ext>
              </a:extLst>
            </p:cNvPr>
            <p:cNvSpPr/>
            <p:nvPr/>
          </p:nvSpPr>
          <p:spPr>
            <a:xfrm rot="10800000">
              <a:off x="8463946" y="3127891"/>
              <a:ext cx="227555" cy="2959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421C938-7D70-4D6A-9371-EC8B197431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66577" y="2648595"/>
            <a:ext cx="4161953" cy="58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05D7C6C-719C-46CF-AE78-8C9E09E49889}"/>
              </a:ext>
            </a:extLst>
          </p:cNvPr>
          <p:cNvCxnSpPr>
            <a:stCxn id="11" idx="1"/>
            <a:endCxn id="3" idx="3"/>
          </p:cNvCxnSpPr>
          <p:nvPr/>
        </p:nvCxnSpPr>
        <p:spPr>
          <a:xfrm flipH="1" flipV="1">
            <a:off x="4438480" y="2648594"/>
            <a:ext cx="4422502" cy="1098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812E1B9D-1F64-4F64-ACE2-456C2F83D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21" y="1060145"/>
            <a:ext cx="713383" cy="713383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3A066975-A064-45EE-A6C6-60D2053299F9}"/>
              </a:ext>
            </a:extLst>
          </p:cNvPr>
          <p:cNvCxnSpPr>
            <a:cxnSpLocks/>
            <a:stCxn id="26" idx="1"/>
            <a:endCxn id="41" idx="2"/>
          </p:cNvCxnSpPr>
          <p:nvPr/>
        </p:nvCxnSpPr>
        <p:spPr>
          <a:xfrm flipH="1" flipV="1">
            <a:off x="1176513" y="1773528"/>
            <a:ext cx="2060891" cy="209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CFD91759-0B2A-4C2D-BA9F-2512BB66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04" y="3657335"/>
            <a:ext cx="414950" cy="414950"/>
          </a:xfrm>
          <a:prstGeom prst="rect">
            <a:avLst/>
          </a:prstGeom>
        </p:spPr>
      </p:pic>
      <p:sp>
        <p:nvSpPr>
          <p:cNvPr id="27" name="Rectangle : avec coin arrondi 26">
            <a:extLst>
              <a:ext uri="{FF2B5EF4-FFF2-40B4-BE49-F238E27FC236}">
                <a16:creationId xmlns:a16="http://schemas.microsoft.com/office/drawing/2014/main" id="{12C5D9B1-AE50-4828-BD3D-7794CAB46294}"/>
              </a:ext>
            </a:extLst>
          </p:cNvPr>
          <p:cNvSpPr/>
          <p:nvPr/>
        </p:nvSpPr>
        <p:spPr>
          <a:xfrm>
            <a:off x="0" y="6374934"/>
            <a:ext cx="12192000" cy="483065"/>
          </a:xfrm>
          <a:prstGeom prst="round1Rect">
            <a:avLst/>
          </a:prstGeom>
          <a:solidFill>
            <a:srgbClr val="61CEDD"/>
          </a:solidFill>
          <a:ln>
            <a:solidFill>
              <a:srgbClr val="61C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F. Yassine | maquette d’une application Android | cours n°1 – licence 3 				           	       02/08</a:t>
            </a:r>
          </a:p>
        </p:txBody>
      </p:sp>
    </p:spTree>
    <p:extLst>
      <p:ext uri="{BB962C8B-B14F-4D97-AF65-F5344CB8AC3E}">
        <p14:creationId xmlns:p14="http://schemas.microsoft.com/office/powerpoint/2010/main" val="259376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1E27C4-4808-4BC4-BBF7-4C51CF879529}"/>
              </a:ext>
            </a:extLst>
          </p:cNvPr>
          <p:cNvSpPr/>
          <p:nvPr/>
        </p:nvSpPr>
        <p:spPr>
          <a:xfrm>
            <a:off x="2839930" y="1577972"/>
            <a:ext cx="29589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Les actions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appuyer sur start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appuyer sur close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3DB27E-80DE-4B78-9D41-2A14BB9D0890}"/>
              </a:ext>
            </a:extLst>
          </p:cNvPr>
          <p:cNvSpPr txBox="1"/>
          <p:nvPr/>
        </p:nvSpPr>
        <p:spPr>
          <a:xfrm>
            <a:off x="6284695" y="1577972"/>
            <a:ext cx="548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Le programme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endParaRPr lang="fr-FR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fr-FR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 =&gt; Si l’on appuie sur le bouton Start, alors L’on ouvre l’activité principale. Sinon, rien.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 =&gt; Si l’on appuie sur le bouton Exit, alors l’application se ferme. Sinon, rien.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E2DA585-CBA1-4B49-A237-92AA3A4BA0D9}"/>
              </a:ext>
            </a:extLst>
          </p:cNvPr>
          <p:cNvSpPr txBox="1">
            <a:spLocks/>
          </p:cNvSpPr>
          <p:nvPr/>
        </p:nvSpPr>
        <p:spPr>
          <a:xfrm>
            <a:off x="819821" y="74530"/>
            <a:ext cx="10515600" cy="591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Activité d’ouverture - actions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3211298-D66C-4BDC-BA95-CD22F42D68F2}"/>
              </a:ext>
            </a:extLst>
          </p:cNvPr>
          <p:cNvGrpSpPr/>
          <p:nvPr/>
        </p:nvGrpSpPr>
        <p:grpSpPr>
          <a:xfrm>
            <a:off x="151545" y="1577972"/>
            <a:ext cx="2061665" cy="3241110"/>
            <a:chOff x="417763" y="1577972"/>
            <a:chExt cx="2061665" cy="324111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661EC2A8-5D36-4EE1-A02A-53FC08618591}"/>
                </a:ext>
              </a:extLst>
            </p:cNvPr>
            <p:cNvGrpSpPr/>
            <p:nvPr/>
          </p:nvGrpSpPr>
          <p:grpSpPr>
            <a:xfrm>
              <a:off x="417763" y="1577972"/>
              <a:ext cx="2061665" cy="3241110"/>
              <a:chOff x="2710775" y="2227634"/>
              <a:chExt cx="2334638" cy="3852153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9C5F5DB0-D890-4B2F-B7AF-6E3EE3D2E3A1}"/>
                  </a:ext>
                </a:extLst>
              </p:cNvPr>
              <p:cNvSpPr/>
              <p:nvPr/>
            </p:nvSpPr>
            <p:spPr>
              <a:xfrm>
                <a:off x="2710775" y="2227634"/>
                <a:ext cx="2334638" cy="3852153"/>
              </a:xfrm>
              <a:prstGeom prst="roundRect">
                <a:avLst/>
              </a:prstGeom>
              <a:solidFill>
                <a:srgbClr val="CC3399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EB51D6F-3125-4278-9EE2-94C052FF3074}"/>
                  </a:ext>
                </a:extLst>
              </p:cNvPr>
              <p:cNvSpPr txBox="1"/>
              <p:nvPr/>
            </p:nvSpPr>
            <p:spPr>
              <a:xfrm flipH="1">
                <a:off x="3119009" y="2883899"/>
                <a:ext cx="1518166" cy="128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Comic Sans MS" panose="030F0702030302020204" pitchFamily="66" charset="0"/>
                  </a:rPr>
                  <a:t>Conversion de la taille: le mètre &amp; the </a:t>
                </a:r>
                <a:r>
                  <a:rPr lang="fr-FR" sz="1600" i="1" dirty="0" err="1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Comic Sans MS" panose="030F0702030302020204" pitchFamily="66" charset="0"/>
                  </a:rPr>
                  <a:t>feet</a:t>
                </a:r>
                <a:r>
                  <a:rPr lang="fr-FR" sz="1600" i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Comic Sans MS" panose="030F0702030302020204" pitchFamily="66" charset="0"/>
                  </a:rPr>
                  <a:t>. </a:t>
                </a:r>
                <a:endParaRPr lang="fr-FR" sz="1400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E375C58D-A4CC-4618-BF22-46E2AEA32AAA}"/>
                  </a:ext>
                </a:extLst>
              </p:cNvPr>
              <p:cNvSpPr/>
              <p:nvPr/>
            </p:nvSpPr>
            <p:spPr>
              <a:xfrm>
                <a:off x="3471638" y="4644638"/>
                <a:ext cx="812909" cy="400111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</p:grpSp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7069462-4834-4805-8D17-AD95F2F10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470" y="4168531"/>
              <a:ext cx="430245" cy="430245"/>
            </a:xfrm>
            <a:prstGeom prst="rect">
              <a:avLst/>
            </a:prstGeom>
          </p:spPr>
        </p:pic>
      </p:grpSp>
      <p:sp>
        <p:nvSpPr>
          <p:cNvPr id="13" name="Rectangle : avec coin arrondi 12">
            <a:extLst>
              <a:ext uri="{FF2B5EF4-FFF2-40B4-BE49-F238E27FC236}">
                <a16:creationId xmlns:a16="http://schemas.microsoft.com/office/drawing/2014/main" id="{6A8F60DC-D7D3-49FF-A5FB-CB73026CA61C}"/>
              </a:ext>
            </a:extLst>
          </p:cNvPr>
          <p:cNvSpPr/>
          <p:nvPr/>
        </p:nvSpPr>
        <p:spPr>
          <a:xfrm>
            <a:off x="0" y="6374934"/>
            <a:ext cx="12192000" cy="483065"/>
          </a:xfrm>
          <a:prstGeom prst="round1Rect">
            <a:avLst/>
          </a:prstGeom>
          <a:solidFill>
            <a:srgbClr val="61CEDD"/>
          </a:solidFill>
          <a:ln>
            <a:solidFill>
              <a:srgbClr val="61C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F. Yassine | maquette d’une application Android | cours n°1 – licence 3 				           	       03/08</a:t>
            </a:r>
          </a:p>
        </p:txBody>
      </p:sp>
    </p:spTree>
    <p:extLst>
      <p:ext uri="{BB962C8B-B14F-4D97-AF65-F5344CB8AC3E}">
        <p14:creationId xmlns:p14="http://schemas.microsoft.com/office/powerpoint/2010/main" val="6602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953DB27E-80DE-4B78-9D41-2A14BB9D0890}"/>
              </a:ext>
            </a:extLst>
          </p:cNvPr>
          <p:cNvSpPr txBox="1"/>
          <p:nvPr/>
        </p:nvSpPr>
        <p:spPr>
          <a:xfrm>
            <a:off x="2573712" y="1577972"/>
            <a:ext cx="9200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Méthodes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endParaRPr lang="fr-FR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fr-FR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Importation de Intent : 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2"/>
              </a:rPr>
              <a:t>https://developer.android.com/reference/android/content/Intent</a:t>
            </a:r>
            <a:endParaRPr lang="fr-FR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Permet de préparer une nouvelle activité.</a:t>
            </a:r>
          </a:p>
          <a:p>
            <a:endParaRPr lang="fr-FR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startActivity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() permet de démarrer une nouvelle activité.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E2DA585-CBA1-4B49-A237-92AA3A4BA0D9}"/>
              </a:ext>
            </a:extLst>
          </p:cNvPr>
          <p:cNvSpPr txBox="1">
            <a:spLocks/>
          </p:cNvSpPr>
          <p:nvPr/>
        </p:nvSpPr>
        <p:spPr>
          <a:xfrm>
            <a:off x="819821" y="74530"/>
            <a:ext cx="10515600" cy="591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Activité d’ouverture - méthodes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3211298-D66C-4BDC-BA95-CD22F42D68F2}"/>
              </a:ext>
            </a:extLst>
          </p:cNvPr>
          <p:cNvGrpSpPr/>
          <p:nvPr/>
        </p:nvGrpSpPr>
        <p:grpSpPr>
          <a:xfrm>
            <a:off x="151545" y="1577972"/>
            <a:ext cx="2061665" cy="3241110"/>
            <a:chOff x="417763" y="1577972"/>
            <a:chExt cx="2061665" cy="324111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661EC2A8-5D36-4EE1-A02A-53FC08618591}"/>
                </a:ext>
              </a:extLst>
            </p:cNvPr>
            <p:cNvGrpSpPr/>
            <p:nvPr/>
          </p:nvGrpSpPr>
          <p:grpSpPr>
            <a:xfrm>
              <a:off x="417763" y="1577972"/>
              <a:ext cx="2061665" cy="3241110"/>
              <a:chOff x="2710775" y="2227634"/>
              <a:chExt cx="2334638" cy="3852153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9C5F5DB0-D890-4B2F-B7AF-6E3EE3D2E3A1}"/>
                  </a:ext>
                </a:extLst>
              </p:cNvPr>
              <p:cNvSpPr/>
              <p:nvPr/>
            </p:nvSpPr>
            <p:spPr>
              <a:xfrm>
                <a:off x="2710775" y="2227634"/>
                <a:ext cx="2334638" cy="3852153"/>
              </a:xfrm>
              <a:prstGeom prst="roundRect">
                <a:avLst/>
              </a:prstGeom>
              <a:solidFill>
                <a:srgbClr val="CC3399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EB51D6F-3125-4278-9EE2-94C052FF3074}"/>
                  </a:ext>
                </a:extLst>
              </p:cNvPr>
              <p:cNvSpPr txBox="1"/>
              <p:nvPr/>
            </p:nvSpPr>
            <p:spPr>
              <a:xfrm flipH="1">
                <a:off x="3119009" y="2883899"/>
                <a:ext cx="1518166" cy="128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Comic Sans MS" panose="030F0702030302020204" pitchFamily="66" charset="0"/>
                  </a:rPr>
                  <a:t>Conversion de la taille: le mètre &amp; the </a:t>
                </a:r>
                <a:r>
                  <a:rPr lang="fr-FR" sz="1600" i="1" dirty="0" err="1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Comic Sans MS" panose="030F0702030302020204" pitchFamily="66" charset="0"/>
                  </a:rPr>
                  <a:t>feet</a:t>
                </a:r>
                <a:r>
                  <a:rPr lang="fr-FR" sz="1600" i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Comic Sans MS" panose="030F0702030302020204" pitchFamily="66" charset="0"/>
                  </a:rPr>
                  <a:t>. </a:t>
                </a:r>
                <a:endParaRPr lang="fr-FR" sz="1400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E375C58D-A4CC-4618-BF22-46E2AEA32AAA}"/>
                  </a:ext>
                </a:extLst>
              </p:cNvPr>
              <p:cNvSpPr/>
              <p:nvPr/>
            </p:nvSpPr>
            <p:spPr>
              <a:xfrm>
                <a:off x="3471638" y="4644638"/>
                <a:ext cx="812909" cy="400111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</p:grpSp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7069462-4834-4805-8D17-AD95F2F10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470" y="4168531"/>
              <a:ext cx="430245" cy="430245"/>
            </a:xfrm>
            <a:prstGeom prst="rect">
              <a:avLst/>
            </a:prstGeom>
          </p:spPr>
        </p:pic>
      </p:grpSp>
      <p:sp>
        <p:nvSpPr>
          <p:cNvPr id="11" name="Rectangle : avec coin arrondi 10">
            <a:extLst>
              <a:ext uri="{FF2B5EF4-FFF2-40B4-BE49-F238E27FC236}">
                <a16:creationId xmlns:a16="http://schemas.microsoft.com/office/drawing/2014/main" id="{5C928E9A-6709-46C4-9B7C-1C77EA3E778D}"/>
              </a:ext>
            </a:extLst>
          </p:cNvPr>
          <p:cNvSpPr/>
          <p:nvPr/>
        </p:nvSpPr>
        <p:spPr>
          <a:xfrm>
            <a:off x="0" y="6374934"/>
            <a:ext cx="12192000" cy="483065"/>
          </a:xfrm>
          <a:prstGeom prst="round1Rect">
            <a:avLst/>
          </a:prstGeom>
          <a:solidFill>
            <a:srgbClr val="61CEDD"/>
          </a:solidFill>
          <a:ln>
            <a:solidFill>
              <a:srgbClr val="61C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F. Yassine | maquette d’une application Android | cours n°1 – licence 3 				           	       04/08</a:t>
            </a:r>
          </a:p>
        </p:txBody>
      </p:sp>
    </p:spTree>
    <p:extLst>
      <p:ext uri="{BB962C8B-B14F-4D97-AF65-F5344CB8AC3E}">
        <p14:creationId xmlns:p14="http://schemas.microsoft.com/office/powerpoint/2010/main" val="74954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1E27C4-4808-4BC4-BBF7-4C51CF879529}"/>
              </a:ext>
            </a:extLst>
          </p:cNvPr>
          <p:cNvSpPr/>
          <p:nvPr/>
        </p:nvSpPr>
        <p:spPr>
          <a:xfrm>
            <a:off x="2488377" y="1323007"/>
            <a:ext cx="31453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Les actions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écrire dans mètre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écrire dans </a:t>
            </a:r>
            <a:r>
              <a:rPr lang="fr-F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feet</a:t>
            </a:r>
            <a:endParaRPr lang="fr-FR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appuyer sur convertir vers </a:t>
            </a:r>
            <a:r>
              <a:rPr lang="fr-F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feet</a:t>
            </a:r>
            <a:endParaRPr lang="fr-FR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appuyer sur convertir vers mètre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appuyer sur retour vers page d’accueil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3DB27E-80DE-4B78-9D41-2A14BB9D0890}"/>
              </a:ext>
            </a:extLst>
          </p:cNvPr>
          <p:cNvSpPr txBox="1"/>
          <p:nvPr/>
        </p:nvSpPr>
        <p:spPr>
          <a:xfrm>
            <a:off x="6354144" y="1166842"/>
            <a:ext cx="54895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Le programme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endParaRPr lang="fr-FR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fr-FR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=&gt; Si l’on écrit dans mètre, si c’est une valeur décimale, alors convertissable. Sinon, pas de valeur convertissable.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=&gt; Si l’on écrit dans </a:t>
            </a:r>
            <a:r>
              <a:rPr lang="fr-F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feet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si c’est une valeurs décimale, alors convertissable. Sinon, pas de valeurs convertissable.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=&gt; Si l’on </a:t>
            </a:r>
            <a:r>
              <a:rPr lang="fr-F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appuye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sur convertir vers </a:t>
            </a:r>
            <a:r>
              <a:rPr lang="fr-F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feet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&amp; que valeur convertissable dans mètre, alors convertir vers le input </a:t>
            </a:r>
            <a:r>
              <a:rPr lang="fr-F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feet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=&gt; Si l’on </a:t>
            </a:r>
            <a:r>
              <a:rPr lang="fr-F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appuye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sur convertir vers mètre &amp; que valeur convertissable dans </a:t>
            </a:r>
            <a:r>
              <a:rPr lang="fr-F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feet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alors convertir vers le input mètre.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=&gt; Si l’on </a:t>
            </a:r>
            <a:r>
              <a:rPr lang="fr-F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appuye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dans retour, alors fermer l’activité principale = ouvrir l’activité d’accueil.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849B05E-0F48-4846-B0CC-AA3A6693435C}"/>
              </a:ext>
            </a:extLst>
          </p:cNvPr>
          <p:cNvGrpSpPr/>
          <p:nvPr/>
        </p:nvGrpSpPr>
        <p:grpSpPr>
          <a:xfrm>
            <a:off x="171639" y="1350197"/>
            <a:ext cx="2061665" cy="3241110"/>
            <a:chOff x="7215147" y="1745670"/>
            <a:chExt cx="2061665" cy="32411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1F37EB2-26C4-448E-A2FB-42E5727C6BB4}"/>
                </a:ext>
              </a:extLst>
            </p:cNvPr>
            <p:cNvGrpSpPr/>
            <p:nvPr/>
          </p:nvGrpSpPr>
          <p:grpSpPr>
            <a:xfrm>
              <a:off x="7215147" y="1745670"/>
              <a:ext cx="2061665" cy="3241110"/>
              <a:chOff x="7026610" y="2256525"/>
              <a:chExt cx="2334638" cy="3852153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6B5E40EE-DF5A-4D77-8D01-3E46563602D6}"/>
                  </a:ext>
                </a:extLst>
              </p:cNvPr>
              <p:cNvSpPr/>
              <p:nvPr/>
            </p:nvSpPr>
            <p:spPr>
              <a:xfrm>
                <a:off x="7026610" y="2256525"/>
                <a:ext cx="2334638" cy="3852153"/>
              </a:xfrm>
              <a:prstGeom prst="roundRect">
                <a:avLst/>
              </a:prstGeom>
              <a:solidFill>
                <a:srgbClr val="CC3399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6D2BA25-4FD6-4F2B-ABC1-4E95B5D8CA4B}"/>
                  </a:ext>
                </a:extLst>
              </p:cNvPr>
              <p:cNvSpPr txBox="1"/>
              <p:nvPr/>
            </p:nvSpPr>
            <p:spPr>
              <a:xfrm flipH="1">
                <a:off x="7258638" y="2601904"/>
                <a:ext cx="19330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solidFill>
                      <a:schemeClr val="bg1"/>
                    </a:solidFill>
                  </a:rPr>
                  <a:t>Converter</a:t>
                </a:r>
                <a:endParaRPr lang="fr-FR" sz="14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AF3F8EFB-3A51-4A0B-8BE9-EDFA3548BDAB}"/>
                  </a:ext>
                </a:extLst>
              </p:cNvPr>
              <p:cNvSpPr/>
              <p:nvPr/>
            </p:nvSpPr>
            <p:spPr>
              <a:xfrm>
                <a:off x="7258638" y="3162415"/>
                <a:ext cx="1816432" cy="5704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 mètre</a:t>
                </a:r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D19C5B1B-CD74-46ED-90B0-D9F881E72C2C}"/>
                  </a:ext>
                </a:extLst>
              </p:cNvPr>
              <p:cNvSpPr/>
              <p:nvPr/>
            </p:nvSpPr>
            <p:spPr>
              <a:xfrm>
                <a:off x="7485048" y="3884766"/>
                <a:ext cx="567819" cy="40011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BB499E4D-60A1-4B3A-BC49-B85B43DAAB6D}"/>
                  </a:ext>
                </a:extLst>
              </p:cNvPr>
              <p:cNvSpPr/>
              <p:nvPr/>
            </p:nvSpPr>
            <p:spPr>
              <a:xfrm>
                <a:off x="8285688" y="3884766"/>
                <a:ext cx="567819" cy="40011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4E2CCFD0-E362-4EC0-898C-DC611C6DC3A5}"/>
                  </a:ext>
                </a:extLst>
              </p:cNvPr>
              <p:cNvSpPr/>
              <p:nvPr/>
            </p:nvSpPr>
            <p:spPr>
              <a:xfrm>
                <a:off x="7258638" y="4474260"/>
                <a:ext cx="1816432" cy="5704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feet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lèche : demi-tour 29">
                <a:extLst>
                  <a:ext uri="{FF2B5EF4-FFF2-40B4-BE49-F238E27FC236}">
                    <a16:creationId xmlns:a16="http://schemas.microsoft.com/office/drawing/2014/main" id="{704A2A53-93B6-4911-A567-13D0EE19B697}"/>
                  </a:ext>
                </a:extLst>
              </p:cNvPr>
              <p:cNvSpPr/>
              <p:nvPr/>
            </p:nvSpPr>
            <p:spPr>
              <a:xfrm rot="5400000" flipH="1">
                <a:off x="8004803" y="5312578"/>
                <a:ext cx="440684" cy="57048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Flèche : bas 21">
              <a:extLst>
                <a:ext uri="{FF2B5EF4-FFF2-40B4-BE49-F238E27FC236}">
                  <a16:creationId xmlns:a16="http://schemas.microsoft.com/office/drawing/2014/main" id="{C273AB77-5DBC-47E7-B085-D05D44C42715}"/>
                </a:ext>
              </a:extLst>
            </p:cNvPr>
            <p:cNvSpPr/>
            <p:nvPr/>
          </p:nvSpPr>
          <p:spPr>
            <a:xfrm>
              <a:off x="7760450" y="3155400"/>
              <a:ext cx="220494" cy="28868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lèche : bas 22">
              <a:extLst>
                <a:ext uri="{FF2B5EF4-FFF2-40B4-BE49-F238E27FC236}">
                  <a16:creationId xmlns:a16="http://schemas.microsoft.com/office/drawing/2014/main" id="{D87F924F-8E1B-444B-B578-212ED16F1DBB}"/>
                </a:ext>
              </a:extLst>
            </p:cNvPr>
            <p:cNvSpPr/>
            <p:nvPr/>
          </p:nvSpPr>
          <p:spPr>
            <a:xfrm rot="10800000">
              <a:off x="8463946" y="3127891"/>
              <a:ext cx="227555" cy="2959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30353FE8-C2D0-4D87-8CCF-4BC0FCC2EE97}"/>
              </a:ext>
            </a:extLst>
          </p:cNvPr>
          <p:cNvSpPr txBox="1">
            <a:spLocks/>
          </p:cNvSpPr>
          <p:nvPr/>
        </p:nvSpPr>
        <p:spPr>
          <a:xfrm>
            <a:off x="819821" y="74530"/>
            <a:ext cx="10515600" cy="591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Activité principale - actions</a:t>
            </a:r>
          </a:p>
        </p:txBody>
      </p:sp>
      <p:sp>
        <p:nvSpPr>
          <p:cNvPr id="17" name="Rectangle : avec coin arrondi 16">
            <a:extLst>
              <a:ext uri="{FF2B5EF4-FFF2-40B4-BE49-F238E27FC236}">
                <a16:creationId xmlns:a16="http://schemas.microsoft.com/office/drawing/2014/main" id="{443B8633-18F5-49F2-B020-4AE3C5BD6CBE}"/>
              </a:ext>
            </a:extLst>
          </p:cNvPr>
          <p:cNvSpPr/>
          <p:nvPr/>
        </p:nvSpPr>
        <p:spPr>
          <a:xfrm>
            <a:off x="0" y="6374934"/>
            <a:ext cx="12192000" cy="483065"/>
          </a:xfrm>
          <a:prstGeom prst="round1Rect">
            <a:avLst/>
          </a:prstGeom>
          <a:solidFill>
            <a:srgbClr val="61CEDD"/>
          </a:solidFill>
          <a:ln>
            <a:solidFill>
              <a:srgbClr val="61C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F. Yassine | maquette d’une application Android | cours n°1 – licence 3 				           	       05/08</a:t>
            </a:r>
          </a:p>
        </p:txBody>
      </p:sp>
    </p:spTree>
    <p:extLst>
      <p:ext uri="{BB962C8B-B14F-4D97-AF65-F5344CB8AC3E}">
        <p14:creationId xmlns:p14="http://schemas.microsoft.com/office/powerpoint/2010/main" val="252139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1E27C4-4808-4BC4-BBF7-4C51CF879529}"/>
              </a:ext>
            </a:extLst>
          </p:cNvPr>
          <p:cNvSpPr/>
          <p:nvPr/>
        </p:nvSpPr>
        <p:spPr>
          <a:xfrm>
            <a:off x="2488377" y="1323007"/>
            <a:ext cx="9531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Méthodes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</a:p>
          <a:p>
            <a:endParaRPr lang="fr-FR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Algorithme avec la formule pour convertir les mètres et </a:t>
            </a:r>
            <a:r>
              <a:rPr lang="fr-F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feet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entre eux.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endActivity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() -&gt; terminer cette activité pour revenir à la précédente</a:t>
            </a:r>
          </a:p>
          <a:p>
            <a:endParaRPr lang="fr-FR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849B05E-0F48-4846-B0CC-AA3A6693435C}"/>
              </a:ext>
            </a:extLst>
          </p:cNvPr>
          <p:cNvGrpSpPr/>
          <p:nvPr/>
        </p:nvGrpSpPr>
        <p:grpSpPr>
          <a:xfrm>
            <a:off x="171639" y="1350197"/>
            <a:ext cx="2061665" cy="3241110"/>
            <a:chOff x="7215147" y="1745670"/>
            <a:chExt cx="2061665" cy="32411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1F37EB2-26C4-448E-A2FB-42E5727C6BB4}"/>
                </a:ext>
              </a:extLst>
            </p:cNvPr>
            <p:cNvGrpSpPr/>
            <p:nvPr/>
          </p:nvGrpSpPr>
          <p:grpSpPr>
            <a:xfrm>
              <a:off x="7215147" y="1745670"/>
              <a:ext cx="2061665" cy="3241110"/>
              <a:chOff x="7026610" y="2256525"/>
              <a:chExt cx="2334638" cy="3852153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6B5E40EE-DF5A-4D77-8D01-3E46563602D6}"/>
                  </a:ext>
                </a:extLst>
              </p:cNvPr>
              <p:cNvSpPr/>
              <p:nvPr/>
            </p:nvSpPr>
            <p:spPr>
              <a:xfrm>
                <a:off x="7026610" y="2256525"/>
                <a:ext cx="2334638" cy="3852153"/>
              </a:xfrm>
              <a:prstGeom prst="roundRect">
                <a:avLst/>
              </a:prstGeom>
              <a:solidFill>
                <a:srgbClr val="CC3399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6D2BA25-4FD6-4F2B-ABC1-4E95B5D8CA4B}"/>
                  </a:ext>
                </a:extLst>
              </p:cNvPr>
              <p:cNvSpPr txBox="1"/>
              <p:nvPr/>
            </p:nvSpPr>
            <p:spPr>
              <a:xfrm flipH="1">
                <a:off x="7258638" y="2601904"/>
                <a:ext cx="19330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solidFill>
                      <a:schemeClr val="bg1"/>
                    </a:solidFill>
                  </a:rPr>
                  <a:t>Converter</a:t>
                </a:r>
                <a:endParaRPr lang="fr-FR" sz="14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AF3F8EFB-3A51-4A0B-8BE9-EDFA3548BDAB}"/>
                  </a:ext>
                </a:extLst>
              </p:cNvPr>
              <p:cNvSpPr/>
              <p:nvPr/>
            </p:nvSpPr>
            <p:spPr>
              <a:xfrm>
                <a:off x="7258638" y="3162415"/>
                <a:ext cx="1816432" cy="5704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 mètre</a:t>
                </a:r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D19C5B1B-CD74-46ED-90B0-D9F881E72C2C}"/>
                  </a:ext>
                </a:extLst>
              </p:cNvPr>
              <p:cNvSpPr/>
              <p:nvPr/>
            </p:nvSpPr>
            <p:spPr>
              <a:xfrm>
                <a:off x="7485048" y="3884766"/>
                <a:ext cx="567819" cy="40011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BB499E4D-60A1-4B3A-BC49-B85B43DAAB6D}"/>
                  </a:ext>
                </a:extLst>
              </p:cNvPr>
              <p:cNvSpPr/>
              <p:nvPr/>
            </p:nvSpPr>
            <p:spPr>
              <a:xfrm>
                <a:off x="8285688" y="3884766"/>
                <a:ext cx="567819" cy="40011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4E2CCFD0-E362-4EC0-898C-DC611C6DC3A5}"/>
                  </a:ext>
                </a:extLst>
              </p:cNvPr>
              <p:cNvSpPr/>
              <p:nvPr/>
            </p:nvSpPr>
            <p:spPr>
              <a:xfrm>
                <a:off x="7258638" y="4474260"/>
                <a:ext cx="1816432" cy="5704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feet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lèche : demi-tour 29">
                <a:extLst>
                  <a:ext uri="{FF2B5EF4-FFF2-40B4-BE49-F238E27FC236}">
                    <a16:creationId xmlns:a16="http://schemas.microsoft.com/office/drawing/2014/main" id="{704A2A53-93B6-4911-A567-13D0EE19B697}"/>
                  </a:ext>
                </a:extLst>
              </p:cNvPr>
              <p:cNvSpPr/>
              <p:nvPr/>
            </p:nvSpPr>
            <p:spPr>
              <a:xfrm rot="5400000" flipH="1">
                <a:off x="8004803" y="5312578"/>
                <a:ext cx="440684" cy="57048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Flèche : bas 21">
              <a:extLst>
                <a:ext uri="{FF2B5EF4-FFF2-40B4-BE49-F238E27FC236}">
                  <a16:creationId xmlns:a16="http://schemas.microsoft.com/office/drawing/2014/main" id="{C273AB77-5DBC-47E7-B085-D05D44C42715}"/>
                </a:ext>
              </a:extLst>
            </p:cNvPr>
            <p:cNvSpPr/>
            <p:nvPr/>
          </p:nvSpPr>
          <p:spPr>
            <a:xfrm>
              <a:off x="7760450" y="3155400"/>
              <a:ext cx="220494" cy="28868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lèche : bas 22">
              <a:extLst>
                <a:ext uri="{FF2B5EF4-FFF2-40B4-BE49-F238E27FC236}">
                  <a16:creationId xmlns:a16="http://schemas.microsoft.com/office/drawing/2014/main" id="{D87F924F-8E1B-444B-B578-212ED16F1DBB}"/>
                </a:ext>
              </a:extLst>
            </p:cNvPr>
            <p:cNvSpPr/>
            <p:nvPr/>
          </p:nvSpPr>
          <p:spPr>
            <a:xfrm rot="10800000">
              <a:off x="8463946" y="3127891"/>
              <a:ext cx="227555" cy="2959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30353FE8-C2D0-4D87-8CCF-4BC0FCC2EE97}"/>
              </a:ext>
            </a:extLst>
          </p:cNvPr>
          <p:cNvSpPr txBox="1">
            <a:spLocks/>
          </p:cNvSpPr>
          <p:nvPr/>
        </p:nvSpPr>
        <p:spPr>
          <a:xfrm>
            <a:off x="819821" y="74530"/>
            <a:ext cx="10515600" cy="591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Activité principale - méthodes</a:t>
            </a:r>
          </a:p>
        </p:txBody>
      </p:sp>
      <p:sp>
        <p:nvSpPr>
          <p:cNvPr id="16" name="Rectangle : avec coin arrondi 15">
            <a:extLst>
              <a:ext uri="{FF2B5EF4-FFF2-40B4-BE49-F238E27FC236}">
                <a16:creationId xmlns:a16="http://schemas.microsoft.com/office/drawing/2014/main" id="{1424EA31-A0D7-4A94-87A1-183ADFF97439}"/>
              </a:ext>
            </a:extLst>
          </p:cNvPr>
          <p:cNvSpPr/>
          <p:nvPr/>
        </p:nvSpPr>
        <p:spPr>
          <a:xfrm>
            <a:off x="0" y="6374934"/>
            <a:ext cx="12192000" cy="483065"/>
          </a:xfrm>
          <a:prstGeom prst="round1Rect">
            <a:avLst/>
          </a:prstGeom>
          <a:solidFill>
            <a:srgbClr val="61CEDD"/>
          </a:solidFill>
          <a:ln>
            <a:solidFill>
              <a:srgbClr val="61C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F. Yassine | maquette d’une application Android | cours n°1 – licence 3 				           	       06/08</a:t>
            </a:r>
          </a:p>
        </p:txBody>
      </p:sp>
    </p:spTree>
    <p:extLst>
      <p:ext uri="{BB962C8B-B14F-4D97-AF65-F5344CB8AC3E}">
        <p14:creationId xmlns:p14="http://schemas.microsoft.com/office/powerpoint/2010/main" val="234354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849B05E-0F48-4846-B0CC-AA3A6693435C}"/>
              </a:ext>
            </a:extLst>
          </p:cNvPr>
          <p:cNvGrpSpPr/>
          <p:nvPr/>
        </p:nvGrpSpPr>
        <p:grpSpPr>
          <a:xfrm>
            <a:off x="2798987" y="1548152"/>
            <a:ext cx="2061665" cy="3241110"/>
            <a:chOff x="7215147" y="1745670"/>
            <a:chExt cx="2061665" cy="32411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1F37EB2-26C4-448E-A2FB-42E5727C6BB4}"/>
                </a:ext>
              </a:extLst>
            </p:cNvPr>
            <p:cNvGrpSpPr/>
            <p:nvPr/>
          </p:nvGrpSpPr>
          <p:grpSpPr>
            <a:xfrm>
              <a:off x="7215147" y="1745670"/>
              <a:ext cx="2061665" cy="3241110"/>
              <a:chOff x="7026610" y="2256525"/>
              <a:chExt cx="2334638" cy="3852153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6B5E40EE-DF5A-4D77-8D01-3E46563602D6}"/>
                  </a:ext>
                </a:extLst>
              </p:cNvPr>
              <p:cNvSpPr/>
              <p:nvPr/>
            </p:nvSpPr>
            <p:spPr>
              <a:xfrm>
                <a:off x="7026610" y="2256525"/>
                <a:ext cx="2334638" cy="3852153"/>
              </a:xfrm>
              <a:prstGeom prst="roundRect">
                <a:avLst/>
              </a:prstGeom>
              <a:solidFill>
                <a:srgbClr val="CC3399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6D2BA25-4FD6-4F2B-ABC1-4E95B5D8CA4B}"/>
                  </a:ext>
                </a:extLst>
              </p:cNvPr>
              <p:cNvSpPr txBox="1"/>
              <p:nvPr/>
            </p:nvSpPr>
            <p:spPr>
              <a:xfrm flipH="1">
                <a:off x="7258638" y="2601904"/>
                <a:ext cx="19330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solidFill>
                      <a:schemeClr val="bg1"/>
                    </a:solidFill>
                  </a:rPr>
                  <a:t>Converter</a:t>
                </a:r>
                <a:endParaRPr lang="fr-FR" sz="14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AF3F8EFB-3A51-4A0B-8BE9-EDFA3548BDAB}"/>
                  </a:ext>
                </a:extLst>
              </p:cNvPr>
              <p:cNvSpPr/>
              <p:nvPr/>
            </p:nvSpPr>
            <p:spPr>
              <a:xfrm>
                <a:off x="7258638" y="3162415"/>
                <a:ext cx="1816432" cy="5704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 mètre</a:t>
                </a:r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D19C5B1B-CD74-46ED-90B0-D9F881E72C2C}"/>
                  </a:ext>
                </a:extLst>
              </p:cNvPr>
              <p:cNvSpPr/>
              <p:nvPr/>
            </p:nvSpPr>
            <p:spPr>
              <a:xfrm>
                <a:off x="7485048" y="3884766"/>
                <a:ext cx="567819" cy="40011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BB499E4D-60A1-4B3A-BC49-B85B43DAAB6D}"/>
                  </a:ext>
                </a:extLst>
              </p:cNvPr>
              <p:cNvSpPr/>
              <p:nvPr/>
            </p:nvSpPr>
            <p:spPr>
              <a:xfrm>
                <a:off x="8285688" y="3884766"/>
                <a:ext cx="567819" cy="40011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4E2CCFD0-E362-4EC0-898C-DC611C6DC3A5}"/>
                  </a:ext>
                </a:extLst>
              </p:cNvPr>
              <p:cNvSpPr/>
              <p:nvPr/>
            </p:nvSpPr>
            <p:spPr>
              <a:xfrm>
                <a:off x="7258638" y="4474260"/>
                <a:ext cx="1816432" cy="5704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feet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lèche : demi-tour 29">
                <a:extLst>
                  <a:ext uri="{FF2B5EF4-FFF2-40B4-BE49-F238E27FC236}">
                    <a16:creationId xmlns:a16="http://schemas.microsoft.com/office/drawing/2014/main" id="{704A2A53-93B6-4911-A567-13D0EE19B697}"/>
                  </a:ext>
                </a:extLst>
              </p:cNvPr>
              <p:cNvSpPr/>
              <p:nvPr/>
            </p:nvSpPr>
            <p:spPr>
              <a:xfrm rot="5400000" flipH="1">
                <a:off x="8004803" y="5312578"/>
                <a:ext cx="440684" cy="57048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Flèche : bas 21">
              <a:extLst>
                <a:ext uri="{FF2B5EF4-FFF2-40B4-BE49-F238E27FC236}">
                  <a16:creationId xmlns:a16="http://schemas.microsoft.com/office/drawing/2014/main" id="{C273AB77-5DBC-47E7-B085-D05D44C42715}"/>
                </a:ext>
              </a:extLst>
            </p:cNvPr>
            <p:cNvSpPr/>
            <p:nvPr/>
          </p:nvSpPr>
          <p:spPr>
            <a:xfrm>
              <a:off x="7760450" y="3155400"/>
              <a:ext cx="220494" cy="28868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lèche : bas 22">
              <a:extLst>
                <a:ext uri="{FF2B5EF4-FFF2-40B4-BE49-F238E27FC236}">
                  <a16:creationId xmlns:a16="http://schemas.microsoft.com/office/drawing/2014/main" id="{D87F924F-8E1B-444B-B578-212ED16F1DBB}"/>
                </a:ext>
              </a:extLst>
            </p:cNvPr>
            <p:cNvSpPr/>
            <p:nvPr/>
          </p:nvSpPr>
          <p:spPr>
            <a:xfrm rot="10800000">
              <a:off x="8463946" y="3127891"/>
              <a:ext cx="227555" cy="2959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30353FE8-C2D0-4D87-8CCF-4BC0FCC2EE97}"/>
              </a:ext>
            </a:extLst>
          </p:cNvPr>
          <p:cNvSpPr txBox="1">
            <a:spLocks/>
          </p:cNvSpPr>
          <p:nvPr/>
        </p:nvSpPr>
        <p:spPr>
          <a:xfrm>
            <a:off x="819821" y="74530"/>
            <a:ext cx="10515600" cy="591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IHM &amp; Design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0D7B9F7-687D-451C-ADE5-223488EDC0F6}"/>
              </a:ext>
            </a:extLst>
          </p:cNvPr>
          <p:cNvGrpSpPr/>
          <p:nvPr/>
        </p:nvGrpSpPr>
        <p:grpSpPr>
          <a:xfrm rot="5400000">
            <a:off x="8010595" y="631537"/>
            <a:ext cx="2061665" cy="3241110"/>
            <a:chOff x="2710775" y="2227634"/>
            <a:chExt cx="2334638" cy="3852153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75D9E92-95C2-414F-BEE4-E74DCD86DAED}"/>
                </a:ext>
              </a:extLst>
            </p:cNvPr>
            <p:cNvSpPr/>
            <p:nvPr/>
          </p:nvSpPr>
          <p:spPr>
            <a:xfrm>
              <a:off x="2710775" y="2227634"/>
              <a:ext cx="2334638" cy="3852153"/>
            </a:xfrm>
            <a:prstGeom prst="roundRect">
              <a:avLst/>
            </a:prstGeom>
            <a:solidFill>
              <a:srgbClr val="CC3399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7D88699-1183-45F9-A4E7-40D053D61FC8}"/>
                </a:ext>
              </a:extLst>
            </p:cNvPr>
            <p:cNvSpPr txBox="1"/>
            <p:nvPr/>
          </p:nvSpPr>
          <p:spPr>
            <a:xfrm rot="16200000" flipH="1">
              <a:off x="2776366" y="4440127"/>
              <a:ext cx="2183306" cy="94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omic Sans MS" panose="030F0702030302020204" pitchFamily="66" charset="0"/>
                </a:rPr>
                <a:t>Conversion de la taille: le mètre &amp; the </a:t>
              </a:r>
              <a:r>
                <a:rPr lang="fr-FR" sz="1600" i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omic Sans MS" panose="030F0702030302020204" pitchFamily="66" charset="0"/>
                </a:rPr>
                <a:t>feet</a:t>
              </a:r>
              <a:r>
                <a:rPr lang="fr-FR" sz="1600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omic Sans MS" panose="030F0702030302020204" pitchFamily="66" charset="0"/>
                </a:rPr>
                <a:t>. </a:t>
              </a:r>
              <a:endParaRPr lang="fr-FR" sz="1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94874AB7-2BDB-4BB2-9A06-332FB34C704F}"/>
                </a:ext>
              </a:extLst>
            </p:cNvPr>
            <p:cNvSpPr/>
            <p:nvPr/>
          </p:nvSpPr>
          <p:spPr>
            <a:xfrm rot="16200000">
              <a:off x="3482697" y="2945795"/>
              <a:ext cx="853199" cy="38121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Start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EC6D896-19A5-48F8-8F33-CC354AF778CD}"/>
              </a:ext>
            </a:extLst>
          </p:cNvPr>
          <p:cNvGrpSpPr/>
          <p:nvPr/>
        </p:nvGrpSpPr>
        <p:grpSpPr>
          <a:xfrm>
            <a:off x="538369" y="1548152"/>
            <a:ext cx="2061665" cy="3241110"/>
            <a:chOff x="2710775" y="2227634"/>
            <a:chExt cx="2334638" cy="3852153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EA435F94-1C9D-4D9F-865C-14E3BBF7B42E}"/>
                </a:ext>
              </a:extLst>
            </p:cNvPr>
            <p:cNvSpPr/>
            <p:nvPr/>
          </p:nvSpPr>
          <p:spPr>
            <a:xfrm>
              <a:off x="2710775" y="2227634"/>
              <a:ext cx="2334638" cy="3852153"/>
            </a:xfrm>
            <a:prstGeom prst="roundRect">
              <a:avLst/>
            </a:prstGeom>
            <a:solidFill>
              <a:srgbClr val="CC3399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5FE9F243-57AC-4E12-8DD4-92175EE667BD}"/>
                </a:ext>
              </a:extLst>
            </p:cNvPr>
            <p:cNvSpPr txBox="1"/>
            <p:nvPr/>
          </p:nvSpPr>
          <p:spPr>
            <a:xfrm flipH="1">
              <a:off x="3119009" y="2883899"/>
              <a:ext cx="1518166" cy="128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omic Sans MS" panose="030F0702030302020204" pitchFamily="66" charset="0"/>
                </a:rPr>
                <a:t>Conversion de la taille: le mètre &amp; the </a:t>
              </a:r>
              <a:r>
                <a:rPr lang="fr-FR" sz="1600" i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omic Sans MS" panose="030F0702030302020204" pitchFamily="66" charset="0"/>
                </a:rPr>
                <a:t>feet</a:t>
              </a:r>
              <a:r>
                <a:rPr lang="fr-FR" sz="1600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omic Sans MS" panose="030F0702030302020204" pitchFamily="66" charset="0"/>
                </a:rPr>
                <a:t>. </a:t>
              </a:r>
              <a:endParaRPr lang="fr-FR" sz="1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C3E909C9-A2D7-4945-B038-D1D19FA65C80}"/>
                </a:ext>
              </a:extLst>
            </p:cNvPr>
            <p:cNvSpPr/>
            <p:nvPr/>
          </p:nvSpPr>
          <p:spPr>
            <a:xfrm>
              <a:off x="3471638" y="4644638"/>
              <a:ext cx="812909" cy="400111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Start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B341F29-EDDC-44D5-AE74-7259EA55F2DF}"/>
              </a:ext>
            </a:extLst>
          </p:cNvPr>
          <p:cNvGrpSpPr/>
          <p:nvPr/>
        </p:nvGrpSpPr>
        <p:grpSpPr>
          <a:xfrm rot="5400000">
            <a:off x="7907202" y="2946240"/>
            <a:ext cx="2061665" cy="3332712"/>
            <a:chOff x="7026610" y="2256525"/>
            <a:chExt cx="2334638" cy="3961025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37C6B1CE-237B-4F16-8C0B-D88D8B22F6C0}"/>
                </a:ext>
              </a:extLst>
            </p:cNvPr>
            <p:cNvSpPr/>
            <p:nvPr/>
          </p:nvSpPr>
          <p:spPr>
            <a:xfrm>
              <a:off x="7026610" y="2256525"/>
              <a:ext cx="2334638" cy="3852153"/>
            </a:xfrm>
            <a:prstGeom prst="roundRect">
              <a:avLst/>
            </a:prstGeom>
            <a:solidFill>
              <a:srgbClr val="CC3399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39E6BE7F-F4F4-4AE5-8C2C-9782748D905C}"/>
                </a:ext>
              </a:extLst>
            </p:cNvPr>
            <p:cNvSpPr txBox="1"/>
            <p:nvPr/>
          </p:nvSpPr>
          <p:spPr>
            <a:xfrm rot="16200000" flipH="1">
              <a:off x="6781020" y="5012531"/>
              <a:ext cx="2028822" cy="38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</a:rPr>
                <a:t>Converter</a:t>
              </a:r>
              <a:endParaRPr lang="fr-FR" sz="1400" i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D93AE6DA-9EAB-45E4-85A1-41738884393A}"/>
                </a:ext>
              </a:extLst>
            </p:cNvPr>
            <p:cNvSpPr/>
            <p:nvPr/>
          </p:nvSpPr>
          <p:spPr>
            <a:xfrm rot="16200000">
              <a:off x="7120284" y="3135033"/>
              <a:ext cx="1187508" cy="5736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 mètre</a:t>
              </a:r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112E2B9-FB59-4B0E-970F-A57AECAF9BDD}"/>
                </a:ext>
              </a:extLst>
            </p:cNvPr>
            <p:cNvSpPr/>
            <p:nvPr/>
          </p:nvSpPr>
          <p:spPr>
            <a:xfrm rot="16200000">
              <a:off x="8202468" y="3102021"/>
              <a:ext cx="1253531" cy="5736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feet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8" name="Flèche : demi-tour 47">
              <a:extLst>
                <a:ext uri="{FF2B5EF4-FFF2-40B4-BE49-F238E27FC236}">
                  <a16:creationId xmlns:a16="http://schemas.microsoft.com/office/drawing/2014/main" id="{06499537-2B30-4D22-8B30-D09A655CA12B}"/>
                </a:ext>
              </a:extLst>
            </p:cNvPr>
            <p:cNvSpPr/>
            <p:nvPr/>
          </p:nvSpPr>
          <p:spPr>
            <a:xfrm flipH="1">
              <a:off x="8524390" y="4863322"/>
              <a:ext cx="419874" cy="598764"/>
            </a:xfrm>
            <a:prstGeom prst="utur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7279AE54-DF06-4D49-A3A1-2FCF8DB0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25" y="2409018"/>
            <a:ext cx="1973642" cy="1973642"/>
          </a:xfrm>
          <a:prstGeom prst="rect">
            <a:avLst/>
          </a:prstGeom>
        </p:spPr>
      </p:pic>
      <p:sp>
        <p:nvSpPr>
          <p:cNvPr id="38" name="Rectangle : avec coin arrondi 37">
            <a:extLst>
              <a:ext uri="{FF2B5EF4-FFF2-40B4-BE49-F238E27FC236}">
                <a16:creationId xmlns:a16="http://schemas.microsoft.com/office/drawing/2014/main" id="{51F99904-CB77-42FB-B967-FDF1D3B65303}"/>
              </a:ext>
            </a:extLst>
          </p:cNvPr>
          <p:cNvSpPr/>
          <p:nvPr/>
        </p:nvSpPr>
        <p:spPr>
          <a:xfrm>
            <a:off x="0" y="6374934"/>
            <a:ext cx="12192000" cy="483065"/>
          </a:xfrm>
          <a:prstGeom prst="round1Rect">
            <a:avLst/>
          </a:prstGeom>
          <a:solidFill>
            <a:srgbClr val="61CEDD"/>
          </a:solidFill>
          <a:ln>
            <a:solidFill>
              <a:srgbClr val="61C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F. Yassine | maquette d’une application Android | cours n°1 – licence 3 				           	       07/08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DAD43A4-1632-4D26-85A7-429C2FCF461A}"/>
              </a:ext>
            </a:extLst>
          </p:cNvPr>
          <p:cNvSpPr/>
          <p:nvPr/>
        </p:nvSpPr>
        <p:spPr>
          <a:xfrm>
            <a:off x="9051950" y="4532573"/>
            <a:ext cx="501428" cy="33664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9E7EADDC-9367-42B9-BCD0-6A701CFC8763}"/>
              </a:ext>
            </a:extLst>
          </p:cNvPr>
          <p:cNvSpPr/>
          <p:nvPr/>
        </p:nvSpPr>
        <p:spPr>
          <a:xfrm>
            <a:off x="9758977" y="4532573"/>
            <a:ext cx="501428" cy="33664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 : bas 50">
            <a:extLst>
              <a:ext uri="{FF2B5EF4-FFF2-40B4-BE49-F238E27FC236}">
                <a16:creationId xmlns:a16="http://schemas.microsoft.com/office/drawing/2014/main" id="{E6B0F03E-0D8B-4EBD-8CAA-8C1C447C450B}"/>
              </a:ext>
            </a:extLst>
          </p:cNvPr>
          <p:cNvSpPr/>
          <p:nvPr/>
        </p:nvSpPr>
        <p:spPr>
          <a:xfrm>
            <a:off x="9192417" y="4572340"/>
            <a:ext cx="220494" cy="2886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2B99E80D-F54D-48F7-B9E3-453150338D6D}"/>
              </a:ext>
            </a:extLst>
          </p:cNvPr>
          <p:cNvSpPr/>
          <p:nvPr/>
        </p:nvSpPr>
        <p:spPr>
          <a:xfrm rot="10800000">
            <a:off x="9895913" y="4544831"/>
            <a:ext cx="227555" cy="29592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75417BB1-79FF-47D4-A4DE-491A69428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15" y="4182351"/>
            <a:ext cx="430245" cy="4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4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30353FE8-C2D0-4D87-8CCF-4BC0FCC2EE97}"/>
              </a:ext>
            </a:extLst>
          </p:cNvPr>
          <p:cNvSpPr txBox="1">
            <a:spLocks/>
          </p:cNvSpPr>
          <p:nvPr/>
        </p:nvSpPr>
        <p:spPr>
          <a:xfrm>
            <a:off x="819821" y="74530"/>
            <a:ext cx="10515600" cy="591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Exercices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DC6215-9243-439F-B3A2-FBBA227ECBA8}"/>
              </a:ext>
            </a:extLst>
          </p:cNvPr>
          <p:cNvSpPr txBox="1"/>
          <p:nvPr/>
        </p:nvSpPr>
        <p:spPr>
          <a:xfrm>
            <a:off x="0" y="186162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Téléverser l’application fournit avec cette maquette sur une tablette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Si la version du smartphone n’est pas assez récente, modifier l’API dans le fichier gradle.xml(</a:t>
            </a:r>
            <a:r>
              <a:rPr lang="fr-FR" dirty="0" err="1">
                <a:solidFill>
                  <a:schemeClr val="bg1"/>
                </a:solidFill>
              </a:rPr>
              <a:t>Module:App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Modifier l’application: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Une nouvelle formule pour une autre conversion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Modifier l’icone de l’application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Modifier les couleurs de l’application - créer deux thématiques différentes pour les modes Clair et sombre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Modifier les textes, styles, tailles et polices d’écritures des différents textes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Modifier les images des &lt;</a:t>
            </a:r>
            <a:r>
              <a:rPr lang="fr-FR" dirty="0" err="1">
                <a:solidFill>
                  <a:schemeClr val="bg1"/>
                </a:solidFill>
              </a:rPr>
              <a:t>ImageButton</a:t>
            </a:r>
            <a:r>
              <a:rPr lang="fr-F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56" name="Rectangle : avec coin arrondi 55">
            <a:extLst>
              <a:ext uri="{FF2B5EF4-FFF2-40B4-BE49-F238E27FC236}">
                <a16:creationId xmlns:a16="http://schemas.microsoft.com/office/drawing/2014/main" id="{E8634A30-7D61-4BF4-B9D4-EA69A126EE72}"/>
              </a:ext>
            </a:extLst>
          </p:cNvPr>
          <p:cNvSpPr/>
          <p:nvPr/>
        </p:nvSpPr>
        <p:spPr>
          <a:xfrm>
            <a:off x="0" y="6374934"/>
            <a:ext cx="12192000" cy="483065"/>
          </a:xfrm>
          <a:prstGeom prst="round1Rect">
            <a:avLst/>
          </a:prstGeom>
          <a:solidFill>
            <a:srgbClr val="61CEDD"/>
          </a:solidFill>
          <a:ln>
            <a:solidFill>
              <a:srgbClr val="61C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F. Yassine | maquette d’une application Android | cours n°1 – licence 3 				           	       08/08</a:t>
            </a:r>
          </a:p>
        </p:txBody>
      </p:sp>
    </p:spTree>
    <p:extLst>
      <p:ext uri="{BB962C8B-B14F-4D97-AF65-F5344CB8AC3E}">
        <p14:creationId xmlns:p14="http://schemas.microsoft.com/office/powerpoint/2010/main" val="2312372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Grand écran</PresentationFormat>
  <Paragraphs>99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Wingdings</vt:lpstr>
      <vt:lpstr>Thème Office</vt:lpstr>
      <vt:lpstr>Premier exemple</vt:lpstr>
      <vt:lpstr>IHM de la maquette</vt:lpstr>
      <vt:lpstr>Navigation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</dc:title>
  <dc:creator>Yassine</dc:creator>
  <cp:lastModifiedBy>Yassine</cp:lastModifiedBy>
  <cp:revision>40</cp:revision>
  <dcterms:created xsi:type="dcterms:W3CDTF">2023-09-22T16:59:54Z</dcterms:created>
  <dcterms:modified xsi:type="dcterms:W3CDTF">2023-09-27T12:37:12Z</dcterms:modified>
</cp:coreProperties>
</file>