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9" r:id="rId2"/>
    <p:sldId id="260" r:id="rId3"/>
    <p:sldId id="262" r:id="rId4"/>
    <p:sldId id="261"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2" d="100"/>
          <a:sy n="32" d="100"/>
        </p:scale>
        <p:origin x="16" y="904"/>
      </p:cViewPr>
      <p:guideLst>
        <p:guide pos="3840"/>
        <p:guide pos="39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24DF4C-8EAF-4744-9EA4-D7CB3470A7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326724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4DF4C-8EAF-4744-9EA4-D7CB3470A7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22553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4DF4C-8EAF-4744-9EA4-D7CB3470A7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287147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4DF4C-8EAF-4744-9EA4-D7CB3470A7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70C28-5604-4B3F-8BB4-7A0F7D4BE9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242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24DF4C-8EAF-4744-9EA4-D7CB3470A7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1742074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324DF4C-8EAF-4744-9EA4-D7CB3470A799}"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2711595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324DF4C-8EAF-4744-9EA4-D7CB3470A799}"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152452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4DF4C-8EAF-4744-9EA4-D7CB3470A7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327325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4DF4C-8EAF-4744-9EA4-D7CB3470A7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165976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24DF4C-8EAF-4744-9EA4-D7CB3470A7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352206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24DF4C-8EAF-4744-9EA4-D7CB3470A7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220738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24DF4C-8EAF-4744-9EA4-D7CB3470A7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10648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24DF4C-8EAF-4744-9EA4-D7CB3470A799}"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425590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24DF4C-8EAF-4744-9EA4-D7CB3470A799}"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30626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4DF4C-8EAF-4744-9EA4-D7CB3470A799}"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217399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24DF4C-8EAF-4744-9EA4-D7CB3470A7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114180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24DF4C-8EAF-4744-9EA4-D7CB3470A7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70C28-5604-4B3F-8BB4-7A0F7D4BE93E}" type="slidenum">
              <a:rPr lang="en-US" smtClean="0"/>
              <a:t>‹#›</a:t>
            </a:fld>
            <a:endParaRPr lang="en-US"/>
          </a:p>
        </p:txBody>
      </p:sp>
    </p:spTree>
    <p:extLst>
      <p:ext uri="{BB962C8B-B14F-4D97-AF65-F5344CB8AC3E}">
        <p14:creationId xmlns:p14="http://schemas.microsoft.com/office/powerpoint/2010/main" val="245614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24DF4C-8EAF-4744-9EA4-D7CB3470A799}" type="datetimeFigureOut">
              <a:rPr lang="en-US" smtClean="0"/>
              <a:t>4/10/2021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F770C28-5604-4B3F-8BB4-7A0F7D4BE93E}" type="slidenum">
              <a:rPr lang="en-US" smtClean="0"/>
              <a:t>‹#›</a:t>
            </a:fld>
            <a:endParaRPr lang="en-US"/>
          </a:p>
        </p:txBody>
      </p:sp>
    </p:spTree>
    <p:extLst>
      <p:ext uri="{BB962C8B-B14F-4D97-AF65-F5344CB8AC3E}">
        <p14:creationId xmlns:p14="http://schemas.microsoft.com/office/powerpoint/2010/main" val="412069766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6747"/>
          </a:xfrm>
        </p:spPr>
        <p:txBody>
          <a:bodyPr>
            <a:noAutofit/>
          </a:bodyPr>
          <a:lstStyle/>
          <a:p>
            <a:pPr algn="ctr"/>
            <a:r>
              <a:rPr lang="en-US" sz="3200" b="1" dirty="0" err="1" smtClean="0">
                <a:solidFill>
                  <a:schemeClr val="tx1">
                    <a:lumMod val="50000"/>
                  </a:schemeClr>
                </a:solidFill>
              </a:rPr>
              <a:t>Présentation</a:t>
            </a:r>
            <a:r>
              <a:rPr lang="en-US" sz="3200" b="1" dirty="0" smtClean="0">
                <a:solidFill>
                  <a:schemeClr val="tx1">
                    <a:lumMod val="50000"/>
                  </a:schemeClr>
                </a:solidFill>
              </a:rPr>
              <a:t> du </a:t>
            </a:r>
            <a:r>
              <a:rPr lang="en-US" sz="3200" b="1" dirty="0" err="1" smtClean="0">
                <a:solidFill>
                  <a:schemeClr val="tx1">
                    <a:lumMod val="50000"/>
                  </a:schemeClr>
                </a:solidFill>
              </a:rPr>
              <a:t>projet</a:t>
            </a:r>
            <a:r>
              <a:rPr lang="en-US" sz="3200" b="1" dirty="0" smtClean="0">
                <a:solidFill>
                  <a:schemeClr val="tx1">
                    <a:lumMod val="50000"/>
                  </a:schemeClr>
                </a:solidFill>
              </a:rPr>
              <a:t> </a:t>
            </a:r>
            <a:r>
              <a:rPr lang="en-US" sz="3200" b="1" dirty="0" err="1" smtClean="0">
                <a:solidFill>
                  <a:schemeClr val="tx1">
                    <a:lumMod val="50000"/>
                  </a:schemeClr>
                </a:solidFill>
              </a:rPr>
              <a:t>en</a:t>
            </a:r>
            <a:r>
              <a:rPr lang="en-US" sz="3200" b="1" dirty="0" smtClean="0">
                <a:solidFill>
                  <a:schemeClr val="tx1">
                    <a:lumMod val="50000"/>
                  </a:schemeClr>
                </a:solidFill>
              </a:rPr>
              <a:t> prolog</a:t>
            </a:r>
            <a:endParaRPr lang="en-US" sz="3200" b="1" dirty="0">
              <a:solidFill>
                <a:schemeClr val="tx1">
                  <a:lumMod val="50000"/>
                </a:schemeClr>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1655" y="986485"/>
            <a:ext cx="2501208" cy="766740"/>
          </a:xfrm>
        </p:spPr>
      </p:pic>
      <p:sp>
        <p:nvSpPr>
          <p:cNvPr id="8" name="Rectangle 7"/>
          <p:cNvSpPr/>
          <p:nvPr/>
        </p:nvSpPr>
        <p:spPr>
          <a:xfrm>
            <a:off x="3048000" y="2589511"/>
            <a:ext cx="6096000" cy="2031325"/>
          </a:xfrm>
          <a:prstGeom prst="rect">
            <a:avLst/>
          </a:prstGeom>
        </p:spPr>
        <p:txBody>
          <a:bodyPr>
            <a:spAutoFit/>
          </a:bodyPr>
          <a:lstStyle/>
          <a:p>
            <a:r>
              <a:rPr lang="en-US" b="1" dirty="0" err="1" smtClean="0">
                <a:solidFill>
                  <a:schemeClr val="tx1">
                    <a:lumMod val="65000"/>
                  </a:schemeClr>
                </a:solidFill>
              </a:rPr>
              <a:t>Kakuro</a:t>
            </a:r>
            <a:r>
              <a:rPr lang="en-US" b="1" dirty="0" smtClean="0">
                <a:solidFill>
                  <a:schemeClr val="tx1">
                    <a:lumMod val="65000"/>
                  </a:schemeClr>
                </a:solidFill>
              </a:rPr>
              <a:t>, un </a:t>
            </a:r>
            <a:r>
              <a:rPr lang="en-US" b="1" dirty="0" err="1" smtClean="0">
                <a:solidFill>
                  <a:schemeClr val="tx1">
                    <a:lumMod val="65000"/>
                  </a:schemeClr>
                </a:solidFill>
              </a:rPr>
              <a:t>autre</a:t>
            </a:r>
            <a:r>
              <a:rPr lang="en-US" b="1" dirty="0" smtClean="0">
                <a:solidFill>
                  <a:schemeClr val="tx1">
                    <a:lumMod val="65000"/>
                  </a:schemeClr>
                </a:solidFill>
              </a:rPr>
              <a:t> puzzle </a:t>
            </a:r>
            <a:r>
              <a:rPr lang="en-US" b="1" dirty="0" err="1" smtClean="0">
                <a:solidFill>
                  <a:schemeClr val="tx1">
                    <a:lumMod val="65000"/>
                  </a:schemeClr>
                </a:solidFill>
              </a:rPr>
              <a:t>originaire</a:t>
            </a:r>
            <a:r>
              <a:rPr lang="en-US" b="1" dirty="0" smtClean="0">
                <a:solidFill>
                  <a:schemeClr val="tx1">
                    <a:lumMod val="65000"/>
                  </a:schemeClr>
                </a:solidFill>
              </a:rPr>
              <a:t> du </a:t>
            </a:r>
            <a:r>
              <a:rPr lang="en-US" b="1" dirty="0" err="1" smtClean="0">
                <a:solidFill>
                  <a:schemeClr val="tx1">
                    <a:lumMod val="65000"/>
                  </a:schemeClr>
                </a:solidFill>
              </a:rPr>
              <a:t>Japon</a:t>
            </a:r>
            <a:r>
              <a:rPr lang="en-US" b="1" dirty="0" smtClean="0">
                <a:solidFill>
                  <a:schemeClr val="tx1">
                    <a:lumMod val="65000"/>
                  </a:schemeClr>
                </a:solidFill>
              </a:rPr>
              <a:t> après Sudoku,</a:t>
            </a:r>
          </a:p>
          <a:p>
            <a:r>
              <a:rPr lang="en-US" b="1" dirty="0" err="1" smtClean="0">
                <a:solidFill>
                  <a:schemeClr val="tx1">
                    <a:lumMod val="65000"/>
                  </a:schemeClr>
                </a:solidFill>
              </a:rPr>
              <a:t>est</a:t>
            </a:r>
            <a:r>
              <a:rPr lang="en-US" b="1" dirty="0" smtClean="0">
                <a:solidFill>
                  <a:schemeClr val="tx1">
                    <a:lumMod val="65000"/>
                  </a:schemeClr>
                </a:solidFill>
              </a:rPr>
              <a:t> </a:t>
            </a:r>
            <a:r>
              <a:rPr lang="en-US" b="1" dirty="0" err="1" smtClean="0">
                <a:solidFill>
                  <a:schemeClr val="tx1">
                    <a:lumMod val="65000"/>
                  </a:schemeClr>
                </a:solidFill>
              </a:rPr>
              <a:t>une</a:t>
            </a:r>
            <a:r>
              <a:rPr lang="en-US" b="1" dirty="0" smtClean="0">
                <a:solidFill>
                  <a:schemeClr val="tx1">
                    <a:lumMod val="65000"/>
                  </a:schemeClr>
                </a:solidFill>
              </a:rPr>
              <a:t> version </a:t>
            </a:r>
            <a:r>
              <a:rPr lang="en-US" b="1" dirty="0" err="1" smtClean="0">
                <a:solidFill>
                  <a:schemeClr val="tx1">
                    <a:lumMod val="65000"/>
                  </a:schemeClr>
                </a:solidFill>
              </a:rPr>
              <a:t>mathématique</a:t>
            </a:r>
            <a:r>
              <a:rPr lang="en-US" b="1" dirty="0" smtClean="0">
                <a:solidFill>
                  <a:schemeClr val="tx1">
                    <a:lumMod val="65000"/>
                  </a:schemeClr>
                </a:solidFill>
              </a:rPr>
              <a:t> du </a:t>
            </a:r>
            <a:r>
              <a:rPr lang="en-US" b="1" dirty="0" err="1" smtClean="0">
                <a:solidFill>
                  <a:schemeClr val="tx1">
                    <a:lumMod val="65000"/>
                  </a:schemeClr>
                </a:solidFill>
              </a:rPr>
              <a:t>jeu</a:t>
            </a:r>
            <a:r>
              <a:rPr lang="en-US" b="1" dirty="0" smtClean="0">
                <a:solidFill>
                  <a:schemeClr val="tx1">
                    <a:lumMod val="65000"/>
                  </a:schemeClr>
                </a:solidFill>
              </a:rPr>
              <a:t> de mots </a:t>
            </a:r>
            <a:r>
              <a:rPr lang="en-US" b="1" dirty="0" err="1" smtClean="0">
                <a:solidFill>
                  <a:schemeClr val="tx1">
                    <a:lumMod val="65000"/>
                  </a:schemeClr>
                </a:solidFill>
              </a:rPr>
              <a:t>utilisé</a:t>
            </a:r>
            <a:endParaRPr lang="en-US" b="1" dirty="0" smtClean="0">
              <a:solidFill>
                <a:schemeClr val="tx1">
                  <a:lumMod val="65000"/>
                </a:schemeClr>
              </a:solidFill>
            </a:endParaRPr>
          </a:p>
          <a:p>
            <a:r>
              <a:rPr lang="en-US" b="1" dirty="0" err="1" smtClean="0">
                <a:solidFill>
                  <a:schemeClr val="tx1">
                    <a:lumMod val="65000"/>
                  </a:schemeClr>
                </a:solidFill>
              </a:rPr>
              <a:t>somme</a:t>
            </a:r>
            <a:r>
              <a:rPr lang="en-US" b="1" dirty="0" smtClean="0">
                <a:solidFill>
                  <a:schemeClr val="tx1">
                    <a:lumMod val="65000"/>
                  </a:schemeClr>
                </a:solidFill>
              </a:rPr>
              <a:t> des </a:t>
            </a:r>
            <a:r>
              <a:rPr lang="en-US" b="1" dirty="0" err="1" smtClean="0">
                <a:solidFill>
                  <a:schemeClr val="tx1">
                    <a:lumMod val="65000"/>
                  </a:schemeClr>
                </a:solidFill>
              </a:rPr>
              <a:t>nombres</a:t>
            </a:r>
            <a:r>
              <a:rPr lang="en-US" b="1" dirty="0" smtClean="0">
                <a:solidFill>
                  <a:schemeClr val="tx1">
                    <a:lumMod val="65000"/>
                  </a:schemeClr>
                </a:solidFill>
              </a:rPr>
              <a:t> au lieu de mots. Le but de </a:t>
            </a:r>
            <a:r>
              <a:rPr lang="en-US" b="1" dirty="0" err="1" smtClean="0">
                <a:solidFill>
                  <a:schemeClr val="tx1">
                    <a:lumMod val="65000"/>
                  </a:schemeClr>
                </a:solidFill>
              </a:rPr>
              <a:t>Kakuro</a:t>
            </a:r>
            <a:endParaRPr lang="en-US" b="1" dirty="0" smtClean="0">
              <a:solidFill>
                <a:schemeClr val="tx1">
                  <a:lumMod val="65000"/>
                </a:schemeClr>
              </a:solidFill>
            </a:endParaRPr>
          </a:p>
          <a:p>
            <a:r>
              <a:rPr lang="en-US" b="1" dirty="0" err="1" smtClean="0">
                <a:solidFill>
                  <a:schemeClr val="tx1">
                    <a:lumMod val="65000"/>
                  </a:schemeClr>
                </a:solidFill>
              </a:rPr>
              <a:t>est</a:t>
            </a:r>
            <a:r>
              <a:rPr lang="en-US" b="1" dirty="0" smtClean="0">
                <a:solidFill>
                  <a:schemeClr val="tx1">
                    <a:lumMod val="65000"/>
                  </a:schemeClr>
                </a:solidFill>
              </a:rPr>
              <a:t> de </a:t>
            </a:r>
            <a:r>
              <a:rPr lang="en-US" b="1" dirty="0" err="1" smtClean="0">
                <a:solidFill>
                  <a:schemeClr val="tx1">
                    <a:lumMod val="65000"/>
                  </a:schemeClr>
                </a:solidFill>
              </a:rPr>
              <a:t>remplir</a:t>
            </a:r>
            <a:r>
              <a:rPr lang="en-US" b="1" dirty="0" smtClean="0">
                <a:solidFill>
                  <a:schemeClr val="tx1">
                    <a:lumMod val="65000"/>
                  </a:schemeClr>
                </a:solidFill>
              </a:rPr>
              <a:t> les </a:t>
            </a:r>
            <a:r>
              <a:rPr lang="en-US" b="1" dirty="0" err="1" smtClean="0">
                <a:solidFill>
                  <a:schemeClr val="tx1">
                    <a:lumMod val="65000"/>
                  </a:schemeClr>
                </a:solidFill>
              </a:rPr>
              <a:t>carrés</a:t>
            </a:r>
            <a:r>
              <a:rPr lang="en-US" b="1" dirty="0" smtClean="0">
                <a:solidFill>
                  <a:schemeClr val="tx1">
                    <a:lumMod val="65000"/>
                  </a:schemeClr>
                </a:solidFill>
              </a:rPr>
              <a:t> </a:t>
            </a:r>
            <a:r>
              <a:rPr lang="en-US" b="1" dirty="0" err="1" smtClean="0">
                <a:solidFill>
                  <a:schemeClr val="tx1">
                    <a:lumMod val="65000"/>
                  </a:schemeClr>
                </a:solidFill>
              </a:rPr>
              <a:t>blancs</a:t>
            </a:r>
            <a:r>
              <a:rPr lang="en-US" b="1" dirty="0" smtClean="0">
                <a:solidFill>
                  <a:schemeClr val="tx1">
                    <a:lumMod val="65000"/>
                  </a:schemeClr>
                </a:solidFill>
              </a:rPr>
              <a:t> avec des </a:t>
            </a:r>
            <a:r>
              <a:rPr lang="en-US" b="1" dirty="0" err="1" smtClean="0">
                <a:solidFill>
                  <a:schemeClr val="tx1">
                    <a:lumMod val="65000"/>
                  </a:schemeClr>
                </a:solidFill>
              </a:rPr>
              <a:t>chiffres</a:t>
            </a:r>
            <a:r>
              <a:rPr lang="en-US" b="1" dirty="0" smtClean="0">
                <a:solidFill>
                  <a:schemeClr val="tx1">
                    <a:lumMod val="65000"/>
                  </a:schemeClr>
                </a:solidFill>
              </a:rPr>
              <a:t> pour </a:t>
            </a:r>
            <a:r>
              <a:rPr lang="en-US" b="1" dirty="0" err="1" smtClean="0">
                <a:solidFill>
                  <a:schemeClr val="tx1">
                    <a:lumMod val="65000"/>
                  </a:schemeClr>
                </a:solidFill>
              </a:rPr>
              <a:t>chacun</a:t>
            </a:r>
            <a:endParaRPr lang="en-US" b="1" dirty="0" smtClean="0">
              <a:solidFill>
                <a:schemeClr val="tx1">
                  <a:lumMod val="65000"/>
                </a:schemeClr>
              </a:solidFill>
            </a:endParaRPr>
          </a:p>
          <a:p>
            <a:r>
              <a:rPr lang="en-US" b="1" dirty="0" err="1" smtClean="0">
                <a:solidFill>
                  <a:schemeClr val="tx1">
                    <a:lumMod val="65000"/>
                  </a:schemeClr>
                </a:solidFill>
              </a:rPr>
              <a:t>vers</a:t>
            </a:r>
            <a:r>
              <a:rPr lang="en-US" b="1" dirty="0" smtClean="0">
                <a:solidFill>
                  <a:schemeClr val="tx1">
                    <a:lumMod val="65000"/>
                  </a:schemeClr>
                </a:solidFill>
              </a:rPr>
              <a:t> le bas et plus "de" </a:t>
            </a:r>
            <a:r>
              <a:rPr lang="en-US" b="1" dirty="0" err="1" smtClean="0">
                <a:solidFill>
                  <a:schemeClr val="tx1">
                    <a:lumMod val="65000"/>
                  </a:schemeClr>
                </a:solidFill>
              </a:rPr>
              <a:t>ont</a:t>
            </a:r>
            <a:r>
              <a:rPr lang="en-US" b="1" dirty="0" smtClean="0">
                <a:solidFill>
                  <a:schemeClr val="tx1">
                    <a:lumMod val="65000"/>
                  </a:schemeClr>
                </a:solidFill>
              </a:rPr>
              <a:t> </a:t>
            </a:r>
            <a:r>
              <a:rPr lang="en-US" b="1" dirty="0" err="1" smtClean="0">
                <a:solidFill>
                  <a:schemeClr val="tx1">
                    <a:lumMod val="65000"/>
                  </a:schemeClr>
                </a:solidFill>
              </a:rPr>
              <a:t>une</a:t>
            </a:r>
            <a:r>
              <a:rPr lang="en-US" b="1" dirty="0" smtClean="0">
                <a:solidFill>
                  <a:schemeClr val="tx1">
                    <a:lumMod val="65000"/>
                  </a:schemeClr>
                </a:solidFill>
              </a:rPr>
              <a:t> </a:t>
            </a:r>
            <a:r>
              <a:rPr lang="en-US" b="1" dirty="0" err="1" smtClean="0">
                <a:solidFill>
                  <a:schemeClr val="tx1">
                    <a:lumMod val="65000"/>
                  </a:schemeClr>
                </a:solidFill>
              </a:rPr>
              <a:t>somme</a:t>
            </a:r>
            <a:r>
              <a:rPr lang="en-US" b="1" dirty="0" smtClean="0">
                <a:solidFill>
                  <a:schemeClr val="tx1">
                    <a:lumMod val="65000"/>
                  </a:schemeClr>
                </a:solidFill>
              </a:rPr>
              <a:t> </a:t>
            </a:r>
            <a:r>
              <a:rPr lang="en-US" b="1" dirty="0" err="1" smtClean="0">
                <a:solidFill>
                  <a:schemeClr val="tx1">
                    <a:lumMod val="65000"/>
                  </a:schemeClr>
                </a:solidFill>
              </a:rPr>
              <a:t>donnée</a:t>
            </a:r>
            <a:r>
              <a:rPr lang="en-US" b="1" dirty="0" smtClean="0">
                <a:solidFill>
                  <a:schemeClr val="tx1">
                    <a:lumMod val="65000"/>
                  </a:schemeClr>
                </a:solidFill>
              </a:rPr>
              <a:t>. </a:t>
            </a:r>
            <a:r>
              <a:rPr lang="en-US" b="1" dirty="0" err="1" smtClean="0">
                <a:solidFill>
                  <a:schemeClr val="tx1">
                    <a:lumMod val="65000"/>
                  </a:schemeClr>
                </a:solidFill>
              </a:rPr>
              <a:t>Aucun</a:t>
            </a:r>
            <a:r>
              <a:rPr lang="en-US" b="1" dirty="0" smtClean="0">
                <a:solidFill>
                  <a:schemeClr val="tx1">
                    <a:lumMod val="65000"/>
                  </a:schemeClr>
                </a:solidFill>
              </a:rPr>
              <a:t> </a:t>
            </a:r>
            <a:r>
              <a:rPr lang="en-US" b="1" dirty="0" err="1" smtClean="0">
                <a:solidFill>
                  <a:schemeClr val="tx1">
                    <a:lumMod val="65000"/>
                  </a:schemeClr>
                </a:solidFill>
              </a:rPr>
              <a:t>chiffre</a:t>
            </a:r>
            <a:r>
              <a:rPr lang="en-US" b="1" dirty="0" smtClean="0">
                <a:solidFill>
                  <a:schemeClr val="tx1">
                    <a:lumMod val="65000"/>
                  </a:schemeClr>
                </a:solidFill>
              </a:rPr>
              <a:t> possible</a:t>
            </a:r>
          </a:p>
          <a:p>
            <a:r>
              <a:rPr lang="en-US" b="1" dirty="0" err="1" smtClean="0">
                <a:solidFill>
                  <a:schemeClr val="tx1">
                    <a:lumMod val="65000"/>
                  </a:schemeClr>
                </a:solidFill>
              </a:rPr>
              <a:t>utilisé</a:t>
            </a:r>
            <a:r>
              <a:rPr lang="en-US" b="1" dirty="0" smtClean="0">
                <a:solidFill>
                  <a:schemeClr val="tx1">
                    <a:lumMod val="65000"/>
                  </a:schemeClr>
                </a:solidFill>
              </a:rPr>
              <a:t> plus </a:t>
            </a:r>
            <a:r>
              <a:rPr lang="en-US" b="1" dirty="0" err="1" smtClean="0">
                <a:solidFill>
                  <a:schemeClr val="tx1">
                    <a:lumMod val="65000"/>
                  </a:schemeClr>
                </a:solidFill>
              </a:rPr>
              <a:t>d'une</a:t>
            </a:r>
            <a:r>
              <a:rPr lang="en-US" b="1" dirty="0" smtClean="0">
                <a:solidFill>
                  <a:schemeClr val="tx1">
                    <a:lumMod val="65000"/>
                  </a:schemeClr>
                </a:solidFill>
              </a:rPr>
              <a:t> </a:t>
            </a:r>
            <a:r>
              <a:rPr lang="en-US" b="1" dirty="0" err="1" smtClean="0">
                <a:solidFill>
                  <a:schemeClr val="tx1">
                    <a:lumMod val="65000"/>
                  </a:schemeClr>
                </a:solidFill>
              </a:rPr>
              <a:t>fois</a:t>
            </a:r>
            <a:r>
              <a:rPr lang="en-US" b="1" dirty="0" smtClean="0">
                <a:solidFill>
                  <a:schemeClr val="tx1">
                    <a:lumMod val="65000"/>
                  </a:schemeClr>
                </a:solidFill>
              </a:rPr>
              <a:t> </a:t>
            </a:r>
            <a:r>
              <a:rPr lang="en-US" b="1" dirty="0" err="1" smtClean="0">
                <a:solidFill>
                  <a:schemeClr val="tx1">
                    <a:lumMod val="65000"/>
                  </a:schemeClr>
                </a:solidFill>
              </a:rPr>
              <a:t>dans</a:t>
            </a:r>
            <a:r>
              <a:rPr lang="en-US" b="1" dirty="0" smtClean="0">
                <a:solidFill>
                  <a:schemeClr val="tx1">
                    <a:lumMod val="65000"/>
                  </a:schemeClr>
                </a:solidFill>
              </a:rPr>
              <a:t> </a:t>
            </a:r>
            <a:r>
              <a:rPr lang="en-US" b="1" dirty="0" err="1" smtClean="0">
                <a:solidFill>
                  <a:schemeClr val="tx1">
                    <a:lumMod val="65000"/>
                  </a:schemeClr>
                </a:solidFill>
              </a:rPr>
              <a:t>chaque</a:t>
            </a:r>
            <a:r>
              <a:rPr lang="en-US" b="1" dirty="0" smtClean="0">
                <a:solidFill>
                  <a:schemeClr val="tx1">
                    <a:lumMod val="65000"/>
                  </a:schemeClr>
                </a:solidFill>
              </a:rPr>
              <a:t> "mot".</a:t>
            </a:r>
            <a:endParaRPr lang="en-US" b="1" dirty="0">
              <a:solidFill>
                <a:schemeClr val="tx1">
                  <a:lumMod val="65000"/>
                </a:schemeClr>
              </a:solidFill>
            </a:endParaRPr>
          </a:p>
        </p:txBody>
      </p:sp>
      <p:sp>
        <p:nvSpPr>
          <p:cNvPr id="11" name="Rectangle 10"/>
          <p:cNvSpPr/>
          <p:nvPr/>
        </p:nvSpPr>
        <p:spPr>
          <a:xfrm>
            <a:off x="10193259" y="6550223"/>
            <a:ext cx="2321081" cy="307777"/>
          </a:xfrm>
          <a:prstGeom prst="rect">
            <a:avLst/>
          </a:prstGeom>
        </p:spPr>
        <p:txBody>
          <a:bodyPr wrap="square">
            <a:spAutoFit/>
          </a:bodyPr>
          <a:lstStyle/>
          <a:p>
            <a:r>
              <a:rPr lang="en-US" sz="1400" i="1" dirty="0" smtClean="0">
                <a:solidFill>
                  <a:schemeClr val="tx1">
                    <a:lumMod val="50000"/>
                  </a:schemeClr>
                </a:solidFill>
              </a:rPr>
              <a:t>Viet NGUYEN 20006303</a:t>
            </a:r>
            <a:endParaRPr lang="en-US" sz="1400" i="1" dirty="0">
              <a:solidFill>
                <a:schemeClr val="tx1">
                  <a:lumMod val="50000"/>
                </a:schemeClr>
              </a:solidFill>
            </a:endParaRPr>
          </a:p>
        </p:txBody>
      </p:sp>
    </p:spTree>
    <p:extLst>
      <p:ext uri="{BB962C8B-B14F-4D97-AF65-F5344CB8AC3E}">
        <p14:creationId xmlns:p14="http://schemas.microsoft.com/office/powerpoint/2010/main" val="404085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5" dur="500"/>
                                        <p:tgtEl>
                                          <p:spTgt spid="8">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3" dur="500"/>
                                        <p:tgtEl>
                                          <p:spTgt spid="8">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80">
                                          <p:stCondLst>
                                            <p:cond delay="0"/>
                                          </p:stCondLst>
                                        </p:cTn>
                                        <p:tgtEl>
                                          <p:spTgt spid="7"/>
                                        </p:tgtEl>
                                      </p:cBhvr>
                                    </p:animEffect>
                                    <p:anim calcmode="lin" valueType="num">
                                      <p:cBhvr>
                                        <p:cTn id="3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3" dur="26">
                                          <p:stCondLst>
                                            <p:cond delay="650"/>
                                          </p:stCondLst>
                                        </p:cTn>
                                        <p:tgtEl>
                                          <p:spTgt spid="7"/>
                                        </p:tgtEl>
                                      </p:cBhvr>
                                      <p:to x="100000" y="60000"/>
                                    </p:animScale>
                                    <p:animScale>
                                      <p:cBhvr>
                                        <p:cTn id="44" dur="166" decel="50000">
                                          <p:stCondLst>
                                            <p:cond delay="676"/>
                                          </p:stCondLst>
                                        </p:cTn>
                                        <p:tgtEl>
                                          <p:spTgt spid="7"/>
                                        </p:tgtEl>
                                      </p:cBhvr>
                                      <p:to x="100000" y="100000"/>
                                    </p:animScale>
                                    <p:animScale>
                                      <p:cBhvr>
                                        <p:cTn id="45" dur="26">
                                          <p:stCondLst>
                                            <p:cond delay="1312"/>
                                          </p:stCondLst>
                                        </p:cTn>
                                        <p:tgtEl>
                                          <p:spTgt spid="7"/>
                                        </p:tgtEl>
                                      </p:cBhvr>
                                      <p:to x="100000" y="80000"/>
                                    </p:animScale>
                                    <p:animScale>
                                      <p:cBhvr>
                                        <p:cTn id="46" dur="166" decel="50000">
                                          <p:stCondLst>
                                            <p:cond delay="1338"/>
                                          </p:stCondLst>
                                        </p:cTn>
                                        <p:tgtEl>
                                          <p:spTgt spid="7"/>
                                        </p:tgtEl>
                                      </p:cBhvr>
                                      <p:to x="100000" y="100000"/>
                                    </p:animScale>
                                    <p:animScale>
                                      <p:cBhvr>
                                        <p:cTn id="47" dur="26">
                                          <p:stCondLst>
                                            <p:cond delay="1642"/>
                                          </p:stCondLst>
                                        </p:cTn>
                                        <p:tgtEl>
                                          <p:spTgt spid="7"/>
                                        </p:tgtEl>
                                      </p:cBhvr>
                                      <p:to x="100000" y="90000"/>
                                    </p:animScale>
                                    <p:animScale>
                                      <p:cBhvr>
                                        <p:cTn id="48" dur="166" decel="50000">
                                          <p:stCondLst>
                                            <p:cond delay="1668"/>
                                          </p:stCondLst>
                                        </p:cTn>
                                        <p:tgtEl>
                                          <p:spTgt spid="7"/>
                                        </p:tgtEl>
                                      </p:cBhvr>
                                      <p:to x="100000" y="100000"/>
                                    </p:animScale>
                                    <p:animScale>
                                      <p:cBhvr>
                                        <p:cTn id="49" dur="26">
                                          <p:stCondLst>
                                            <p:cond delay="1808"/>
                                          </p:stCondLst>
                                        </p:cTn>
                                        <p:tgtEl>
                                          <p:spTgt spid="7"/>
                                        </p:tgtEl>
                                      </p:cBhvr>
                                      <p:to x="100000" y="95000"/>
                                    </p:animScale>
                                    <p:animScale>
                                      <p:cBhvr>
                                        <p:cTn id="5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7176" y="161365"/>
            <a:ext cx="3155577" cy="502023"/>
          </a:xfrm>
        </p:spPr>
        <p:txBody>
          <a:bodyPr>
            <a:normAutofit fontScale="90000"/>
          </a:bodyPr>
          <a:lstStyle/>
          <a:p>
            <a:pPr algn="l"/>
            <a:r>
              <a:rPr lang="en-US" sz="2800" b="1" u="sng" dirty="0" err="1" smtClean="0"/>
              <a:t>Règle</a:t>
            </a:r>
            <a:r>
              <a:rPr lang="en-US" sz="2800" b="1" u="sng" dirty="0" smtClean="0"/>
              <a:t> du </a:t>
            </a:r>
            <a:r>
              <a:rPr lang="en-US" sz="2800" b="1" u="sng" dirty="0" err="1" smtClean="0"/>
              <a:t>jeu</a:t>
            </a:r>
            <a:r>
              <a:rPr lang="en-US" sz="2800" b="1" u="sng" dirty="0" smtClean="0"/>
              <a:t>:</a:t>
            </a:r>
            <a:endParaRPr lang="en-US" sz="2800" b="1" u="sng" dirty="0"/>
          </a:p>
        </p:txBody>
      </p:sp>
      <p:sp>
        <p:nvSpPr>
          <p:cNvPr id="6" name="Content Placeholder 5"/>
          <p:cNvSpPr>
            <a:spLocks noGrp="1"/>
          </p:cNvSpPr>
          <p:nvPr>
            <p:ph idx="1"/>
          </p:nvPr>
        </p:nvSpPr>
        <p:spPr>
          <a:xfrm>
            <a:off x="717176" y="842681"/>
            <a:ext cx="11044518" cy="4984377"/>
          </a:xfrm>
        </p:spPr>
        <p:txBody>
          <a:bodyPr/>
          <a:lstStyle/>
          <a:p>
            <a:r>
              <a:rPr lang="fr-FR" smtClean="0">
                <a:effectLst/>
              </a:rPr>
              <a:t>- Chaque cellule peut contenir des nombres de 1 à 9.</a:t>
            </a:r>
            <a:endParaRPr lang="en-US" smtClean="0">
              <a:effectLst/>
            </a:endParaRPr>
          </a:p>
          <a:p>
            <a:r>
              <a:rPr lang="fr-FR" smtClean="0">
                <a:effectLst/>
              </a:rPr>
              <a:t>	- Les indices dans les cellules noires indiquent la somme des nombres à côté de cet indice. (à droite ou en bas).</a:t>
            </a:r>
            <a:endParaRPr lang="en-US" smtClean="0">
              <a:effectLst/>
            </a:endParaRPr>
          </a:p>
          <a:p>
            <a:r>
              <a:rPr lang="fr-FR" smtClean="0">
                <a:effectLst/>
              </a:rPr>
              <a:t>	- Les nombres dans les cellules blanches consécutives doivent être uniques.</a:t>
            </a:r>
          </a:p>
          <a:p>
            <a:endParaRPr lang="fr-FR" smtClean="0">
              <a:effectLst/>
            </a:endParaRPr>
          </a:p>
          <a:p>
            <a:pPr marL="36900" indent="0">
              <a:buNone/>
            </a:pPr>
            <a:r>
              <a:rPr lang="fr-FR" smtClean="0">
                <a:effectLst/>
              </a:rPr>
              <a:t>Il s'agit d'un jeu sans victoire ni perte, uniquement des puzzles à des fins de divertissement. Je veux donc l'afficher sur le formulaire du prolog si le puzzle est complet, il doit afficher «true», et vice versa, «false».</a:t>
            </a:r>
          </a:p>
          <a:p>
            <a:pPr marL="36900" indent="0">
              <a:buNone/>
            </a:pPr>
            <a:r>
              <a:rPr lang="fr-FR" smtClean="0">
                <a:effectLst/>
              </a:rPr>
              <a:t>Il est similaire au Sudoku (chaque numéro ne peut être utilisé qu'une seule fois dans une colonne ou une ligne) mais avec la torsion supplémentaire de la somme des nombres.</a:t>
            </a:r>
          </a:p>
          <a:p>
            <a:pPr marL="36900" indent="0">
              <a:buNone/>
            </a:pPr>
            <a:r>
              <a:rPr lang="fr-FR" smtClean="0">
                <a:effectLst/>
              </a:rPr>
              <a:t>En général, le joueur a juste besoin de remplir les valeurs (de 1 à 9) dans le tableau, s'il est correct, il va retourne «vrai», et si ce n'est pas vrai, alors «faux».</a:t>
            </a:r>
          </a:p>
          <a:p>
            <a:pPr marL="36900" indent="0">
              <a:buNone/>
            </a:pPr>
            <a:endParaRPr lang="en-US" dirty="0">
              <a:effectLst/>
            </a:endParaRPr>
          </a:p>
        </p:txBody>
      </p:sp>
      <p:sp>
        <p:nvSpPr>
          <p:cNvPr id="7" name="Rectangle 6"/>
          <p:cNvSpPr/>
          <p:nvPr/>
        </p:nvSpPr>
        <p:spPr>
          <a:xfrm>
            <a:off x="10196334" y="6550223"/>
            <a:ext cx="2154692" cy="307777"/>
          </a:xfrm>
          <a:prstGeom prst="rect">
            <a:avLst/>
          </a:prstGeom>
        </p:spPr>
        <p:txBody>
          <a:bodyPr wrap="none">
            <a:spAutoFit/>
          </a:bodyPr>
          <a:lstStyle/>
          <a:p>
            <a:r>
              <a:rPr lang="en-US" sz="1400" i="1" dirty="0" smtClean="0">
                <a:solidFill>
                  <a:schemeClr val="tx1">
                    <a:lumMod val="50000"/>
                  </a:schemeClr>
                </a:solidFill>
              </a:rPr>
              <a:t>Viet NGUYEN 20006303</a:t>
            </a:r>
            <a:endParaRPr lang="en-US" sz="1400" i="1" dirty="0">
              <a:solidFill>
                <a:schemeClr val="tx1">
                  <a:lumMod val="50000"/>
                </a:schemeClr>
              </a:solidFill>
            </a:endParaRPr>
          </a:p>
        </p:txBody>
      </p:sp>
    </p:spTree>
    <p:extLst>
      <p:ext uri="{BB962C8B-B14F-4D97-AF65-F5344CB8AC3E}">
        <p14:creationId xmlns:p14="http://schemas.microsoft.com/office/powerpoint/2010/main" val="218360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p:cTn id="2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 calcmode="lin" valueType="num">
                                      <p:cBhvr>
                                        <p:cTn id="36"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6">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p:cTn id="41"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986" y="0"/>
            <a:ext cx="4214796" cy="742121"/>
          </a:xfrm>
        </p:spPr>
        <p:txBody>
          <a:bodyPr>
            <a:normAutofit/>
          </a:bodyPr>
          <a:lstStyle/>
          <a:p>
            <a:pPr algn="l"/>
            <a:r>
              <a:rPr lang="en-US" sz="2800" b="1" u="sng" dirty="0" err="1" smtClean="0">
                <a:solidFill>
                  <a:schemeClr val="tx1">
                    <a:lumMod val="75000"/>
                  </a:schemeClr>
                </a:solidFill>
              </a:rPr>
              <a:t>Jeu</a:t>
            </a:r>
            <a:r>
              <a:rPr lang="en-US" sz="2800" b="1" u="sng" dirty="0" smtClean="0">
                <a:solidFill>
                  <a:schemeClr val="tx1">
                    <a:lumMod val="75000"/>
                  </a:schemeClr>
                </a:solidFill>
              </a:rPr>
              <a:t>:</a:t>
            </a:r>
            <a:endParaRPr lang="en-US" sz="2800" b="1" u="sng" dirty="0">
              <a:solidFill>
                <a:schemeClr val="tx1">
                  <a:lumMod val="75000"/>
                </a:schemeClr>
              </a:solidFill>
            </a:endParaRPr>
          </a:p>
        </p:txBody>
      </p:sp>
      <p:sp>
        <p:nvSpPr>
          <p:cNvPr id="3" name="Content Placeholder 2"/>
          <p:cNvSpPr>
            <a:spLocks noGrp="1"/>
          </p:cNvSpPr>
          <p:nvPr>
            <p:ph idx="1"/>
          </p:nvPr>
        </p:nvSpPr>
        <p:spPr>
          <a:xfrm>
            <a:off x="555986" y="742121"/>
            <a:ext cx="11172187" cy="5638801"/>
          </a:xfrm>
        </p:spPr>
        <p:txBody>
          <a:bodyPr/>
          <a:lstStyle/>
          <a:p>
            <a:r>
              <a:rPr lang="fr-FR" dirty="0" smtClean="0"/>
              <a:t>Pendant le jeu, j'ai réalisé de nombreux bugs et problèmes courants de </a:t>
            </a:r>
            <a:r>
              <a:rPr lang="fr-FR" dirty="0" err="1" smtClean="0"/>
              <a:t>Kakuro</a:t>
            </a:r>
            <a:r>
              <a:rPr lang="fr-FR" dirty="0" smtClean="0"/>
              <a:t>.</a:t>
            </a:r>
            <a:r>
              <a:rPr lang="en-US" dirty="0" smtClean="0"/>
              <a:t> </a:t>
            </a:r>
            <a:r>
              <a:rPr lang="fr-FR" dirty="0" smtClean="0"/>
              <a:t>Le fait que ses règles soient si simples et directes ne signifie pas qu'il est facile de jouer. Sa difficulté sera directement proportionnelle au nombre de cellules le long de ses lignes horizontales, ou à la valeur totale des lignes verticales, plus la ligne horizontale est grande, plus il est compliqué de calculer et de remplir, ...Par exemple:</a:t>
            </a:r>
          </a:p>
          <a:p>
            <a:endParaRPr lang="fr-FR" dirty="0" smtClean="0"/>
          </a:p>
        </p:txBody>
      </p:sp>
      <p:pic>
        <p:nvPicPr>
          <p:cNvPr id="4" name="Picture 3"/>
          <p:cNvPicPr>
            <a:picLocks noChangeAspect="1"/>
          </p:cNvPicPr>
          <p:nvPr/>
        </p:nvPicPr>
        <p:blipFill>
          <a:blip r:embed="rId2"/>
          <a:stretch>
            <a:fillRect/>
          </a:stretch>
        </p:blipFill>
        <p:spPr>
          <a:xfrm>
            <a:off x="555986" y="2484799"/>
            <a:ext cx="3617827" cy="3617827"/>
          </a:xfrm>
          <a:prstGeom prst="rect">
            <a:avLst/>
          </a:prstGeom>
        </p:spPr>
      </p:pic>
      <p:sp>
        <p:nvSpPr>
          <p:cNvPr id="5" name="Rectangle 4"/>
          <p:cNvSpPr/>
          <p:nvPr/>
        </p:nvSpPr>
        <p:spPr>
          <a:xfrm>
            <a:off x="1521726" y="6196256"/>
            <a:ext cx="1406091" cy="369332"/>
          </a:xfrm>
          <a:prstGeom prst="rect">
            <a:avLst/>
          </a:prstGeom>
        </p:spPr>
        <p:txBody>
          <a:bodyPr wrap="none">
            <a:spAutoFit/>
          </a:bodyPr>
          <a:lstStyle/>
          <a:p>
            <a:r>
              <a:rPr lang="en-US" dirty="0" err="1" smtClean="0">
                <a:solidFill>
                  <a:srgbClr val="FFFF00"/>
                </a:solidFill>
              </a:rPr>
              <a:t>Très</a:t>
            </a:r>
            <a:r>
              <a:rPr lang="en-US" dirty="0" smtClean="0">
                <a:solidFill>
                  <a:srgbClr val="FFFF00"/>
                </a:solidFill>
              </a:rPr>
              <a:t> </a:t>
            </a:r>
            <a:r>
              <a:rPr lang="en-US" dirty="0">
                <a:solidFill>
                  <a:srgbClr val="FFFF00"/>
                </a:solidFill>
              </a:rPr>
              <a:t>difficile</a:t>
            </a:r>
          </a:p>
        </p:txBody>
      </p:sp>
      <p:sp>
        <p:nvSpPr>
          <p:cNvPr id="8" name="Right Arrow 7"/>
          <p:cNvSpPr/>
          <p:nvPr/>
        </p:nvSpPr>
        <p:spPr>
          <a:xfrm>
            <a:off x="8526331" y="2976799"/>
            <a:ext cx="795131" cy="993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6106" y="2488111"/>
            <a:ext cx="2759776" cy="2748148"/>
          </a:xfrm>
          <a:prstGeom prst="rect">
            <a:avLst/>
          </a:prstGeom>
        </p:spPr>
      </p:pic>
      <p:sp>
        <p:nvSpPr>
          <p:cNvPr id="10" name="Rectangle 9"/>
          <p:cNvSpPr/>
          <p:nvPr/>
        </p:nvSpPr>
        <p:spPr>
          <a:xfrm>
            <a:off x="6314970" y="5236259"/>
            <a:ext cx="922047" cy="369332"/>
          </a:xfrm>
          <a:prstGeom prst="rect">
            <a:avLst/>
          </a:prstGeom>
        </p:spPr>
        <p:txBody>
          <a:bodyPr wrap="none">
            <a:spAutoFit/>
          </a:bodyPr>
          <a:lstStyle/>
          <a:p>
            <a:r>
              <a:rPr lang="en-US" dirty="0">
                <a:solidFill>
                  <a:srgbClr val="FFFF00"/>
                </a:solidFill>
              </a:rPr>
              <a:t>difficile</a:t>
            </a:r>
          </a:p>
        </p:txBody>
      </p:sp>
      <p:sp>
        <p:nvSpPr>
          <p:cNvPr id="11" name="Right Arrow 10"/>
          <p:cNvSpPr/>
          <p:nvPr/>
        </p:nvSpPr>
        <p:spPr>
          <a:xfrm>
            <a:off x="4460672" y="2976799"/>
            <a:ext cx="795131" cy="993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8175" y="2484799"/>
            <a:ext cx="2056883" cy="2043892"/>
          </a:xfrm>
          <a:prstGeom prst="rect">
            <a:avLst/>
          </a:prstGeom>
        </p:spPr>
      </p:pic>
      <p:sp>
        <p:nvSpPr>
          <p:cNvPr id="13" name="Rectangle 12"/>
          <p:cNvSpPr/>
          <p:nvPr/>
        </p:nvSpPr>
        <p:spPr>
          <a:xfrm>
            <a:off x="10054340" y="4528691"/>
            <a:ext cx="704552" cy="369332"/>
          </a:xfrm>
          <a:prstGeom prst="rect">
            <a:avLst/>
          </a:prstGeom>
        </p:spPr>
        <p:txBody>
          <a:bodyPr wrap="none">
            <a:spAutoFit/>
          </a:bodyPr>
          <a:lstStyle/>
          <a:p>
            <a:r>
              <a:rPr lang="en-US" dirty="0">
                <a:solidFill>
                  <a:srgbClr val="FFFF00"/>
                </a:solidFill>
              </a:rPr>
              <a:t>facile</a:t>
            </a:r>
          </a:p>
        </p:txBody>
      </p:sp>
      <p:sp>
        <p:nvSpPr>
          <p:cNvPr id="14" name="Rectangle 13"/>
          <p:cNvSpPr/>
          <p:nvPr/>
        </p:nvSpPr>
        <p:spPr>
          <a:xfrm>
            <a:off x="4276118" y="5641906"/>
            <a:ext cx="7017026" cy="923330"/>
          </a:xfrm>
          <a:prstGeom prst="rect">
            <a:avLst/>
          </a:prstGeom>
        </p:spPr>
        <p:txBody>
          <a:bodyPr wrap="square">
            <a:spAutoFit/>
          </a:bodyPr>
          <a:lstStyle/>
          <a:p>
            <a:r>
              <a:rPr lang="fr-FR" dirty="0">
                <a:solidFill>
                  <a:schemeClr val="tx1">
                    <a:lumMod val="65000"/>
                  </a:schemeClr>
                </a:solidFill>
              </a:rPr>
              <a:t>Cependant, il est toujours possible d'utiliser le même formulaire que la version 6x6, la seule différence est que vous devez ajouter plusieurs valeurs, lignes et colonnes dans le formulaire du jeu.</a:t>
            </a:r>
            <a:endParaRPr lang="en-US" dirty="0">
              <a:solidFill>
                <a:schemeClr val="tx1">
                  <a:lumMod val="65000"/>
                </a:schemeClr>
              </a:solidFill>
            </a:endParaRPr>
          </a:p>
        </p:txBody>
      </p:sp>
      <p:sp>
        <p:nvSpPr>
          <p:cNvPr id="15" name="Rectangle 14"/>
          <p:cNvSpPr/>
          <p:nvPr/>
        </p:nvSpPr>
        <p:spPr>
          <a:xfrm>
            <a:off x="10149453" y="6565236"/>
            <a:ext cx="2042547" cy="307777"/>
          </a:xfrm>
          <a:prstGeom prst="rect">
            <a:avLst/>
          </a:prstGeom>
        </p:spPr>
        <p:txBody>
          <a:bodyPr wrap="none">
            <a:spAutoFit/>
          </a:bodyPr>
          <a:lstStyle/>
          <a:p>
            <a:r>
              <a:rPr lang="en-US" sz="1400" i="1" dirty="0">
                <a:solidFill>
                  <a:schemeClr val="tx1">
                    <a:lumMod val="50000"/>
                  </a:schemeClr>
                </a:solidFill>
              </a:rPr>
              <a:t>Viet NGUYEN 20006303</a:t>
            </a:r>
          </a:p>
        </p:txBody>
      </p:sp>
    </p:spTree>
    <p:extLst>
      <p:ext uri="{BB962C8B-B14F-4D97-AF65-F5344CB8AC3E}">
        <p14:creationId xmlns:p14="http://schemas.microsoft.com/office/powerpoint/2010/main" val="411520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3490" y="233082"/>
            <a:ext cx="7979193" cy="412376"/>
          </a:xfrm>
        </p:spPr>
        <p:txBody>
          <a:bodyPr>
            <a:noAutofit/>
          </a:bodyPr>
          <a:lstStyle/>
          <a:p>
            <a:pPr algn="l"/>
            <a:r>
              <a:rPr lang="en-US" sz="2800" b="1" u="sng" dirty="0" err="1" smtClean="0"/>
              <a:t>Programme</a:t>
            </a:r>
            <a:endParaRPr lang="en-US" sz="2800" b="1" u="sng" dirty="0"/>
          </a:p>
        </p:txBody>
      </p:sp>
      <p:sp>
        <p:nvSpPr>
          <p:cNvPr id="6" name="Content Placeholder 5"/>
          <p:cNvSpPr>
            <a:spLocks noGrp="1"/>
          </p:cNvSpPr>
          <p:nvPr>
            <p:ph idx="1"/>
          </p:nvPr>
        </p:nvSpPr>
        <p:spPr>
          <a:xfrm>
            <a:off x="483490" y="878541"/>
            <a:ext cx="11242345" cy="5701554"/>
          </a:xfrm>
        </p:spPr>
        <p:txBody>
          <a:bodyPr/>
          <a:lstStyle/>
          <a:p>
            <a:pPr marL="36900" indent="0">
              <a:buNone/>
            </a:pPr>
            <a:r>
              <a:rPr lang="fr-FR" dirty="0"/>
              <a:t>J'ai commencé à chercher des solutions pour fabriquer un </a:t>
            </a:r>
            <a:r>
              <a:rPr lang="fr-FR" dirty="0" err="1" smtClean="0"/>
              <a:t>Kakuro</a:t>
            </a:r>
            <a:r>
              <a:rPr lang="fr-FR" dirty="0" smtClean="0"/>
              <a:t> </a:t>
            </a:r>
            <a:r>
              <a:rPr lang="fr-FR" dirty="0"/>
              <a:t>sur Prolog</a:t>
            </a:r>
            <a:r>
              <a:rPr lang="fr-FR" dirty="0" smtClean="0"/>
              <a:t>.</a:t>
            </a:r>
          </a:p>
          <a:p>
            <a:pPr marL="36900" indent="0">
              <a:buNone/>
            </a:pPr>
            <a:r>
              <a:rPr lang="fr-FR" dirty="0"/>
              <a:t>Mon idée se compose de deux parties simples: créer une forme de tableau du jeu et traiter le calcul conformément aux règles du jeu</a:t>
            </a:r>
            <a:r>
              <a:rPr lang="fr-FR" dirty="0" smtClean="0"/>
              <a:t>.</a:t>
            </a:r>
            <a:endParaRPr lang="en-US" dirty="0" smtClean="0"/>
          </a:p>
          <a:p>
            <a:pPr marL="36900" indent="0">
              <a:buNone/>
            </a:pPr>
            <a:r>
              <a:rPr lang="fr-FR" dirty="0"/>
              <a:t>J'ai essayé la version 5x5 avec la forme de </a:t>
            </a:r>
            <a:r>
              <a:rPr lang="fr-FR" dirty="0" smtClean="0"/>
              <a:t>base:</a:t>
            </a:r>
          </a:p>
        </p:txBody>
      </p:sp>
      <p:sp>
        <p:nvSpPr>
          <p:cNvPr id="7" name="Rectangle 6"/>
          <p:cNvSpPr/>
          <p:nvPr/>
        </p:nvSpPr>
        <p:spPr>
          <a:xfrm>
            <a:off x="10185487" y="6580095"/>
            <a:ext cx="2154692" cy="307777"/>
          </a:xfrm>
          <a:prstGeom prst="rect">
            <a:avLst/>
          </a:prstGeom>
        </p:spPr>
        <p:txBody>
          <a:bodyPr wrap="square">
            <a:spAutoFit/>
          </a:bodyPr>
          <a:lstStyle/>
          <a:p>
            <a:r>
              <a:rPr lang="en-US" sz="1400" i="1" dirty="0" smtClean="0">
                <a:solidFill>
                  <a:schemeClr val="tx1">
                    <a:lumMod val="50000"/>
                  </a:schemeClr>
                </a:solidFill>
              </a:rPr>
              <a:t>Viet NGUYEN 20006303</a:t>
            </a:r>
            <a:endParaRPr lang="en-US" sz="1400" i="1" dirty="0">
              <a:solidFill>
                <a:schemeClr val="tx1">
                  <a:lumMod val="50000"/>
                </a:schemeClr>
              </a:solidFill>
            </a:endParaRPr>
          </a:p>
        </p:txBody>
      </p:sp>
      <p:pic>
        <p:nvPicPr>
          <p:cNvPr id="8" name="Picture 7"/>
          <p:cNvPicPr>
            <a:picLocks noChangeAspect="1"/>
          </p:cNvPicPr>
          <p:nvPr/>
        </p:nvPicPr>
        <p:blipFill>
          <a:blip r:embed="rId2"/>
          <a:stretch>
            <a:fillRect/>
          </a:stretch>
        </p:blipFill>
        <p:spPr>
          <a:xfrm>
            <a:off x="6356474" y="1754896"/>
            <a:ext cx="1335243" cy="1328234"/>
          </a:xfrm>
          <a:prstGeom prst="rect">
            <a:avLst/>
          </a:prstGeom>
        </p:spPr>
      </p:pic>
      <p:pic>
        <p:nvPicPr>
          <p:cNvPr id="9" name="Picture 8"/>
          <p:cNvPicPr>
            <a:picLocks noChangeAspect="1"/>
          </p:cNvPicPr>
          <p:nvPr/>
        </p:nvPicPr>
        <p:blipFill>
          <a:blip r:embed="rId3"/>
          <a:stretch>
            <a:fillRect/>
          </a:stretch>
        </p:blipFill>
        <p:spPr>
          <a:xfrm>
            <a:off x="767583" y="2486060"/>
            <a:ext cx="5304799" cy="4247924"/>
          </a:xfrm>
          <a:prstGeom prst="rect">
            <a:avLst/>
          </a:prstGeom>
        </p:spPr>
      </p:pic>
      <p:sp>
        <p:nvSpPr>
          <p:cNvPr id="11" name="Rectangle 10"/>
          <p:cNvSpPr/>
          <p:nvPr/>
        </p:nvSpPr>
        <p:spPr>
          <a:xfrm>
            <a:off x="6276711" y="3172049"/>
            <a:ext cx="3467616" cy="369332"/>
          </a:xfrm>
          <a:prstGeom prst="rect">
            <a:avLst/>
          </a:prstGeom>
        </p:spPr>
        <p:txBody>
          <a:bodyPr wrap="none">
            <a:spAutoFit/>
          </a:bodyPr>
          <a:lstStyle/>
          <a:p>
            <a:r>
              <a:rPr lang="fr-FR" dirty="0" smtClean="0">
                <a:solidFill>
                  <a:schemeClr val="tx1">
                    <a:lumMod val="85000"/>
                  </a:schemeClr>
                </a:solidFill>
              </a:rPr>
              <a:t>avec la forme du tableau de jeu:</a:t>
            </a:r>
            <a:endParaRPr lang="en-US" dirty="0">
              <a:solidFill>
                <a:schemeClr val="tx1">
                  <a:lumMod val="85000"/>
                </a:schemeClr>
              </a:solidFill>
            </a:endParaRPr>
          </a:p>
        </p:txBody>
      </p:sp>
      <p:pic>
        <p:nvPicPr>
          <p:cNvPr id="12" name="Picture 11"/>
          <p:cNvPicPr>
            <a:picLocks noChangeAspect="1"/>
          </p:cNvPicPr>
          <p:nvPr/>
        </p:nvPicPr>
        <p:blipFill>
          <a:blip r:embed="rId4"/>
          <a:stretch>
            <a:fillRect/>
          </a:stretch>
        </p:blipFill>
        <p:spPr>
          <a:xfrm>
            <a:off x="6276711" y="3541381"/>
            <a:ext cx="2502029" cy="1263715"/>
          </a:xfrm>
          <a:prstGeom prst="rect">
            <a:avLst/>
          </a:prstGeom>
        </p:spPr>
      </p:pic>
      <p:pic>
        <p:nvPicPr>
          <p:cNvPr id="13" name="Picture 12"/>
          <p:cNvPicPr>
            <a:picLocks noChangeAspect="1"/>
          </p:cNvPicPr>
          <p:nvPr/>
        </p:nvPicPr>
        <p:blipFill>
          <a:blip r:embed="rId5"/>
          <a:stretch>
            <a:fillRect/>
          </a:stretch>
        </p:blipFill>
        <p:spPr>
          <a:xfrm>
            <a:off x="9455763" y="3695575"/>
            <a:ext cx="1835244" cy="1828894"/>
          </a:xfrm>
          <a:prstGeom prst="rect">
            <a:avLst/>
          </a:prstGeom>
        </p:spPr>
      </p:pic>
      <p:sp>
        <p:nvSpPr>
          <p:cNvPr id="14" name="Right Arrow 13"/>
          <p:cNvSpPr/>
          <p:nvPr/>
        </p:nvSpPr>
        <p:spPr>
          <a:xfrm>
            <a:off x="8946776" y="4173238"/>
            <a:ext cx="304800" cy="436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59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circle(in)">
                                      <p:cBhvr>
                                        <p:cTn id="20" dur="20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anim calcmode="lin" valueType="num">
                                      <p:cBhvr>
                                        <p:cTn id="32" dur="2000" fill="hold"/>
                                        <p:tgtEl>
                                          <p:spTgt spid="9"/>
                                        </p:tgtEl>
                                        <p:attrNameLst>
                                          <p:attrName>ppt_w</p:attrName>
                                        </p:attrNameLst>
                                      </p:cBhvr>
                                      <p:tavLst>
                                        <p:tav tm="0" fmla="#ppt_w*sin(2.5*pi*$)">
                                          <p:val>
                                            <p:fltVal val="0"/>
                                          </p:val>
                                        </p:tav>
                                        <p:tav tm="100000">
                                          <p:val>
                                            <p:fltVal val="1"/>
                                          </p:val>
                                        </p:tav>
                                      </p:tavLst>
                                    </p:anim>
                                    <p:anim calcmode="lin" valueType="num">
                                      <p:cBhvr>
                                        <p:cTn id="33"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80">
                                          <p:stCondLst>
                                            <p:cond delay="0"/>
                                          </p:stCondLst>
                                        </p:cTn>
                                        <p:tgtEl>
                                          <p:spTgt spid="11"/>
                                        </p:tgtEl>
                                      </p:cBhvr>
                                    </p:animEffect>
                                    <p:anim calcmode="lin" valueType="num">
                                      <p:cBhvr>
                                        <p:cTn id="3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4" dur="26">
                                          <p:stCondLst>
                                            <p:cond delay="650"/>
                                          </p:stCondLst>
                                        </p:cTn>
                                        <p:tgtEl>
                                          <p:spTgt spid="11"/>
                                        </p:tgtEl>
                                      </p:cBhvr>
                                      <p:to x="100000" y="60000"/>
                                    </p:animScale>
                                    <p:animScale>
                                      <p:cBhvr>
                                        <p:cTn id="45" dur="166" decel="50000">
                                          <p:stCondLst>
                                            <p:cond delay="676"/>
                                          </p:stCondLst>
                                        </p:cTn>
                                        <p:tgtEl>
                                          <p:spTgt spid="11"/>
                                        </p:tgtEl>
                                      </p:cBhvr>
                                      <p:to x="100000" y="100000"/>
                                    </p:animScale>
                                    <p:animScale>
                                      <p:cBhvr>
                                        <p:cTn id="46" dur="26">
                                          <p:stCondLst>
                                            <p:cond delay="1312"/>
                                          </p:stCondLst>
                                        </p:cTn>
                                        <p:tgtEl>
                                          <p:spTgt spid="11"/>
                                        </p:tgtEl>
                                      </p:cBhvr>
                                      <p:to x="100000" y="80000"/>
                                    </p:animScale>
                                    <p:animScale>
                                      <p:cBhvr>
                                        <p:cTn id="47" dur="166" decel="50000">
                                          <p:stCondLst>
                                            <p:cond delay="1338"/>
                                          </p:stCondLst>
                                        </p:cTn>
                                        <p:tgtEl>
                                          <p:spTgt spid="11"/>
                                        </p:tgtEl>
                                      </p:cBhvr>
                                      <p:to x="100000" y="100000"/>
                                    </p:animScale>
                                    <p:animScale>
                                      <p:cBhvr>
                                        <p:cTn id="48" dur="26">
                                          <p:stCondLst>
                                            <p:cond delay="1642"/>
                                          </p:stCondLst>
                                        </p:cTn>
                                        <p:tgtEl>
                                          <p:spTgt spid="11"/>
                                        </p:tgtEl>
                                      </p:cBhvr>
                                      <p:to x="100000" y="90000"/>
                                    </p:animScale>
                                    <p:animScale>
                                      <p:cBhvr>
                                        <p:cTn id="49" dur="166" decel="50000">
                                          <p:stCondLst>
                                            <p:cond delay="1668"/>
                                          </p:stCondLst>
                                        </p:cTn>
                                        <p:tgtEl>
                                          <p:spTgt spid="11"/>
                                        </p:tgtEl>
                                      </p:cBhvr>
                                      <p:to x="100000" y="100000"/>
                                    </p:animScale>
                                    <p:animScale>
                                      <p:cBhvr>
                                        <p:cTn id="50" dur="26">
                                          <p:stCondLst>
                                            <p:cond delay="1808"/>
                                          </p:stCondLst>
                                        </p:cTn>
                                        <p:tgtEl>
                                          <p:spTgt spid="11"/>
                                        </p:tgtEl>
                                      </p:cBhvr>
                                      <p:to x="100000" y="95000"/>
                                    </p:animScale>
                                    <p:animScale>
                                      <p:cBhvr>
                                        <p:cTn id="51" dur="166" decel="50000">
                                          <p:stCondLst>
                                            <p:cond delay="1834"/>
                                          </p:stCondLst>
                                        </p:cTn>
                                        <p:tgtEl>
                                          <p:spTgt spid="11"/>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arn(inVertical)">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0091" y="-1"/>
            <a:ext cx="2016944" cy="788894"/>
          </a:xfrm>
        </p:spPr>
        <p:txBody>
          <a:bodyPr>
            <a:noAutofit/>
          </a:bodyPr>
          <a:lstStyle/>
          <a:p>
            <a:pPr algn="l"/>
            <a:r>
              <a:rPr lang="en-US" sz="2800" b="1" u="sng" dirty="0" err="1" smtClean="0"/>
              <a:t>Exemple</a:t>
            </a:r>
            <a:r>
              <a:rPr lang="en-US" sz="2800" b="1" u="sng" dirty="0" smtClean="0"/>
              <a:t>:</a:t>
            </a:r>
            <a:endParaRPr lang="en-US" sz="2800" b="1" i="1" u="sng"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0181" y="1631575"/>
            <a:ext cx="4087906" cy="4045908"/>
          </a:xfrm>
        </p:spPr>
      </p:pic>
      <p:pic>
        <p:nvPicPr>
          <p:cNvPr id="21" name="Content Placeholder 2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84605" y="842682"/>
            <a:ext cx="6777089" cy="5417993"/>
          </a:xfrm>
        </p:spPr>
      </p:pic>
      <p:sp>
        <p:nvSpPr>
          <p:cNvPr id="22" name="Rectangle 21"/>
          <p:cNvSpPr/>
          <p:nvPr/>
        </p:nvSpPr>
        <p:spPr>
          <a:xfrm>
            <a:off x="520181" y="788893"/>
            <a:ext cx="4464424" cy="646331"/>
          </a:xfrm>
          <a:prstGeom prst="rect">
            <a:avLst/>
          </a:prstGeom>
        </p:spPr>
        <p:txBody>
          <a:bodyPr wrap="square">
            <a:spAutoFit/>
          </a:bodyPr>
          <a:lstStyle/>
          <a:p>
            <a:r>
              <a:rPr lang="fr-FR" dirty="0" smtClean="0">
                <a:solidFill>
                  <a:schemeClr val="tx1">
                    <a:lumMod val="50000"/>
                  </a:schemeClr>
                </a:solidFill>
              </a:rPr>
              <a:t>J'ai testé la solution pour calcul la somme des valeurs en colonne et en ligne.</a:t>
            </a:r>
            <a:endParaRPr lang="en-US" dirty="0">
              <a:solidFill>
                <a:schemeClr val="tx1">
                  <a:lumMod val="50000"/>
                </a:schemeClr>
              </a:solidFill>
            </a:endParaRPr>
          </a:p>
        </p:txBody>
      </p:sp>
      <p:sp>
        <p:nvSpPr>
          <p:cNvPr id="23" name="Rectangle 22"/>
          <p:cNvSpPr/>
          <p:nvPr/>
        </p:nvSpPr>
        <p:spPr>
          <a:xfrm>
            <a:off x="1344932" y="5848890"/>
            <a:ext cx="2909016" cy="307777"/>
          </a:xfrm>
          <a:prstGeom prst="rect">
            <a:avLst/>
          </a:prstGeom>
        </p:spPr>
        <p:txBody>
          <a:bodyPr wrap="square">
            <a:spAutoFit/>
          </a:bodyPr>
          <a:lstStyle/>
          <a:p>
            <a:r>
              <a:rPr lang="fr-FR" sz="1400" i="1" dirty="0" smtClean="0">
                <a:solidFill>
                  <a:schemeClr val="accent2">
                    <a:lumMod val="75000"/>
                  </a:schemeClr>
                </a:solidFill>
              </a:rPr>
              <a:t>Une forme basique de </a:t>
            </a:r>
            <a:r>
              <a:rPr lang="fr-FR" sz="1400" i="1" dirty="0" err="1" smtClean="0">
                <a:solidFill>
                  <a:schemeClr val="accent2">
                    <a:lumMod val="75000"/>
                  </a:schemeClr>
                </a:solidFill>
              </a:rPr>
              <a:t>Kakuro</a:t>
            </a:r>
            <a:r>
              <a:rPr lang="fr-FR" sz="1400" i="1" dirty="0" smtClean="0">
                <a:solidFill>
                  <a:schemeClr val="accent2">
                    <a:lumMod val="75000"/>
                  </a:schemeClr>
                </a:solidFill>
              </a:rPr>
              <a:t> 6x6</a:t>
            </a:r>
            <a:endParaRPr lang="en-US" sz="1400" i="1" dirty="0">
              <a:solidFill>
                <a:schemeClr val="accent2">
                  <a:lumMod val="75000"/>
                </a:schemeClr>
              </a:solidFill>
            </a:endParaRPr>
          </a:p>
        </p:txBody>
      </p:sp>
      <p:sp>
        <p:nvSpPr>
          <p:cNvPr id="24" name="Rectangle 23"/>
          <p:cNvSpPr/>
          <p:nvPr/>
        </p:nvSpPr>
        <p:spPr>
          <a:xfrm>
            <a:off x="10182427" y="6550223"/>
            <a:ext cx="2399733" cy="307777"/>
          </a:xfrm>
          <a:prstGeom prst="rect">
            <a:avLst/>
          </a:prstGeom>
        </p:spPr>
        <p:txBody>
          <a:bodyPr wrap="square">
            <a:spAutoFit/>
          </a:bodyPr>
          <a:lstStyle/>
          <a:p>
            <a:r>
              <a:rPr lang="en-US" sz="1400" i="1" dirty="0" smtClean="0">
                <a:solidFill>
                  <a:schemeClr val="tx1">
                    <a:lumMod val="50000"/>
                  </a:schemeClr>
                </a:solidFill>
              </a:rPr>
              <a:t>Viet NGUYEN 20006303</a:t>
            </a:r>
            <a:endParaRPr lang="en-US" sz="1400" i="1" dirty="0">
              <a:solidFill>
                <a:schemeClr val="tx1">
                  <a:lumMod val="50000"/>
                </a:schemeClr>
              </a:solidFill>
            </a:endParaRPr>
          </a:p>
        </p:txBody>
      </p:sp>
    </p:spTree>
    <p:extLst>
      <p:ext uri="{BB962C8B-B14F-4D97-AF65-F5344CB8AC3E}">
        <p14:creationId xmlns:p14="http://schemas.microsoft.com/office/powerpoint/2010/main" val="187353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1000" fill="hold"/>
                                        <p:tgtEl>
                                          <p:spTgt spid="23"/>
                                        </p:tgtEl>
                                        <p:attrNameLst>
                                          <p:attrName>ppt_w</p:attrName>
                                        </p:attrNameLst>
                                      </p:cBhvr>
                                      <p:tavLst>
                                        <p:tav tm="0">
                                          <p:val>
                                            <p:fltVal val="0"/>
                                          </p:val>
                                        </p:tav>
                                        <p:tav tm="100000">
                                          <p:val>
                                            <p:strVal val="#ppt_w"/>
                                          </p:val>
                                        </p:tav>
                                      </p:tavLst>
                                    </p:anim>
                                    <p:anim calcmode="lin" valueType="num">
                                      <p:cBhvr>
                                        <p:cTn id="13" dur="1000" fill="hold"/>
                                        <p:tgtEl>
                                          <p:spTgt spid="23"/>
                                        </p:tgtEl>
                                        <p:attrNameLst>
                                          <p:attrName>ppt_h</p:attrName>
                                        </p:attrNameLst>
                                      </p:cBhvr>
                                      <p:tavLst>
                                        <p:tav tm="0">
                                          <p:val>
                                            <p:fltVal val="0"/>
                                          </p:val>
                                        </p:tav>
                                        <p:tav tm="100000">
                                          <p:val>
                                            <p:strVal val="#ppt_h"/>
                                          </p:val>
                                        </p:tav>
                                      </p:tavLst>
                                    </p:anim>
                                    <p:anim calcmode="lin" valueType="num">
                                      <p:cBhvr>
                                        <p:cTn id="14" dur="1000" fill="hold"/>
                                        <p:tgtEl>
                                          <p:spTgt spid="23"/>
                                        </p:tgtEl>
                                        <p:attrNameLst>
                                          <p:attrName>style.rotation</p:attrName>
                                        </p:attrNameLst>
                                      </p:cBhvr>
                                      <p:tavLst>
                                        <p:tav tm="0">
                                          <p:val>
                                            <p:fltVal val="90"/>
                                          </p:val>
                                        </p:tav>
                                        <p:tav tm="100000">
                                          <p:val>
                                            <p:fltVal val="0"/>
                                          </p:val>
                                        </p:tav>
                                      </p:tavLst>
                                    </p:anim>
                                    <p:animEffect transition="in" filter="fade">
                                      <p:cBhvr>
                                        <p:cTn id="15" dur="10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80">
                                          <p:stCondLst>
                                            <p:cond delay="0"/>
                                          </p:stCondLst>
                                        </p:cTn>
                                        <p:tgtEl>
                                          <p:spTgt spid="21"/>
                                        </p:tgtEl>
                                      </p:cBhvr>
                                    </p:animEffect>
                                    <p:anim calcmode="lin" valueType="num">
                                      <p:cBhvr>
                                        <p:cTn id="2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32" dur="26">
                                          <p:stCondLst>
                                            <p:cond delay="650"/>
                                          </p:stCondLst>
                                        </p:cTn>
                                        <p:tgtEl>
                                          <p:spTgt spid="21"/>
                                        </p:tgtEl>
                                      </p:cBhvr>
                                      <p:to x="100000" y="60000"/>
                                    </p:animScale>
                                    <p:animScale>
                                      <p:cBhvr>
                                        <p:cTn id="33" dur="166" decel="50000">
                                          <p:stCondLst>
                                            <p:cond delay="676"/>
                                          </p:stCondLst>
                                        </p:cTn>
                                        <p:tgtEl>
                                          <p:spTgt spid="21"/>
                                        </p:tgtEl>
                                      </p:cBhvr>
                                      <p:to x="100000" y="100000"/>
                                    </p:animScale>
                                    <p:animScale>
                                      <p:cBhvr>
                                        <p:cTn id="34" dur="26">
                                          <p:stCondLst>
                                            <p:cond delay="1312"/>
                                          </p:stCondLst>
                                        </p:cTn>
                                        <p:tgtEl>
                                          <p:spTgt spid="21"/>
                                        </p:tgtEl>
                                      </p:cBhvr>
                                      <p:to x="100000" y="80000"/>
                                    </p:animScale>
                                    <p:animScale>
                                      <p:cBhvr>
                                        <p:cTn id="35" dur="166" decel="50000">
                                          <p:stCondLst>
                                            <p:cond delay="1338"/>
                                          </p:stCondLst>
                                        </p:cTn>
                                        <p:tgtEl>
                                          <p:spTgt spid="21"/>
                                        </p:tgtEl>
                                      </p:cBhvr>
                                      <p:to x="100000" y="100000"/>
                                    </p:animScale>
                                    <p:animScale>
                                      <p:cBhvr>
                                        <p:cTn id="36" dur="26">
                                          <p:stCondLst>
                                            <p:cond delay="1642"/>
                                          </p:stCondLst>
                                        </p:cTn>
                                        <p:tgtEl>
                                          <p:spTgt spid="21"/>
                                        </p:tgtEl>
                                      </p:cBhvr>
                                      <p:to x="100000" y="90000"/>
                                    </p:animScale>
                                    <p:animScale>
                                      <p:cBhvr>
                                        <p:cTn id="37" dur="166" decel="50000">
                                          <p:stCondLst>
                                            <p:cond delay="1668"/>
                                          </p:stCondLst>
                                        </p:cTn>
                                        <p:tgtEl>
                                          <p:spTgt spid="21"/>
                                        </p:tgtEl>
                                      </p:cBhvr>
                                      <p:to x="100000" y="100000"/>
                                    </p:animScale>
                                    <p:animScale>
                                      <p:cBhvr>
                                        <p:cTn id="38" dur="26">
                                          <p:stCondLst>
                                            <p:cond delay="1808"/>
                                          </p:stCondLst>
                                        </p:cTn>
                                        <p:tgtEl>
                                          <p:spTgt spid="21"/>
                                        </p:tgtEl>
                                      </p:cBhvr>
                                      <p:to x="100000" y="95000"/>
                                    </p:animScale>
                                    <p:animScale>
                                      <p:cBhvr>
                                        <p:cTn id="39"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4833</TotalTime>
  <Words>310</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Calisto MT</vt:lpstr>
      <vt:lpstr>Trebuchet MS</vt:lpstr>
      <vt:lpstr>Wingdings 2</vt:lpstr>
      <vt:lpstr>Slate</vt:lpstr>
      <vt:lpstr>Présentation du projet en prolog</vt:lpstr>
      <vt:lpstr>Règle du jeu:</vt:lpstr>
      <vt:lpstr>Jeu:</vt:lpstr>
      <vt:lpstr>Programme</vt:lpstr>
      <vt:lpstr>Exemple: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46</cp:revision>
  <dcterms:created xsi:type="dcterms:W3CDTF">2021-04-07T11:11:45Z</dcterms:created>
  <dcterms:modified xsi:type="dcterms:W3CDTF">2021-04-10T19:47:12Z</dcterms:modified>
</cp:coreProperties>
</file>