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C5381-41C8-40D2-8BC1-171DE262A038}" v="163" dt="2025-10-10T12:54:51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7AE-4844-9B58-892FCFF5657E}"/>
              </c:ext>
            </c:extLst>
          </c:dPt>
          <c:dPt>
            <c:idx val="1"/>
            <c:bubble3D val="0"/>
            <c:spPr>
              <a:solidFill>
                <a:schemeClr val="bg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AE-4844-9B58-892FCFF5657E}"/>
              </c:ext>
            </c:extLst>
          </c:dPt>
          <c:cat>
            <c:strRef>
              <c:f>Sheet1!$A$2:$A$3</c:f>
              <c:strCache>
                <c:ptCount val="2"/>
                <c:pt idx="0">
                  <c:v>Sống sót</c:v>
                </c:pt>
                <c:pt idx="1">
                  <c:v>Không sống sót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38.4</c:v>
                </c:pt>
                <c:pt idx="1">
                  <c:v>61.6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AE-4844-9B58-892FCFF56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0.2612</cdr:x>
      <cdr:y>0.18221</cdr:y>
    </cdr:from>
    <cdr:to>
      <cdr:x>0.7388</cdr:x>
      <cdr:y>0.81779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4212BF1-9649-41F9-68F9-7E2BD206201F}"/>
            </a:ext>
          </a:extLst>
        </cdr:cNvPr>
        <cdr:cNvSpPr txBox="1"/>
      </cdr:nvSpPr>
      <cdr:spPr>
        <a:xfrm xmlns:a="http://schemas.openxmlformats.org/drawingml/2006/main">
          <a:off x="500074" y="26215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kern="12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0932-E3F2-FE4B-13C8-672F44945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FCFC4-B4E1-FED0-4475-831FF4A0C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75DD-5316-61D9-7CDB-43AB8172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6354-F18A-4D0B-BC80-D753A4F643A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8D18-62D0-B9AF-165F-1879D430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F4182-0238-E9E4-D8C5-1241413F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E26-DEA9-44A7-8374-6DD6FA89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F55-5E2C-27EC-0BC8-E485C2DC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1B4F3-B868-681A-5F97-93340801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8B2DA-4C1B-4FE2-73A7-58B5CFCF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6354-F18A-4D0B-BC80-D753A4F643A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EA18-8050-35DF-5593-39768AB6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1C3C-27C4-9C9F-DBEF-4F53EBC9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E26-DEA9-44A7-8374-6DD6FA89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2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52C0C-9AD6-5560-B4F9-1E14ADC23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0346F-9AD0-4DFC-F3E8-8228587BD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4DC3-83C1-57A4-6DC4-BB66986B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6354-F18A-4D0B-BC80-D753A4F643A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947E-30C3-56F1-60A9-3CB8B930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7026-2F40-E52A-2C0F-D15FF5C6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E26-DEA9-44A7-8374-6DD6FA89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E6E2-119F-8EF7-9FF6-F4950C85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BCB4-92EC-84B9-2C93-FA0DE6D99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B8FB-5D7C-486A-DEA6-CE119C24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6354-F18A-4D0B-BC80-D753A4F643A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028AC-A53C-76AB-8965-DC3B7524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DC33-916B-8E22-A7AA-F89B99E3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E26-DEA9-44A7-8374-6DD6FA89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C50B-2960-5C75-2CD5-A60DF0EC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79B91-39CF-145A-BFB7-33E5F1E7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1031A-1259-5CE1-17CC-9D074E77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6354-F18A-4D0B-BC80-D753A4F643A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95686-EEEE-09F4-6EAB-38E3989B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1FAA0-41E8-8B25-61B0-C9665724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E26-DEA9-44A7-8374-6DD6FA89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8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3039-63CD-CAA3-BEEF-16209A73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DDA7-72DE-E335-EBE9-7A256A4C2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75BE1-257F-DA12-216C-E182E6C34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75DBD-04F5-A562-1518-3B308B33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6354-F18A-4D0B-BC80-D753A4F643A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5155-AEBE-2434-FBA9-9C4C76C5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A1810-2606-2794-E656-4102765D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E26-DEA9-44A7-8374-6DD6FA89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5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FEC6-7758-84AC-ADD5-92CA726D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17042-A54F-F0B1-06B4-23DA1C97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1E644-5D34-0F78-CC89-E0A86F1EF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D75E6-AB8A-8F38-59D2-EF46A5AB2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2FB6A-E1CA-E299-F84C-436377E44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1D9DA-3DB0-DA4E-6FA0-6727B9DC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6354-F18A-4D0B-BC80-D753A4F643A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3C6BE-87EE-63BA-67AB-258A7EE9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F44A8-07E7-567D-0DFF-7C9A3232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E26-DEA9-44A7-8374-6DD6FA89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9085-6C92-5154-CECB-1B158C7C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6ACA1-1C3F-4EFC-8D1E-DF66B643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6354-F18A-4D0B-BC80-D753A4F643A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4F7A8-F636-F869-0BDA-E7D3D1A8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E5C73-1E1F-04F5-0474-37C429B6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E26-DEA9-44A7-8374-6DD6FA89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F194F-3AEA-6F5B-D590-A0F5771D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6354-F18A-4D0B-BC80-D753A4F643A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79D17-FDE5-0FB1-775F-6655C98A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6459-7016-0D24-45E2-43D654CE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E26-DEA9-44A7-8374-6DD6FA89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2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41C8-E8C9-4C8A-B641-89433969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7382-7926-4D1F-839D-32B99BDE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DB311-283D-2B80-E3C8-75881D50D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F01C-7EE8-D856-97BC-179D1C28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6354-F18A-4D0B-BC80-D753A4F643A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74DC4-BE41-E613-D11C-DC0FFD9A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F2128-5649-980E-BA4A-F79ECAA9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E26-DEA9-44A7-8374-6DD6FA89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4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1C0A-F18A-8D4E-63D4-36AF98F9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358DB-35D3-F6DA-222B-AF8808054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CAC65-55BF-F3DC-725D-1FA11EF8A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1AB2-8A54-E2E7-8D01-05EA6E92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6354-F18A-4D0B-BC80-D753A4F643A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2ACD-3358-4F4E-0A99-A8DD1597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EAA19-A444-E43C-B3C1-C64094B8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D5E26-DEA9-44A7-8374-6DD6FA89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2193F-7388-5E3C-DA98-29D829F3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D13D6-5871-39B0-AB3C-0E49F697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ECFF8-9244-EBBF-9545-B93F58556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76354-F18A-4D0B-BC80-D753A4F643A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7B22-5997-8B37-B29B-23F1AA41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681F-E95C-A58F-AD88-B98FE405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D5E26-DEA9-44A7-8374-6DD6FA89F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8939DB-9BC9-EFD9-595F-39478DB50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1" y="53120"/>
            <a:ext cx="838198" cy="83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6CA6B9-75FE-B314-E04A-A8B96EB1AE90}"/>
              </a:ext>
            </a:extLst>
          </p:cNvPr>
          <p:cNvSpPr txBox="1"/>
          <p:nvPr/>
        </p:nvSpPr>
        <p:spPr>
          <a:xfrm>
            <a:off x="2880215" y="121465"/>
            <a:ext cx="643156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DỰ ĐOÁN KHẢ NĂNG SỐNG SÓT TRÊN TÀU TITANIC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AE421-C0D0-9635-F2A8-A803C9A28600}"/>
              </a:ext>
            </a:extLst>
          </p:cNvPr>
          <p:cNvSpPr txBox="1"/>
          <p:nvPr/>
        </p:nvSpPr>
        <p:spPr>
          <a:xfrm>
            <a:off x="2529840" y="552764"/>
            <a:ext cx="713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b="1" dirty="0">
                <a:solidFill>
                  <a:schemeClr val="accent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Phạm Minh Dương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vi-VN" sz="1600" b="1" dirty="0">
                <a:solidFill>
                  <a:schemeClr val="accent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Nguyễn Đăng Khoa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vi-VN" sz="1600" b="1" dirty="0">
                <a:solidFill>
                  <a:schemeClr val="accent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Phạm Tấn Đạt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lang="vi-VN" sz="1600" b="1" dirty="0">
                <a:solidFill>
                  <a:schemeClr val="accent1">
                    <a:lumMod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Đỗ Quốc Việt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7A1DFA-1BF6-FA33-4C13-A8E7CC879AE2}"/>
              </a:ext>
            </a:extLst>
          </p:cNvPr>
          <p:cNvCxnSpPr/>
          <p:nvPr/>
        </p:nvCxnSpPr>
        <p:spPr>
          <a:xfrm>
            <a:off x="130631" y="958084"/>
            <a:ext cx="112572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C57970-4F8C-B417-B54B-F211A274EC19}"/>
              </a:ext>
            </a:extLst>
          </p:cNvPr>
          <p:cNvSpPr txBox="1"/>
          <p:nvPr/>
        </p:nvSpPr>
        <p:spPr>
          <a:xfrm>
            <a:off x="130631" y="1102722"/>
            <a:ext cx="145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Inter" panose="02000503000000020004" pitchFamily="2" charset="0"/>
                <a:ea typeface="Inter" panose="02000503000000020004" pitchFamily="2" charset="0"/>
              </a:rPr>
              <a:t>GIỚI THIỆU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AA2A2-6994-1734-8F1B-28E1EB1B0C8F}"/>
              </a:ext>
            </a:extLst>
          </p:cNvPr>
          <p:cNvSpPr txBox="1"/>
          <p:nvPr/>
        </p:nvSpPr>
        <p:spPr>
          <a:xfrm>
            <a:off x="150335" y="1349396"/>
            <a:ext cx="3171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Định </a:t>
            </a:r>
            <a:r>
              <a:rPr lang="en-US" sz="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nghĩa</a:t>
            </a:r>
            <a:r>
              <a:rPr lang="en-US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vấn</a:t>
            </a:r>
            <a:r>
              <a:rPr lang="en-US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đề</a:t>
            </a:r>
            <a:r>
              <a:rPr lang="en-US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Đầu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vào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Dữ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liệu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test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chưa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được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gán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nhãn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Đầu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ra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Tập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test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được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gắn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với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nhãn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tương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ứng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của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nó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r>
              <a:rPr lang="en-US" sz="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Thách</a:t>
            </a:r>
            <a:r>
              <a:rPr lang="en-US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thức</a:t>
            </a:r>
            <a:r>
              <a:rPr lang="en-US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Dữ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liệu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nhãn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bị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thiếu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cân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bằng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Một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số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cột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bị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thiếu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giá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trị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  <a:p>
            <a:r>
              <a:rPr lang="en-US" sz="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Mục</a:t>
            </a:r>
            <a:r>
              <a:rPr lang="en-US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tiêu</a:t>
            </a:r>
            <a:r>
              <a:rPr lang="en-US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Dự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đoán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khả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năng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sống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sót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của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hành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khách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. </a:t>
            </a:r>
            <a:endParaRPr lang="en-US" sz="800" b="1" dirty="0">
              <a:solidFill>
                <a:schemeClr val="tx2">
                  <a:lumMod val="75000"/>
                  <a:lumOff val="2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1D2369-4E98-9BD1-53B0-EF1DC5F0FDDE}"/>
              </a:ext>
            </a:extLst>
          </p:cNvPr>
          <p:cNvSpPr txBox="1"/>
          <p:nvPr/>
        </p:nvSpPr>
        <p:spPr>
          <a:xfrm>
            <a:off x="110926" y="2315969"/>
            <a:ext cx="145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Inter" panose="02000503000000020004" pitchFamily="2" charset="0"/>
                <a:ea typeface="Inter" panose="02000503000000020004" pitchFamily="2" charset="0"/>
              </a:rPr>
              <a:t>DATASETS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7C3A9F-FBD3-3BA7-BF81-7F9637FDB0A6}"/>
              </a:ext>
            </a:extLst>
          </p:cNvPr>
          <p:cNvSpPr txBox="1"/>
          <p:nvPr/>
        </p:nvSpPr>
        <p:spPr>
          <a:xfrm>
            <a:off x="130631" y="2554623"/>
            <a:ext cx="2820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Số</a:t>
            </a:r>
            <a:r>
              <a:rPr lang="en-US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lượng</a:t>
            </a:r>
            <a:r>
              <a:rPr lang="en-US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Tổng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cộng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1309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mẫu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từ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1309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hành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khách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. Trong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đó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891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mẫu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cho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tập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train, 418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mẫu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cho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tập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test.</a:t>
            </a:r>
          </a:p>
          <a:p>
            <a:pPr algn="just"/>
            <a:r>
              <a:rPr lang="en-US" sz="8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Nguồn</a:t>
            </a:r>
            <a:r>
              <a:rPr lang="en-US" sz="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Kaggle Titanic Competition.</a:t>
            </a:r>
          </a:p>
          <a:p>
            <a:pPr algn="just"/>
            <a:r>
              <a:rPr lang="en-US" sz="800" i="1" dirty="0">
                <a:solidFill>
                  <a:schemeClr val="tx2">
                    <a:lumMod val="50000"/>
                    <a:lumOff val="50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https://www.kaggle.com/competitions/titanic/data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249793-12A2-B575-70F7-F34F44CA3855}"/>
              </a:ext>
            </a:extLst>
          </p:cNvPr>
          <p:cNvCxnSpPr>
            <a:cxnSpLocks/>
          </p:cNvCxnSpPr>
          <p:nvPr/>
        </p:nvCxnSpPr>
        <p:spPr>
          <a:xfrm flipV="1">
            <a:off x="3216383" y="1102722"/>
            <a:ext cx="0" cy="5457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736C90-50A3-3A9E-DB52-C9B3907563DC}"/>
              </a:ext>
            </a:extLst>
          </p:cNvPr>
          <p:cNvCxnSpPr>
            <a:cxnSpLocks/>
          </p:cNvCxnSpPr>
          <p:nvPr/>
        </p:nvCxnSpPr>
        <p:spPr>
          <a:xfrm flipV="1">
            <a:off x="7007790" y="1102722"/>
            <a:ext cx="0" cy="3131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FB9A9F34-A89B-9D7B-A536-7C3ABA7068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63588"/>
              </p:ext>
            </p:extLst>
          </p:nvPr>
        </p:nvGraphicFramePr>
        <p:xfrm>
          <a:off x="658688" y="3245373"/>
          <a:ext cx="1702282" cy="1334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FE3A3C23-D0F2-FD3D-A6E4-07063F1C35F9}"/>
              </a:ext>
            </a:extLst>
          </p:cNvPr>
          <p:cNvSpPr txBox="1"/>
          <p:nvPr/>
        </p:nvSpPr>
        <p:spPr>
          <a:xfrm>
            <a:off x="1465925" y="3655467"/>
            <a:ext cx="646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Inter" panose="02000503000000020004" pitchFamily="2" charset="0"/>
                <a:ea typeface="Inter" panose="02000503000000020004" pitchFamily="2" charset="0"/>
              </a:rPr>
              <a:t>38.4% </a:t>
            </a:r>
          </a:p>
          <a:p>
            <a:pPr algn="ctr"/>
            <a:r>
              <a:rPr lang="en-US" sz="600" dirty="0" err="1">
                <a:latin typeface="Inter" panose="02000503000000020004" pitchFamily="2" charset="0"/>
                <a:ea typeface="Inter" panose="02000503000000020004" pitchFamily="2" charset="0"/>
              </a:rPr>
              <a:t>Sống</a:t>
            </a:r>
            <a:r>
              <a:rPr lang="en-US" sz="6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600" dirty="0" err="1">
                <a:latin typeface="Inter" panose="02000503000000020004" pitchFamily="2" charset="0"/>
                <a:ea typeface="Inter" panose="02000503000000020004" pitchFamily="2" charset="0"/>
              </a:rPr>
              <a:t>sót</a:t>
            </a:r>
            <a:r>
              <a:rPr lang="en-US" sz="600" dirty="0">
                <a:latin typeface="Inter" panose="02000503000000020004" pitchFamily="2" charset="0"/>
                <a:ea typeface="Inter" panose="02000503000000020004" pitchFamily="2" charset="0"/>
              </a:rPr>
              <a:t> (1)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1DEB4C-D19E-7E8B-313C-52D45EDEE4C7}"/>
              </a:ext>
            </a:extLst>
          </p:cNvPr>
          <p:cNvSpPr txBox="1"/>
          <p:nvPr/>
        </p:nvSpPr>
        <p:spPr>
          <a:xfrm>
            <a:off x="987746" y="3865288"/>
            <a:ext cx="64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Inter" panose="02000503000000020004" pitchFamily="2" charset="0"/>
                <a:ea typeface="Inter" panose="02000503000000020004" pitchFamily="2" charset="0"/>
              </a:rPr>
              <a:t>61.6% </a:t>
            </a:r>
          </a:p>
          <a:p>
            <a:pPr algn="ctr"/>
            <a:r>
              <a:rPr lang="en-US" sz="600" dirty="0" err="1">
                <a:latin typeface="Inter" panose="02000503000000020004" pitchFamily="2" charset="0"/>
                <a:ea typeface="Inter" panose="02000503000000020004" pitchFamily="2" charset="0"/>
              </a:rPr>
              <a:t>Không</a:t>
            </a:r>
            <a:r>
              <a:rPr lang="en-US" sz="6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600" dirty="0" err="1">
                <a:latin typeface="Inter" panose="02000503000000020004" pitchFamily="2" charset="0"/>
                <a:ea typeface="Inter" panose="02000503000000020004" pitchFamily="2" charset="0"/>
              </a:rPr>
              <a:t>sống</a:t>
            </a:r>
            <a:r>
              <a:rPr lang="en-US" sz="6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600" dirty="0" err="1">
                <a:latin typeface="Inter" panose="02000503000000020004" pitchFamily="2" charset="0"/>
                <a:ea typeface="Inter" panose="02000503000000020004" pitchFamily="2" charset="0"/>
              </a:rPr>
              <a:t>sót</a:t>
            </a:r>
            <a:r>
              <a:rPr lang="en-US" sz="600" dirty="0">
                <a:latin typeface="Inter" panose="02000503000000020004" pitchFamily="2" charset="0"/>
                <a:ea typeface="Inter" panose="02000503000000020004" pitchFamily="2" charset="0"/>
              </a:rPr>
              <a:t> (0)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87857A-9C5C-B19A-142B-1FD254D9F438}"/>
              </a:ext>
            </a:extLst>
          </p:cNvPr>
          <p:cNvSpPr txBox="1"/>
          <p:nvPr/>
        </p:nvSpPr>
        <p:spPr>
          <a:xfrm>
            <a:off x="1045730" y="3201369"/>
            <a:ext cx="9281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err="1">
                <a:latin typeface="Inter" panose="02000503000000020004" pitchFamily="2" charset="0"/>
                <a:ea typeface="Inter" panose="02000503000000020004" pitchFamily="2" charset="0"/>
              </a:rPr>
              <a:t>Nhãn</a:t>
            </a:r>
            <a:r>
              <a:rPr lang="en-US" sz="6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600" dirty="0" err="1">
                <a:latin typeface="Inter" panose="02000503000000020004" pitchFamily="2" charset="0"/>
                <a:ea typeface="Inter" panose="02000503000000020004" pitchFamily="2" charset="0"/>
              </a:rPr>
              <a:t>tập</a:t>
            </a:r>
            <a:r>
              <a:rPr lang="en-US" sz="600" dirty="0">
                <a:latin typeface="Inter" panose="02000503000000020004" pitchFamily="2" charset="0"/>
                <a:ea typeface="Inter" panose="02000503000000020004" pitchFamily="2" charset="0"/>
              </a:rPr>
              <a:t> train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DA4563-1A08-BE73-842F-3CEBAA3932D6}"/>
              </a:ext>
            </a:extLst>
          </p:cNvPr>
          <p:cNvSpPr txBox="1"/>
          <p:nvPr/>
        </p:nvSpPr>
        <p:spPr>
          <a:xfrm>
            <a:off x="110926" y="4670666"/>
            <a:ext cx="24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Inter" panose="02000503000000020004" pitchFamily="2" charset="0"/>
                <a:ea typeface="Inter" panose="02000503000000020004" pitchFamily="2" charset="0"/>
              </a:rPr>
              <a:t>CÁC BƯỚC THỰC HIỆN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8260CEB-AF4E-423B-CD1D-FD83B3A8DC1A}"/>
              </a:ext>
            </a:extLst>
          </p:cNvPr>
          <p:cNvSpPr/>
          <p:nvPr/>
        </p:nvSpPr>
        <p:spPr>
          <a:xfrm>
            <a:off x="110926" y="5133619"/>
            <a:ext cx="487680" cy="2073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Train Data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5F60B3-7099-6E7F-EC23-8AD0B675CD2B}"/>
              </a:ext>
            </a:extLst>
          </p:cNvPr>
          <p:cNvSpPr/>
          <p:nvPr/>
        </p:nvSpPr>
        <p:spPr>
          <a:xfrm>
            <a:off x="1839856" y="5133618"/>
            <a:ext cx="721827" cy="2073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61F72BD-AD4A-E6AC-920F-DAF6FA822790}"/>
              </a:ext>
            </a:extLst>
          </p:cNvPr>
          <p:cNvSpPr/>
          <p:nvPr/>
        </p:nvSpPr>
        <p:spPr>
          <a:xfrm>
            <a:off x="868139" y="5128825"/>
            <a:ext cx="721827" cy="2073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Preprocessing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304181-30D0-202A-31B2-233BCB65B66E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V="1">
            <a:off x="598606" y="5232485"/>
            <a:ext cx="269533" cy="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D000BC-B860-6BE5-EBFD-5392F69C9647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1589966" y="5232485"/>
            <a:ext cx="249890" cy="4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19F5D9C-D1F5-2125-91F0-4447908EFC40}"/>
              </a:ext>
            </a:extLst>
          </p:cNvPr>
          <p:cNvSpPr/>
          <p:nvPr/>
        </p:nvSpPr>
        <p:spPr>
          <a:xfrm>
            <a:off x="2322351" y="5588451"/>
            <a:ext cx="721827" cy="20732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1180730-7222-6348-0BFA-4190E3D076F6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>
            <a:off x="2200770" y="5340938"/>
            <a:ext cx="482495" cy="247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BFB511DD-66D0-7D2D-0923-DB7E4000C351}"/>
              </a:ext>
            </a:extLst>
          </p:cNvPr>
          <p:cNvCxnSpPr>
            <a:cxnSpLocks/>
            <a:stCxn id="58" idx="2"/>
            <a:endCxn id="1038" idx="0"/>
          </p:cNvCxnSpPr>
          <p:nvPr/>
        </p:nvCxnSpPr>
        <p:spPr>
          <a:xfrm flipH="1">
            <a:off x="2668008" y="5795771"/>
            <a:ext cx="15257" cy="312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Cube 1037">
            <a:extLst>
              <a:ext uri="{FF2B5EF4-FFF2-40B4-BE49-F238E27FC236}">
                <a16:creationId xmlns:a16="http://schemas.microsoft.com/office/drawing/2014/main" id="{F572DC96-1B34-C9DE-3337-E2B9F192958A}"/>
              </a:ext>
            </a:extLst>
          </p:cNvPr>
          <p:cNvSpPr/>
          <p:nvPr/>
        </p:nvSpPr>
        <p:spPr>
          <a:xfrm>
            <a:off x="2340750" y="6108329"/>
            <a:ext cx="550647" cy="415475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Training Models</a:t>
            </a:r>
            <a:endParaRPr lang="en-US" sz="600" dirty="0"/>
          </a:p>
        </p:txBody>
      </p:sp>
      <p:sp>
        <p:nvSpPr>
          <p:cNvPr id="1044" name="Rectangle: Rounded Corners 1043">
            <a:extLst>
              <a:ext uri="{FF2B5EF4-FFF2-40B4-BE49-F238E27FC236}">
                <a16:creationId xmlns:a16="http://schemas.microsoft.com/office/drawing/2014/main" id="{81690A6F-CC34-80AA-25DE-2DE925EDE7E0}"/>
              </a:ext>
            </a:extLst>
          </p:cNvPr>
          <p:cNvSpPr/>
          <p:nvPr/>
        </p:nvSpPr>
        <p:spPr>
          <a:xfrm>
            <a:off x="1137346" y="6182478"/>
            <a:ext cx="807418" cy="37757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Model Validation (Accuracy, F1 Score, ROC)</a:t>
            </a:r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47EE05D0-D8AE-CFE9-E871-044B1FF481C1}"/>
              </a:ext>
            </a:extLst>
          </p:cNvPr>
          <p:cNvCxnSpPr>
            <a:cxnSpLocks/>
            <a:stCxn id="1038" idx="2"/>
            <a:endCxn id="1044" idx="3"/>
          </p:cNvCxnSpPr>
          <p:nvPr/>
        </p:nvCxnSpPr>
        <p:spPr>
          <a:xfrm flipH="1">
            <a:off x="1944764" y="6368001"/>
            <a:ext cx="395986" cy="3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F2358A69-374C-9845-81F7-923CB01998D2}"/>
              </a:ext>
            </a:extLst>
          </p:cNvPr>
          <p:cNvSpPr/>
          <p:nvPr/>
        </p:nvSpPr>
        <p:spPr>
          <a:xfrm>
            <a:off x="150335" y="6215909"/>
            <a:ext cx="745296" cy="30418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Validate model Support Vector Classifier (SVC)</a:t>
            </a:r>
          </a:p>
        </p:txBody>
      </p: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EC57D688-AD7F-976C-318F-2190717668CC}"/>
              </a:ext>
            </a:extLst>
          </p:cNvPr>
          <p:cNvCxnSpPr>
            <a:cxnSpLocks/>
            <a:stCxn id="1044" idx="1"/>
            <a:endCxn id="1055" idx="3"/>
          </p:cNvCxnSpPr>
          <p:nvPr/>
        </p:nvCxnSpPr>
        <p:spPr>
          <a:xfrm flipH="1" flipV="1">
            <a:off x="895631" y="6368001"/>
            <a:ext cx="241715" cy="3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Rectangle: Rounded Corners 1060">
            <a:extLst>
              <a:ext uri="{FF2B5EF4-FFF2-40B4-BE49-F238E27FC236}">
                <a16:creationId xmlns:a16="http://schemas.microsoft.com/office/drawing/2014/main" id="{068874B7-A823-55A6-83E4-CBC6392441C7}"/>
              </a:ext>
            </a:extLst>
          </p:cNvPr>
          <p:cNvSpPr/>
          <p:nvPr/>
        </p:nvSpPr>
        <p:spPr>
          <a:xfrm>
            <a:off x="150335" y="5607788"/>
            <a:ext cx="745296" cy="30418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Estimate Test Data Labels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BAB45A1E-A69A-762C-1EC0-84A830232266}"/>
              </a:ext>
            </a:extLst>
          </p:cNvPr>
          <p:cNvCxnSpPr>
            <a:cxnSpLocks/>
            <a:stCxn id="1055" idx="0"/>
            <a:endCxn id="1061" idx="2"/>
          </p:cNvCxnSpPr>
          <p:nvPr/>
        </p:nvCxnSpPr>
        <p:spPr>
          <a:xfrm flipV="1">
            <a:off x="522983" y="5911971"/>
            <a:ext cx="0" cy="303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C5F7C940-F87A-9BD6-8EA8-1815229AFB98}"/>
              </a:ext>
            </a:extLst>
          </p:cNvPr>
          <p:cNvSpPr txBox="1"/>
          <p:nvPr/>
        </p:nvSpPr>
        <p:spPr>
          <a:xfrm>
            <a:off x="3261755" y="1118111"/>
            <a:ext cx="260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1. Preprocessing &amp; Data Extraction</a:t>
            </a:r>
            <a:endParaRPr lang="en-US" sz="1000" dirty="0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13094FA2-9C6B-0C5F-E802-31894CC55B29}"/>
              </a:ext>
            </a:extLst>
          </p:cNvPr>
          <p:cNvSpPr txBox="1"/>
          <p:nvPr/>
        </p:nvSpPr>
        <p:spPr>
          <a:xfrm>
            <a:off x="3261755" y="2658821"/>
            <a:ext cx="26060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2. Feature Selection</a:t>
            </a:r>
          </a:p>
        </p:txBody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75A05FC2-4C93-8F20-A19F-A7DB50AFE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79" y="1405959"/>
            <a:ext cx="1768164" cy="1090863"/>
          </a:xfrm>
          <a:prstGeom prst="rect">
            <a:avLst/>
          </a:prstGeom>
        </p:spPr>
      </p:pic>
      <p:pic>
        <p:nvPicPr>
          <p:cNvPr id="1077" name="Picture 1076">
            <a:extLst>
              <a:ext uri="{FF2B5EF4-FFF2-40B4-BE49-F238E27FC236}">
                <a16:creationId xmlns:a16="http://schemas.microsoft.com/office/drawing/2014/main" id="{4FFA57CB-E8B5-AE1D-14BD-4FDEFAA38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8589" y="2911462"/>
            <a:ext cx="1525341" cy="1271414"/>
          </a:xfrm>
          <a:prstGeom prst="rect">
            <a:avLst/>
          </a:prstGeom>
        </p:spPr>
      </p:pic>
      <p:sp>
        <p:nvSpPr>
          <p:cNvPr id="1078" name="TextBox 1077">
            <a:extLst>
              <a:ext uri="{FF2B5EF4-FFF2-40B4-BE49-F238E27FC236}">
                <a16:creationId xmlns:a16="http://schemas.microsoft.com/office/drawing/2014/main" id="{52811805-9169-FF5F-91AD-BD816358C6C9}"/>
              </a:ext>
            </a:extLst>
          </p:cNvPr>
          <p:cNvSpPr txBox="1"/>
          <p:nvPr/>
        </p:nvSpPr>
        <p:spPr>
          <a:xfrm>
            <a:off x="5335054" y="1617163"/>
            <a:ext cx="138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Xóa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những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cột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không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xử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lý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được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hoặc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không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có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ích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.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Xử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lý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giá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trị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thiếu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trong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cột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Age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và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Fare.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C8DA2C4B-4732-8137-F337-BB1D80DE62BF}"/>
              </a:ext>
            </a:extLst>
          </p:cNvPr>
          <p:cNvSpPr txBox="1"/>
          <p:nvPr/>
        </p:nvSpPr>
        <p:spPr>
          <a:xfrm>
            <a:off x="5147051" y="3174136"/>
            <a:ext cx="157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Dùng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ma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trận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tương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quan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để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xem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những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cột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gây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ảnh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hưởng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đến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hiệu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suất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800" dirty="0" err="1">
                <a:latin typeface="Inter" panose="02000503000000020004" pitchFamily="2" charset="0"/>
                <a:ea typeface="Inter" panose="02000503000000020004" pitchFamily="2" charset="0"/>
              </a:rPr>
              <a:t>học</a:t>
            </a:r>
            <a:r>
              <a:rPr lang="en-US" sz="800" dirty="0">
                <a:latin typeface="Inter" panose="02000503000000020004" pitchFamily="2" charset="0"/>
                <a:ea typeface="Inter" panose="02000503000000020004" pitchFamily="2" charset="0"/>
              </a:rPr>
              <a:t> model.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6BEB2D44-5BF2-BF0D-9129-814E382B80A8}"/>
              </a:ext>
            </a:extLst>
          </p:cNvPr>
          <p:cNvSpPr txBox="1"/>
          <p:nvPr/>
        </p:nvSpPr>
        <p:spPr>
          <a:xfrm>
            <a:off x="3261755" y="4275850"/>
            <a:ext cx="24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Inter" panose="02000503000000020004" pitchFamily="2" charset="0"/>
                <a:ea typeface="Inter" panose="02000503000000020004" pitchFamily="2" charset="0"/>
              </a:rPr>
              <a:t>THỬ NGHIỆM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78F5DD0-74DB-0C5E-AE05-DF1470BE43A9}"/>
              </a:ext>
            </a:extLst>
          </p:cNvPr>
          <p:cNvSpPr txBox="1"/>
          <p:nvPr/>
        </p:nvSpPr>
        <p:spPr>
          <a:xfrm>
            <a:off x="3276768" y="4474200"/>
            <a:ext cx="335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Thử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nghiệm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1: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Tìm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model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có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hiệu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suất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tốt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nhất</a:t>
            </a:r>
            <a:endParaRPr lang="en-US" sz="10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graphicFrame>
        <p:nvGraphicFramePr>
          <p:cNvPr id="1094" name="Table 1093">
            <a:extLst>
              <a:ext uri="{FF2B5EF4-FFF2-40B4-BE49-F238E27FC236}">
                <a16:creationId xmlns:a16="http://schemas.microsoft.com/office/drawing/2014/main" id="{2788747F-80CB-2E91-63AA-655F43770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590350"/>
              </p:ext>
            </p:extLst>
          </p:nvPr>
        </p:nvGraphicFramePr>
        <p:xfrm>
          <a:off x="3362345" y="4755231"/>
          <a:ext cx="2099673" cy="177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749">
                  <a:extLst>
                    <a:ext uri="{9D8B030D-6E8A-4147-A177-3AD203B41FA5}">
                      <a16:colId xmlns:a16="http://schemas.microsoft.com/office/drawing/2014/main" val="193024726"/>
                    </a:ext>
                  </a:extLst>
                </a:gridCol>
                <a:gridCol w="518293">
                  <a:extLst>
                    <a:ext uri="{9D8B030D-6E8A-4147-A177-3AD203B41FA5}">
                      <a16:colId xmlns:a16="http://schemas.microsoft.com/office/drawing/2014/main" val="2898048091"/>
                    </a:ext>
                  </a:extLst>
                </a:gridCol>
                <a:gridCol w="403564">
                  <a:extLst>
                    <a:ext uri="{9D8B030D-6E8A-4147-A177-3AD203B41FA5}">
                      <a16:colId xmlns:a16="http://schemas.microsoft.com/office/drawing/2014/main" val="647930504"/>
                    </a:ext>
                  </a:extLst>
                </a:gridCol>
                <a:gridCol w="432067">
                  <a:extLst>
                    <a:ext uri="{9D8B030D-6E8A-4147-A177-3AD203B41FA5}">
                      <a16:colId xmlns:a16="http://schemas.microsoft.com/office/drawing/2014/main" val="1041659938"/>
                    </a:ext>
                  </a:extLst>
                </a:gridCol>
              </a:tblGrid>
              <a:tr h="2692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b="1" dirty="0"/>
                        <a:t>Model</a:t>
                      </a:r>
                      <a:endParaRPr lang="en-US" sz="800" dirty="0"/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b="1"/>
                        <a:t>Accuracy</a:t>
                      </a:r>
                      <a:endParaRPr lang="en-US" sz="800"/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b="1"/>
                        <a:t>F1 Score</a:t>
                      </a:r>
                      <a:endParaRPr lang="en-US" sz="800"/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b="1"/>
                        <a:t>ROC AUC</a:t>
                      </a:r>
                      <a:endParaRPr lang="en-US" sz="800"/>
                    </a:p>
                  </a:txBody>
                  <a:tcPr marL="51584" marR="51584" marT="25792" marB="25792" anchor="ctr"/>
                </a:tc>
                <a:extLst>
                  <a:ext uri="{0D108BD9-81ED-4DB2-BD59-A6C34878D82A}">
                    <a16:rowId xmlns:a16="http://schemas.microsoft.com/office/drawing/2014/main" val="1404952151"/>
                  </a:ext>
                </a:extLst>
              </a:tr>
              <a:tr h="2692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Logistic Regression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0.8101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0.7385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0.8387</a:t>
                      </a:r>
                    </a:p>
                  </a:txBody>
                  <a:tcPr marL="51584" marR="51584" marT="25792" marB="25792" anchor="ctr"/>
                </a:tc>
                <a:extLst>
                  <a:ext uri="{0D108BD9-81ED-4DB2-BD59-A6C34878D82A}">
                    <a16:rowId xmlns:a16="http://schemas.microsoft.com/office/drawing/2014/main" val="2235746032"/>
                  </a:ext>
                </a:extLst>
              </a:tr>
              <a:tr h="16024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Random Forest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0.8212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0.7538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0.8345</a:t>
                      </a:r>
                    </a:p>
                  </a:txBody>
                  <a:tcPr marL="51584" marR="51584" marT="25792" marB="25792" anchor="ctr"/>
                </a:tc>
                <a:extLst>
                  <a:ext uri="{0D108BD9-81ED-4DB2-BD59-A6C34878D82A}">
                    <a16:rowId xmlns:a16="http://schemas.microsoft.com/office/drawing/2014/main" val="3554999047"/>
                  </a:ext>
                </a:extLst>
              </a:tr>
              <a:tr h="16024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XGBoost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0.7989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0.7353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0.8083</a:t>
                      </a:r>
                    </a:p>
                  </a:txBody>
                  <a:tcPr marL="51584" marR="51584" marT="25792" marB="25792" anchor="ctr"/>
                </a:tc>
                <a:extLst>
                  <a:ext uri="{0D108BD9-81ED-4DB2-BD59-A6C34878D82A}">
                    <a16:rowId xmlns:a16="http://schemas.microsoft.com/office/drawing/2014/main" val="1744046820"/>
                  </a:ext>
                </a:extLst>
              </a:tr>
              <a:tr h="3803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b="1" dirty="0"/>
                        <a:t>SVC (Support Vector Classifier)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b="1" dirty="0"/>
                        <a:t>0.8268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b="1" dirty="0"/>
                        <a:t>0.7559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b="1" dirty="0"/>
                        <a:t>0.8381</a:t>
                      </a:r>
                    </a:p>
                  </a:txBody>
                  <a:tcPr marL="51584" marR="51584" marT="25792" marB="25792" anchor="ctr"/>
                </a:tc>
                <a:extLst>
                  <a:ext uri="{0D108BD9-81ED-4DB2-BD59-A6C34878D82A}">
                    <a16:rowId xmlns:a16="http://schemas.microsoft.com/office/drawing/2014/main" val="3097726518"/>
                  </a:ext>
                </a:extLst>
              </a:tr>
              <a:tr h="272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K-Nearest Neighbors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0.7877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0.7206</a:t>
                      </a:r>
                    </a:p>
                  </a:txBody>
                  <a:tcPr marL="51584" marR="51584" marT="25792" marB="2579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0.8403</a:t>
                      </a:r>
                    </a:p>
                  </a:txBody>
                  <a:tcPr marL="51584" marR="51584" marT="25792" marB="25792" anchor="ctr"/>
                </a:tc>
                <a:extLst>
                  <a:ext uri="{0D108BD9-81ED-4DB2-BD59-A6C34878D82A}">
                    <a16:rowId xmlns:a16="http://schemas.microsoft.com/office/drawing/2014/main" val="672877695"/>
                  </a:ext>
                </a:extLst>
              </a:tr>
            </a:tbl>
          </a:graphicData>
        </a:graphic>
      </p:graphicFrame>
      <p:sp>
        <p:nvSpPr>
          <p:cNvPr id="1098" name="TextBox 1097">
            <a:extLst>
              <a:ext uri="{FF2B5EF4-FFF2-40B4-BE49-F238E27FC236}">
                <a16:creationId xmlns:a16="http://schemas.microsoft.com/office/drawing/2014/main" id="{8E3B3E11-3757-C8A6-F2B3-751363C2CA2E}"/>
              </a:ext>
            </a:extLst>
          </p:cNvPr>
          <p:cNvSpPr txBox="1"/>
          <p:nvPr/>
        </p:nvSpPr>
        <p:spPr>
          <a:xfrm>
            <a:off x="7113724" y="1118111"/>
            <a:ext cx="2418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Inter" panose="02000503000000020004" pitchFamily="2" charset="0"/>
                <a:ea typeface="Inter" panose="02000503000000020004" pitchFamily="2" charset="0"/>
              </a:rPr>
              <a:t>KẾT QUẢ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48B7E8E7-1CA8-B7BC-6066-6D95D56C4F8F}"/>
              </a:ext>
            </a:extLst>
          </p:cNvPr>
          <p:cNvSpPr txBox="1"/>
          <p:nvPr/>
        </p:nvSpPr>
        <p:spPr>
          <a:xfrm>
            <a:off x="7113724" y="4474057"/>
            <a:ext cx="3352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Thử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nghiệm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2: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Đánh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giá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chi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tiết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hiệu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suất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model SVC </a:t>
            </a:r>
          </a:p>
        </p:txBody>
      </p:sp>
      <p:graphicFrame>
        <p:nvGraphicFramePr>
          <p:cNvPr id="1103" name="Table 1102">
            <a:extLst>
              <a:ext uri="{FF2B5EF4-FFF2-40B4-BE49-F238E27FC236}">
                <a16:creationId xmlns:a16="http://schemas.microsoft.com/office/drawing/2014/main" id="{87AFFB0C-74C2-3018-3E90-16DA007FB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64313"/>
              </p:ext>
            </p:extLst>
          </p:nvPr>
        </p:nvGraphicFramePr>
        <p:xfrm>
          <a:off x="7434510" y="4766151"/>
          <a:ext cx="2479560" cy="1690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05">
                  <a:extLst>
                    <a:ext uri="{9D8B030D-6E8A-4147-A177-3AD203B41FA5}">
                      <a16:colId xmlns:a16="http://schemas.microsoft.com/office/drawing/2014/main" val="599557216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664761361"/>
                    </a:ext>
                  </a:extLst>
                </a:gridCol>
                <a:gridCol w="337551">
                  <a:extLst>
                    <a:ext uri="{9D8B030D-6E8A-4147-A177-3AD203B41FA5}">
                      <a16:colId xmlns:a16="http://schemas.microsoft.com/office/drawing/2014/main" val="3694772774"/>
                    </a:ext>
                  </a:extLst>
                </a:gridCol>
                <a:gridCol w="526049">
                  <a:extLst>
                    <a:ext uri="{9D8B030D-6E8A-4147-A177-3AD203B41FA5}">
                      <a16:colId xmlns:a16="http://schemas.microsoft.com/office/drawing/2014/main" val="3684898164"/>
                    </a:ext>
                  </a:extLst>
                </a:gridCol>
                <a:gridCol w="465775">
                  <a:extLst>
                    <a:ext uri="{9D8B030D-6E8A-4147-A177-3AD203B41FA5}">
                      <a16:colId xmlns:a16="http://schemas.microsoft.com/office/drawing/2014/main" val="2187060372"/>
                    </a:ext>
                  </a:extLst>
                </a:gridCol>
              </a:tblGrid>
              <a:tr h="2279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dirty="0"/>
                        <a:t>Class / Metric</a:t>
                      </a:r>
                      <a:endParaRPr lang="en-US" sz="700" dirty="0"/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/>
                        <a:t>Precision</a:t>
                      </a:r>
                      <a:endParaRPr lang="en-US" sz="700"/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/>
                        <a:t>Recall</a:t>
                      </a:r>
                      <a:endParaRPr lang="en-US" sz="700"/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dirty="0"/>
                        <a:t>F1-Score</a:t>
                      </a:r>
                      <a:endParaRPr lang="en-US" sz="700" dirty="0"/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/>
                        <a:t>Support</a:t>
                      </a:r>
                      <a:endParaRPr lang="en-US" sz="700"/>
                    </a:p>
                  </a:txBody>
                  <a:tcPr marL="86133" marR="86133" marT="43067" marB="43067" anchor="ctr"/>
                </a:tc>
                <a:extLst>
                  <a:ext uri="{0D108BD9-81ED-4DB2-BD59-A6C34878D82A}">
                    <a16:rowId xmlns:a16="http://schemas.microsoft.com/office/drawing/2014/main" val="4266259481"/>
                  </a:ext>
                </a:extLst>
              </a:tr>
              <a:tr h="1467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/>
                        <a:t>0</a:t>
                      </a:r>
                      <a:endParaRPr lang="en-US" sz="700"/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0.83</a:t>
                      </a:r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0.91</a:t>
                      </a:r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0.87</a:t>
                      </a:r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110</a:t>
                      </a:r>
                    </a:p>
                  </a:txBody>
                  <a:tcPr marL="86133" marR="86133" marT="43067" marB="43067" anchor="ctr"/>
                </a:tc>
                <a:extLst>
                  <a:ext uri="{0D108BD9-81ED-4DB2-BD59-A6C34878D82A}">
                    <a16:rowId xmlns:a16="http://schemas.microsoft.com/office/drawing/2014/main" val="61338924"/>
                  </a:ext>
                </a:extLst>
              </a:tr>
              <a:tr h="1467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dirty="0"/>
                        <a:t>1</a:t>
                      </a:r>
                      <a:endParaRPr lang="en-US" sz="700" dirty="0"/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0.83</a:t>
                      </a:r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0.70</a:t>
                      </a:r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0.76</a:t>
                      </a:r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69</a:t>
                      </a:r>
                    </a:p>
                  </a:txBody>
                  <a:tcPr marL="86133" marR="86133" marT="43067" marB="43067" anchor="ctr"/>
                </a:tc>
                <a:extLst>
                  <a:ext uri="{0D108BD9-81ED-4DB2-BD59-A6C34878D82A}">
                    <a16:rowId xmlns:a16="http://schemas.microsoft.com/office/drawing/2014/main" val="2125312801"/>
                  </a:ext>
                </a:extLst>
              </a:tr>
              <a:tr h="184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dirty="0"/>
                        <a:t>Accuracy</a:t>
                      </a:r>
                      <a:endParaRPr lang="en-US" sz="700" dirty="0"/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700" b="0" dirty="0"/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0" dirty="0"/>
                        <a:t>0.83</a:t>
                      </a:r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179</a:t>
                      </a:r>
                    </a:p>
                  </a:txBody>
                  <a:tcPr marL="86133" marR="86133" marT="43067" marB="43067" anchor="ctr"/>
                </a:tc>
                <a:extLst>
                  <a:ext uri="{0D108BD9-81ED-4DB2-BD59-A6C34878D82A}">
                    <a16:rowId xmlns:a16="http://schemas.microsoft.com/office/drawing/2014/main" val="1717886732"/>
                  </a:ext>
                </a:extLst>
              </a:tr>
              <a:tr h="1467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dirty="0"/>
                        <a:t>Macro Avg</a:t>
                      </a:r>
                      <a:endParaRPr lang="en-US" sz="700" dirty="0"/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dirty="0"/>
                        <a:t>0.83</a:t>
                      </a:r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0.80</a:t>
                      </a:r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dirty="0"/>
                        <a:t>0.81</a:t>
                      </a:r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179</a:t>
                      </a:r>
                    </a:p>
                  </a:txBody>
                  <a:tcPr marL="86133" marR="86133" marT="43067" marB="43067" anchor="ctr"/>
                </a:tc>
                <a:extLst>
                  <a:ext uri="{0D108BD9-81ED-4DB2-BD59-A6C34878D82A}">
                    <a16:rowId xmlns:a16="http://schemas.microsoft.com/office/drawing/2014/main" val="1385224414"/>
                  </a:ext>
                </a:extLst>
              </a:tr>
              <a:tr h="2279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/>
                        <a:t>Weighted Avg</a:t>
                      </a:r>
                      <a:endParaRPr lang="en-US" sz="700"/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0.83</a:t>
                      </a:r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dirty="0"/>
                        <a:t>0.83</a:t>
                      </a:r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0.82</a:t>
                      </a:r>
                    </a:p>
                  </a:txBody>
                  <a:tcPr marL="86133" marR="86133" marT="43067" marB="4306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dirty="0"/>
                        <a:t>179</a:t>
                      </a:r>
                    </a:p>
                  </a:txBody>
                  <a:tcPr marL="86133" marR="86133" marT="43067" marB="43067" anchor="ctr"/>
                </a:tc>
                <a:extLst>
                  <a:ext uri="{0D108BD9-81ED-4DB2-BD59-A6C34878D82A}">
                    <a16:rowId xmlns:a16="http://schemas.microsoft.com/office/drawing/2014/main" val="1549291498"/>
                  </a:ext>
                </a:extLst>
              </a:tr>
            </a:tbl>
          </a:graphicData>
        </a:graphic>
      </p:graphicFrame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58038846-2FDE-7477-A838-E239A142E914}"/>
              </a:ext>
            </a:extLst>
          </p:cNvPr>
          <p:cNvCxnSpPr>
            <a:cxnSpLocks/>
          </p:cNvCxnSpPr>
          <p:nvPr/>
        </p:nvCxnSpPr>
        <p:spPr>
          <a:xfrm>
            <a:off x="3216383" y="4234620"/>
            <a:ext cx="87965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8B9C167F-412B-B883-7230-4C4DF91FF191}"/>
              </a:ext>
            </a:extLst>
          </p:cNvPr>
          <p:cNvSpPr txBox="1"/>
          <p:nvPr/>
        </p:nvSpPr>
        <p:spPr>
          <a:xfrm>
            <a:off x="5462018" y="5287199"/>
            <a:ext cx="15968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Có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9 features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quan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trọng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được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chọn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để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thử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000" dirty="0" err="1">
                <a:latin typeface="Inter" panose="02000503000000020004" pitchFamily="2" charset="0"/>
                <a:ea typeface="Inter" panose="02000503000000020004" pitchFamily="2" charset="0"/>
              </a:rPr>
              <a:t>nghiệm</a:t>
            </a:r>
            <a:r>
              <a:rPr lang="en-US" sz="1000" dirty="0">
                <a:latin typeface="Inter" panose="02000503000000020004" pitchFamily="2" charset="0"/>
                <a:ea typeface="Inter" panose="02000503000000020004" pitchFamily="2" charset="0"/>
              </a:rPr>
              <a:t>. </a:t>
            </a:r>
          </a:p>
        </p:txBody>
      </p:sp>
      <p:graphicFrame>
        <p:nvGraphicFramePr>
          <p:cNvPr id="1113" name="Table 1112">
            <a:extLst>
              <a:ext uri="{FF2B5EF4-FFF2-40B4-BE49-F238E27FC236}">
                <a16:creationId xmlns:a16="http://schemas.microsoft.com/office/drawing/2014/main" id="{049358AF-0370-708A-18C8-FFFE9CCE9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24949"/>
              </p:ext>
            </p:extLst>
          </p:nvPr>
        </p:nvGraphicFramePr>
        <p:xfrm>
          <a:off x="10163349" y="4778217"/>
          <a:ext cx="165401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39">
                  <a:extLst>
                    <a:ext uri="{9D8B030D-6E8A-4147-A177-3AD203B41FA5}">
                      <a16:colId xmlns:a16="http://schemas.microsoft.com/office/drawing/2014/main" val="2004577369"/>
                    </a:ext>
                  </a:extLst>
                </a:gridCol>
                <a:gridCol w="551339">
                  <a:extLst>
                    <a:ext uri="{9D8B030D-6E8A-4147-A177-3AD203B41FA5}">
                      <a16:colId xmlns:a16="http://schemas.microsoft.com/office/drawing/2014/main" val="4074563198"/>
                    </a:ext>
                  </a:extLst>
                </a:gridCol>
                <a:gridCol w="551339">
                  <a:extLst>
                    <a:ext uri="{9D8B030D-6E8A-4147-A177-3AD203B41FA5}">
                      <a16:colId xmlns:a16="http://schemas.microsoft.com/office/drawing/2014/main" val="2520752926"/>
                    </a:ext>
                  </a:extLst>
                </a:gridCol>
              </a:tblGrid>
              <a:tr h="2182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b="1" dirty="0"/>
                        <a:t>Actual \ Predicted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b="1"/>
                        <a:t>Predicted: 0</a:t>
                      </a:r>
                      <a:endParaRPr 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b="1"/>
                        <a:t>Predicted: 1</a:t>
                      </a:r>
                      <a:endParaRPr lang="en-US" sz="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324671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b="1" dirty="0"/>
                        <a:t>Actual: 0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b="1"/>
                        <a:t>100</a:t>
                      </a:r>
                      <a:r>
                        <a:rPr lang="en-US" sz="600"/>
                        <a:t> (True Negative)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b="1"/>
                        <a:t>10</a:t>
                      </a:r>
                      <a:r>
                        <a:rPr lang="en-US" sz="600"/>
                        <a:t> (False Positive)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77571"/>
                  </a:ext>
                </a:extLst>
              </a:tr>
              <a:tr h="2182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b="1"/>
                        <a:t>Actual: 1</a:t>
                      </a:r>
                      <a:endParaRPr 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b="1"/>
                        <a:t>21</a:t>
                      </a:r>
                      <a:r>
                        <a:rPr lang="en-US" sz="600"/>
                        <a:t> (False Negative)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b="1" dirty="0"/>
                        <a:t>48</a:t>
                      </a:r>
                      <a:r>
                        <a:rPr lang="en-US" sz="600" dirty="0"/>
                        <a:t> (True Positive)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892962"/>
                  </a:ext>
                </a:extLst>
              </a:tr>
            </a:tbl>
          </a:graphicData>
        </a:graphic>
      </p:graphicFrame>
      <p:graphicFrame>
        <p:nvGraphicFramePr>
          <p:cNvPr id="1120" name="Table 1119">
            <a:extLst>
              <a:ext uri="{FF2B5EF4-FFF2-40B4-BE49-F238E27FC236}">
                <a16:creationId xmlns:a16="http://schemas.microsoft.com/office/drawing/2014/main" id="{9A32FDDB-2B29-0EBE-888A-F9FA2E59A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52354"/>
              </p:ext>
            </p:extLst>
          </p:nvPr>
        </p:nvGraphicFramePr>
        <p:xfrm>
          <a:off x="7198285" y="1362448"/>
          <a:ext cx="2628630" cy="277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350">
                  <a:extLst>
                    <a:ext uri="{9D8B030D-6E8A-4147-A177-3AD203B41FA5}">
                      <a16:colId xmlns:a16="http://schemas.microsoft.com/office/drawing/2014/main" val="4017624461"/>
                    </a:ext>
                  </a:extLst>
                </a:gridCol>
                <a:gridCol w="1358392">
                  <a:extLst>
                    <a:ext uri="{9D8B030D-6E8A-4147-A177-3AD203B41FA5}">
                      <a16:colId xmlns:a16="http://schemas.microsoft.com/office/drawing/2014/main" val="2389997514"/>
                    </a:ext>
                  </a:extLst>
                </a:gridCol>
                <a:gridCol w="500888">
                  <a:extLst>
                    <a:ext uri="{9D8B030D-6E8A-4147-A177-3AD203B41FA5}">
                      <a16:colId xmlns:a16="http://schemas.microsoft.com/office/drawing/2014/main" val="2593336737"/>
                    </a:ext>
                  </a:extLst>
                </a:gridCol>
              </a:tblGrid>
              <a:tr h="1839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b="1" dirty="0" err="1"/>
                        <a:t>Ngày</a:t>
                      </a:r>
                      <a:r>
                        <a:rPr lang="en-US" sz="600" b="1" dirty="0"/>
                        <a:t> &amp; </a:t>
                      </a:r>
                      <a:r>
                        <a:rPr lang="en-US" sz="600" b="1" dirty="0" err="1"/>
                        <a:t>Giờ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b="1"/>
                        <a:t>Thử nghiệm</a:t>
                      </a:r>
                      <a:endParaRPr 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b="1"/>
                        <a:t>Điểm số Kaggle</a:t>
                      </a:r>
                      <a:endParaRPr lang="en-US" sz="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229261"/>
                  </a:ext>
                </a:extLst>
              </a:tr>
              <a:tr h="212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dirty="0"/>
                        <a:t>05/10/2025 10h32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Dùng </a:t>
                      </a:r>
                      <a:r>
                        <a:rPr lang="en-US" sz="600" b="1"/>
                        <a:t>SVC</a:t>
                      </a:r>
                      <a:r>
                        <a:rPr lang="en-US" sz="600"/>
                        <a:t> + không thêm 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b="1"/>
                        <a:t>0.78468</a:t>
                      </a:r>
                      <a:endParaRPr lang="en-US" sz="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866594"/>
                  </a:ext>
                </a:extLst>
              </a:tr>
              <a:tr h="212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06/10/2025 01h45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Thêm </a:t>
                      </a:r>
                      <a:r>
                        <a:rPr lang="en-US" sz="600" b="1"/>
                        <a:t>Cabin</a:t>
                      </a:r>
                      <a:r>
                        <a:rPr lang="en-US" sz="600"/>
                        <a:t> + Dùng </a:t>
                      </a:r>
                      <a:r>
                        <a:rPr lang="en-US" sz="600" b="1"/>
                        <a:t>XGBoost</a:t>
                      </a:r>
                      <a:endParaRPr 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0.77511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300124"/>
                  </a:ext>
                </a:extLst>
              </a:tr>
              <a:tr h="212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06/10/2025 02h06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Thêm </a:t>
                      </a:r>
                      <a:r>
                        <a:rPr lang="en-US" sz="600" b="1"/>
                        <a:t>Title</a:t>
                      </a:r>
                      <a:r>
                        <a:rPr lang="en-US" sz="600"/>
                        <a:t> + dùng </a:t>
                      </a:r>
                      <a:r>
                        <a:rPr lang="en-US" sz="600" b="1"/>
                        <a:t>Logistic Regression</a:t>
                      </a:r>
                      <a:endParaRPr 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dirty="0"/>
                        <a:t>0.73923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306549"/>
                  </a:ext>
                </a:extLst>
              </a:tr>
              <a:tr h="283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dirty="0"/>
                        <a:t>06/10/2025 02h15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Thêm </a:t>
                      </a:r>
                      <a:r>
                        <a:rPr lang="en-US" sz="600" b="1"/>
                        <a:t>Title + Cabin</a:t>
                      </a:r>
                      <a:r>
                        <a:rPr lang="en-US" sz="600"/>
                        <a:t> + dùng </a:t>
                      </a:r>
                      <a:r>
                        <a:rPr lang="en-US" sz="600" b="1"/>
                        <a:t>Logistic Regression</a:t>
                      </a:r>
                      <a:endParaRPr 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dirty="0"/>
                        <a:t>0.75837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514634"/>
                  </a:ext>
                </a:extLst>
              </a:tr>
              <a:tr h="212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06/10/2025 02h23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dirty="0" err="1"/>
                        <a:t>Thêm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Title + Cabin</a:t>
                      </a:r>
                      <a:r>
                        <a:rPr lang="en-US" sz="600" dirty="0"/>
                        <a:t> + </a:t>
                      </a:r>
                      <a:r>
                        <a:rPr lang="en-US" sz="600" dirty="0" err="1"/>
                        <a:t>dùng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SVC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dirty="0"/>
                        <a:t>0.77272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757203"/>
                  </a:ext>
                </a:extLst>
              </a:tr>
              <a:tr h="2125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06/10/2025 02h32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dirty="0" err="1"/>
                        <a:t>Thêm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Title + Cabin</a:t>
                      </a:r>
                      <a:r>
                        <a:rPr lang="en-US" sz="600" dirty="0"/>
                        <a:t> + </a:t>
                      </a:r>
                      <a:r>
                        <a:rPr lang="en-US" sz="600" dirty="0" err="1"/>
                        <a:t>dùng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Random Forest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dirty="0"/>
                        <a:t>0.74880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697581"/>
                  </a:ext>
                </a:extLst>
              </a:tr>
              <a:tr h="283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06/10/2025 05h11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dirty="0" err="1"/>
                        <a:t>Thêm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Title + Cabin + </a:t>
                      </a:r>
                      <a:r>
                        <a:rPr lang="en-US" sz="600" b="1" dirty="0" err="1"/>
                        <a:t>Family_Size</a:t>
                      </a:r>
                      <a:r>
                        <a:rPr lang="en-US" sz="600" dirty="0"/>
                        <a:t> + </a:t>
                      </a:r>
                      <a:r>
                        <a:rPr lang="en-US" sz="600" dirty="0" err="1"/>
                        <a:t>dùng</a:t>
                      </a:r>
                      <a:r>
                        <a:rPr lang="en-US" sz="600" dirty="0"/>
                        <a:t> </a:t>
                      </a:r>
                      <a:r>
                        <a:rPr lang="en-US" sz="600" b="1" dirty="0"/>
                        <a:t>SVC</a:t>
                      </a:r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dirty="0"/>
                        <a:t>0.77511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293564"/>
                  </a:ext>
                </a:extLst>
              </a:tr>
              <a:tr h="283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06/10/2025 05h20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Thêm </a:t>
                      </a:r>
                      <a:r>
                        <a:rPr lang="en-US" sz="600" b="1"/>
                        <a:t>Title + Cabin + Family_Size</a:t>
                      </a:r>
                      <a:r>
                        <a:rPr lang="en-US" sz="600"/>
                        <a:t> + dùng </a:t>
                      </a:r>
                      <a:r>
                        <a:rPr lang="en-US" sz="600" b="1"/>
                        <a:t>Logistic Regression</a:t>
                      </a:r>
                      <a:endParaRPr 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dirty="0"/>
                        <a:t>0.75598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19155"/>
                  </a:ext>
                </a:extLst>
              </a:tr>
              <a:tr h="283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06/10/2025 05h25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/>
                        <a:t>Thêm </a:t>
                      </a:r>
                      <a:r>
                        <a:rPr lang="en-US" sz="600" b="1"/>
                        <a:t>Title + Cabin + Family_Size + Married</a:t>
                      </a:r>
                      <a:r>
                        <a:rPr lang="en-US" sz="600"/>
                        <a:t> + dùng </a:t>
                      </a:r>
                      <a:r>
                        <a:rPr lang="en-US" sz="600" b="1"/>
                        <a:t>SVC</a:t>
                      </a:r>
                      <a:endParaRPr 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600" dirty="0"/>
                        <a:t>0.77511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000584"/>
                  </a:ext>
                </a:extLst>
              </a:tr>
            </a:tbl>
          </a:graphicData>
        </a:graphic>
      </p:graphicFrame>
      <p:sp>
        <p:nvSpPr>
          <p:cNvPr id="1124" name="TextBox 1123">
            <a:extLst>
              <a:ext uri="{FF2B5EF4-FFF2-40B4-BE49-F238E27FC236}">
                <a16:creationId xmlns:a16="http://schemas.microsoft.com/office/drawing/2014/main" id="{314822AF-B54F-D439-0E51-598850FB2041}"/>
              </a:ext>
            </a:extLst>
          </p:cNvPr>
          <p:cNvSpPr txBox="1"/>
          <p:nvPr/>
        </p:nvSpPr>
        <p:spPr>
          <a:xfrm>
            <a:off x="9826915" y="3372131"/>
            <a:ext cx="20163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 err="1">
                <a:latin typeface="Inter" panose="02000503000000020004" pitchFamily="2" charset="0"/>
                <a:ea typeface="Inter" panose="02000503000000020004" pitchFamily="2" charset="0"/>
              </a:rPr>
              <a:t>Kết</a:t>
            </a:r>
            <a:r>
              <a:rPr lang="en-US" sz="11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100" dirty="0" err="1">
                <a:latin typeface="Inter" panose="02000503000000020004" pitchFamily="2" charset="0"/>
                <a:ea typeface="Inter" panose="02000503000000020004" pitchFamily="2" charset="0"/>
              </a:rPr>
              <a:t>quả</a:t>
            </a:r>
            <a:r>
              <a:rPr lang="en-US" sz="11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100" dirty="0" err="1">
                <a:latin typeface="Inter" panose="02000503000000020004" pitchFamily="2" charset="0"/>
                <a:ea typeface="Inter" panose="02000503000000020004" pitchFamily="2" charset="0"/>
              </a:rPr>
              <a:t>được</a:t>
            </a:r>
            <a:r>
              <a:rPr lang="en-US" sz="1100" dirty="0">
                <a:latin typeface="Inter" panose="02000503000000020004" pitchFamily="2" charset="0"/>
                <a:ea typeface="Inter" panose="02000503000000020004" pitchFamily="2" charset="0"/>
              </a:rPr>
              <a:t> submit </a:t>
            </a:r>
            <a:r>
              <a:rPr lang="en-US" sz="1100" dirty="0" err="1">
                <a:latin typeface="Inter" panose="02000503000000020004" pitchFamily="2" charset="0"/>
                <a:ea typeface="Inter" panose="02000503000000020004" pitchFamily="2" charset="0"/>
              </a:rPr>
              <a:t>trên</a:t>
            </a:r>
            <a:r>
              <a:rPr lang="en-US" sz="1100" dirty="0">
                <a:latin typeface="Inter" panose="02000503000000020004" pitchFamily="2" charset="0"/>
                <a:ea typeface="Inter" panose="02000503000000020004" pitchFamily="2" charset="0"/>
              </a:rPr>
              <a:t> Kaggle Competition Titanic, </a:t>
            </a:r>
            <a:r>
              <a:rPr lang="en-US" sz="1100" dirty="0" err="1">
                <a:latin typeface="Inter" panose="02000503000000020004" pitchFamily="2" charset="0"/>
                <a:ea typeface="Inter" panose="02000503000000020004" pitchFamily="2" charset="0"/>
              </a:rPr>
              <a:t>xếp</a:t>
            </a:r>
            <a:r>
              <a:rPr lang="en-US" sz="11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100" dirty="0" err="1">
                <a:latin typeface="Inter" panose="02000503000000020004" pitchFamily="2" charset="0"/>
                <a:ea typeface="Inter" panose="02000503000000020004" pitchFamily="2" charset="0"/>
              </a:rPr>
              <a:t>hạng</a:t>
            </a:r>
            <a:r>
              <a:rPr lang="en-US" sz="1100" dirty="0">
                <a:latin typeface="Inter" panose="02000503000000020004" pitchFamily="2" charset="0"/>
                <a:ea typeface="Inter" panose="02000503000000020004" pitchFamily="2" charset="0"/>
              </a:rPr>
              <a:t> 1918 </a:t>
            </a:r>
            <a:r>
              <a:rPr lang="en-US" sz="1100" dirty="0" err="1">
                <a:latin typeface="Inter" panose="02000503000000020004" pitchFamily="2" charset="0"/>
                <a:ea typeface="Inter" panose="02000503000000020004" pitchFamily="2" charset="0"/>
              </a:rPr>
              <a:t>tại</a:t>
            </a:r>
            <a:r>
              <a:rPr lang="en-US" sz="11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100" dirty="0" err="1">
                <a:latin typeface="Inter" panose="02000503000000020004" pitchFamily="2" charset="0"/>
                <a:ea typeface="Inter" panose="02000503000000020004" pitchFamily="2" charset="0"/>
              </a:rPr>
              <a:t>thời</a:t>
            </a:r>
            <a:r>
              <a:rPr lang="en-US" sz="11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100" dirty="0" err="1">
                <a:latin typeface="Inter" panose="02000503000000020004" pitchFamily="2" charset="0"/>
                <a:ea typeface="Inter" panose="02000503000000020004" pitchFamily="2" charset="0"/>
              </a:rPr>
              <a:t>điểm</a:t>
            </a:r>
            <a:r>
              <a:rPr lang="en-US" sz="1100" dirty="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en-US" sz="1100" dirty="0" err="1">
                <a:latin typeface="Inter" panose="02000503000000020004" pitchFamily="2" charset="0"/>
                <a:ea typeface="Inter" panose="02000503000000020004" pitchFamily="2" charset="0"/>
              </a:rPr>
              <a:t>nộp</a:t>
            </a:r>
            <a:r>
              <a:rPr lang="en-US" sz="1100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41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505</Words>
  <Application>Microsoft Office PowerPoint</Application>
  <PresentationFormat>Widescreen</PresentationFormat>
  <Paragraphs>129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Inter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vdq0405@gmail.com</dc:creator>
  <cp:lastModifiedBy>vdq0405@gmail.com</cp:lastModifiedBy>
  <cp:revision>2</cp:revision>
  <dcterms:created xsi:type="dcterms:W3CDTF">2025-10-10T05:07:21Z</dcterms:created>
  <dcterms:modified xsi:type="dcterms:W3CDTF">2025-10-10T13:04:04Z</dcterms:modified>
</cp:coreProperties>
</file>