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63" r:id="rId3"/>
    <p:sldId id="325" r:id="rId4"/>
    <p:sldId id="328" r:id="rId5"/>
    <p:sldId id="329" r:id="rId6"/>
    <p:sldId id="330" r:id="rId7"/>
    <p:sldId id="257"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EDD"/>
    <a:srgbClr val="004E95"/>
    <a:srgbClr val="666666"/>
    <a:srgbClr val="4090C5"/>
    <a:srgbClr val="3A9694"/>
    <a:srgbClr val="DF9A1F"/>
    <a:srgbClr val="F7F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9" d="100"/>
          <a:sy n="119" d="100"/>
        </p:scale>
        <p:origin x="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CED96-068A-4274-8614-CE8858D45159}"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DBC96-224C-4F47-B1D0-6020CB55D1D9}"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F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idx="1"/>
          </p:nvPr>
        </p:nvSpPr>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3F73D4F8-57BF-4ACA-B846-A8803C864B49}"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endParaRPr lang="fr-F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endParaRPr lang="fr-F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3F73D4F8-57BF-4ACA-B846-A8803C864B49}"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e la date 2"/>
          <p:cNvSpPr>
            <a:spLocks noGrp="1"/>
          </p:cNvSpPr>
          <p:nvPr>
            <p:ph type="dt" sz="half" idx="10"/>
          </p:nvPr>
        </p:nvSpPr>
        <p:spPr/>
        <p:txBody>
          <a:bodyPr/>
          <a:lstStyle/>
          <a:p>
            <a:fld id="{3F73D4F8-57BF-4ACA-B846-A8803C864B49}"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73D4F8-57BF-4ACA-B846-A8803C864B49}"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endParaRPr lang="fr-FR"/>
          </a:p>
        </p:txBody>
      </p:sp>
      <p:sp>
        <p:nvSpPr>
          <p:cNvPr id="5" name="Espace réservé de la date 4"/>
          <p:cNvSpPr>
            <a:spLocks noGrp="1"/>
          </p:cNvSpPr>
          <p:nvPr>
            <p:ph type="dt" sz="half" idx="10"/>
          </p:nvPr>
        </p:nvSpPr>
        <p:spPr/>
        <p:txBody>
          <a:bodyPr/>
          <a:lstStyle/>
          <a:p>
            <a:fld id="{3F73D4F8-57BF-4ACA-B846-A8803C864B49}"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endParaRPr lang="fr-FR"/>
          </a:p>
        </p:txBody>
      </p:sp>
      <p:sp>
        <p:nvSpPr>
          <p:cNvPr id="5" name="Espace réservé de la date 4"/>
          <p:cNvSpPr>
            <a:spLocks noGrp="1"/>
          </p:cNvSpPr>
          <p:nvPr>
            <p:ph type="dt" sz="half" idx="10"/>
          </p:nvPr>
        </p:nvSpPr>
        <p:spPr/>
        <p:txBody>
          <a:bodyPr/>
          <a:lstStyle/>
          <a:p>
            <a:fld id="{3F73D4F8-57BF-4ACA-B846-A8803C864B49}"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3D4F8-57BF-4ACA-B846-A8803C864B49}" type="datetimeFigureOut">
              <a:rPr lang="fr-FR" smtClean="0"/>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5AE38-0E4D-41CB-8696-2CF208E1D359}"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993775" y="2364740"/>
            <a:ext cx="10203815" cy="1938020"/>
          </a:xfrm>
          <a:prstGeom prst="rect">
            <a:avLst/>
          </a:prstGeom>
          <a:noFill/>
        </p:spPr>
        <p:txBody>
          <a:bodyPr wrap="square" rtlCol="0">
            <a:spAutoFit/>
          </a:bodyPr>
          <a:lstStyle/>
          <a:p>
            <a:pPr algn="ctr"/>
            <a:r>
              <a:rPr lang="en-GB" altLang="en-US" sz="4800">
                <a:solidFill>
                  <a:srgbClr val="3A8EDD"/>
                </a:solidFill>
                <a:latin typeface="UTM Avo" panose="02040603050506020204" charset="0"/>
              </a:rPr>
              <a:t>i</a:t>
            </a:r>
            <a:r>
              <a:rPr lang="en-GB" altLang="en-US" sz="4800">
                <a:solidFill>
                  <a:schemeClr val="accent2"/>
                </a:solidFill>
                <a:latin typeface="UTM Avo" panose="02040603050506020204" charset="0"/>
              </a:rPr>
              <a:t>Factory</a:t>
            </a:r>
            <a:endParaRPr lang="en-GB" altLang="en-US" sz="4800">
              <a:solidFill>
                <a:schemeClr val="accent2"/>
              </a:solidFill>
              <a:latin typeface="UTM Avo" panose="02040603050506020204" charset="0"/>
            </a:endParaRPr>
          </a:p>
          <a:p>
            <a:pPr algn="ctr"/>
            <a:r>
              <a:rPr lang="en-GB" altLang="en-US" sz="4800">
                <a:solidFill>
                  <a:srgbClr val="4090C5"/>
                </a:solidFill>
                <a:latin typeface="UTM Avo" panose="02040603050506020204" charset="0"/>
              </a:rPr>
              <a:t>CDC</a:t>
            </a:r>
            <a:r>
              <a:rPr lang="fr-FR" altLang="en-GB" sz="4800">
                <a:solidFill>
                  <a:srgbClr val="4090C5"/>
                </a:solidFill>
                <a:latin typeface="UTM Avo" panose="02040603050506020204" charset="0"/>
              </a:rPr>
              <a:t>-Node</a:t>
            </a:r>
            <a:r>
              <a:rPr lang="en-GB" altLang="en-US" sz="7200">
                <a:solidFill>
                  <a:srgbClr val="4090C5"/>
                </a:solidFill>
                <a:latin typeface="UTM Avo" panose="02040603050506020204" charset="0"/>
              </a:rPr>
              <a:t> </a:t>
            </a:r>
            <a:endParaRPr lang="en-GB" altLang="en-US" sz="7200">
              <a:solidFill>
                <a:srgbClr val="4090C5"/>
              </a:solidFill>
              <a:latin typeface="UTM Avo" panose="02040603050506020204" charset="0"/>
            </a:endParaRPr>
          </a:p>
        </p:txBody>
      </p:sp>
      <p:sp>
        <p:nvSpPr>
          <p:cNvPr id="2" name="Espace réservé du numéro de diapositive 1"/>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215390" y="679450"/>
            <a:ext cx="10873105" cy="75565"/>
          </a:xfrm>
          <a:prstGeom prst="rect">
            <a:avLst/>
          </a:prstGeom>
          <a:solidFill>
            <a:srgbClr val="40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3" name="Zone de texte 2"/>
          <p:cNvSpPr txBox="1"/>
          <p:nvPr/>
        </p:nvSpPr>
        <p:spPr>
          <a:xfrm>
            <a:off x="1215390" y="311150"/>
            <a:ext cx="4335145" cy="368300"/>
          </a:xfrm>
          <a:prstGeom prst="rect">
            <a:avLst/>
          </a:prstGeom>
          <a:noFill/>
        </p:spPr>
        <p:txBody>
          <a:bodyPr wrap="none" rtlCol="0">
            <a:spAutoFit/>
          </a:bodyPr>
          <a:lstStyle/>
          <a:p>
            <a:pPr algn="l"/>
            <a:r>
              <a:rPr lang="en-GB" altLang="en-US" b="1" dirty="0">
                <a:solidFill>
                  <a:srgbClr val="4090C5"/>
                </a:solidFill>
                <a:latin typeface="UTM Avo" panose="02040603050506020204" charset="0"/>
              </a:rPr>
              <a:t>CDC - </a:t>
            </a:r>
            <a:r>
              <a:rPr lang="fr-FR" altLang="en-GB" b="1" dirty="0">
                <a:solidFill>
                  <a:srgbClr val="4090C5"/>
                </a:solidFill>
                <a:latin typeface="UTM Avo" panose="02040603050506020204" charset="0"/>
              </a:rPr>
              <a:t>node - Pluviometry - Exemple</a:t>
            </a:r>
            <a:endParaRPr lang="fr-FR" altLang="en-GB" b="1" dirty="0">
              <a:solidFill>
                <a:srgbClr val="4090C5"/>
              </a:solidFill>
              <a:latin typeface="UTM Avo" panose="02040603050506020204" charset="0"/>
            </a:endParaRP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pic>
        <p:nvPicPr>
          <p:cNvPr id="6" name="Image 5" descr="netatmo_pluviometre_4-702x468"/>
          <p:cNvPicPr>
            <a:picLocks noChangeAspect="1"/>
          </p:cNvPicPr>
          <p:nvPr/>
        </p:nvPicPr>
        <p:blipFill>
          <a:blip r:embed="rId2"/>
          <a:stretch>
            <a:fillRect/>
          </a:stretch>
        </p:blipFill>
        <p:spPr>
          <a:xfrm>
            <a:off x="1215390" y="1019175"/>
            <a:ext cx="3846830" cy="2564765"/>
          </a:xfrm>
          <a:prstGeom prst="rect">
            <a:avLst/>
          </a:prstGeom>
        </p:spPr>
      </p:pic>
      <p:pic>
        <p:nvPicPr>
          <p:cNvPr id="8" name="Image 7" descr="netatmo_pluviometre_5-702x468"/>
          <p:cNvPicPr>
            <a:picLocks noChangeAspect="1"/>
          </p:cNvPicPr>
          <p:nvPr/>
        </p:nvPicPr>
        <p:blipFill>
          <a:blip r:embed="rId3"/>
          <a:stretch>
            <a:fillRect/>
          </a:stretch>
        </p:blipFill>
        <p:spPr>
          <a:xfrm>
            <a:off x="1215390" y="4010660"/>
            <a:ext cx="3840480" cy="2559685"/>
          </a:xfrm>
          <a:prstGeom prst="rect">
            <a:avLst/>
          </a:prstGeom>
        </p:spPr>
      </p:pic>
      <p:pic>
        <p:nvPicPr>
          <p:cNvPr id="9" name="Image 8" descr="vidange_pluvio_1"/>
          <p:cNvPicPr>
            <a:picLocks noChangeAspect="1"/>
          </p:cNvPicPr>
          <p:nvPr/>
        </p:nvPicPr>
        <p:blipFill>
          <a:blip r:embed="rId4"/>
          <a:stretch>
            <a:fillRect/>
          </a:stretch>
        </p:blipFill>
        <p:spPr>
          <a:xfrm>
            <a:off x="6386195" y="1771650"/>
            <a:ext cx="3286760" cy="2524760"/>
          </a:xfrm>
          <a:prstGeom prst="rect">
            <a:avLst/>
          </a:prstGeom>
        </p:spPr>
      </p:pic>
      <p:sp>
        <p:nvSpPr>
          <p:cNvPr id="10" name="Ellipse 9"/>
          <p:cNvSpPr/>
          <p:nvPr/>
        </p:nvSpPr>
        <p:spPr>
          <a:xfrm>
            <a:off x="7058025" y="906780"/>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1" name="Ellipse 10"/>
          <p:cNvSpPr/>
          <p:nvPr/>
        </p:nvSpPr>
        <p:spPr>
          <a:xfrm>
            <a:off x="7185025" y="1033780"/>
            <a:ext cx="7620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Ellipse 11"/>
          <p:cNvSpPr/>
          <p:nvPr/>
        </p:nvSpPr>
        <p:spPr>
          <a:xfrm>
            <a:off x="7612380" y="1019175"/>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3" name="Ellipse 12"/>
          <p:cNvSpPr/>
          <p:nvPr/>
        </p:nvSpPr>
        <p:spPr>
          <a:xfrm>
            <a:off x="7875905" y="1247775"/>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4" name="Ellipse 13"/>
          <p:cNvSpPr/>
          <p:nvPr/>
        </p:nvSpPr>
        <p:spPr>
          <a:xfrm>
            <a:off x="8435340" y="1327150"/>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5" name="Zone de texte 14"/>
          <p:cNvSpPr txBox="1"/>
          <p:nvPr/>
        </p:nvSpPr>
        <p:spPr>
          <a:xfrm>
            <a:off x="9672955" y="3060065"/>
            <a:ext cx="2304415" cy="737235"/>
          </a:xfrm>
          <a:prstGeom prst="rect">
            <a:avLst/>
          </a:prstGeom>
          <a:noFill/>
        </p:spPr>
        <p:txBody>
          <a:bodyPr wrap="none" rtlCol="0">
            <a:spAutoFit/>
          </a:bodyPr>
          <a:p>
            <a:r>
              <a:rPr lang="fr-FR" altLang="en-US" sz="1400">
                <a:latin typeface="UTM Avo" panose="02040603050506020204" charset="0"/>
              </a:rPr>
              <a:t>1 : Phễu hứng nước mưa</a:t>
            </a:r>
            <a:endParaRPr lang="fr-FR" altLang="en-US" sz="1400">
              <a:latin typeface="UTM Avo" panose="02040603050506020204" charset="0"/>
            </a:endParaRPr>
          </a:p>
          <a:p>
            <a:r>
              <a:rPr lang="fr-FR" altLang="en-US" sz="1400">
                <a:latin typeface="UTM Avo" panose="02040603050506020204" charset="0"/>
              </a:rPr>
              <a:t>2 : giá đỡ phễu</a:t>
            </a:r>
            <a:endParaRPr lang="fr-FR" altLang="en-US" sz="1400">
              <a:latin typeface="UTM Avo" panose="02040603050506020204" charset="0"/>
            </a:endParaRPr>
          </a:p>
          <a:p>
            <a:r>
              <a:rPr lang="fr-FR" altLang="en-US" sz="1400">
                <a:latin typeface="UTM Avo" panose="02040603050506020204" charset="0"/>
              </a:rPr>
              <a:t>3 : ngõ thoát nước mưu</a:t>
            </a:r>
            <a:endParaRPr lang="fr-FR" altLang="en-US" sz="1400">
              <a:latin typeface="UTM Avo" panose="02040603050506020204" charset="0"/>
            </a:endParaRPr>
          </a:p>
        </p:txBody>
      </p:sp>
      <p:sp>
        <p:nvSpPr>
          <p:cNvPr id="4" name="Zone de texte 3"/>
          <p:cNvSpPr txBox="1"/>
          <p:nvPr/>
        </p:nvSpPr>
        <p:spPr>
          <a:xfrm>
            <a:off x="6091555" y="5199380"/>
            <a:ext cx="5824220" cy="368300"/>
          </a:xfrm>
          <a:prstGeom prst="rect">
            <a:avLst/>
          </a:prstGeom>
          <a:noFill/>
        </p:spPr>
        <p:txBody>
          <a:bodyPr wrap="none" rtlCol="0">
            <a:spAutoFit/>
          </a:bodyPr>
          <a:p>
            <a:pPr algn="l"/>
            <a:r>
              <a:rPr lang="fr-FR" altLang="en-US">
                <a:latin typeface="UTM Avo" panose="02040603050506020204" charset="0"/>
              </a:rPr>
              <a:t>https://www.netatmo.com/fr-FR/product/weather/</a:t>
            </a:r>
            <a:endParaRPr lang="fr-FR" altLang="en-US">
              <a:latin typeface="UTM Avo" panose="02040603050506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215390" y="679450"/>
            <a:ext cx="10873105" cy="75565"/>
          </a:xfrm>
          <a:prstGeom prst="rect">
            <a:avLst/>
          </a:prstGeom>
          <a:solidFill>
            <a:srgbClr val="40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3" name="Zone de texte 2"/>
          <p:cNvSpPr txBox="1"/>
          <p:nvPr/>
        </p:nvSpPr>
        <p:spPr>
          <a:xfrm>
            <a:off x="1215390" y="311150"/>
            <a:ext cx="4335145" cy="368300"/>
          </a:xfrm>
          <a:prstGeom prst="rect">
            <a:avLst/>
          </a:prstGeom>
          <a:noFill/>
        </p:spPr>
        <p:txBody>
          <a:bodyPr wrap="none" rtlCol="0">
            <a:spAutoFit/>
          </a:bodyPr>
          <a:lstStyle/>
          <a:p>
            <a:pPr algn="l"/>
            <a:r>
              <a:rPr lang="en-GB" altLang="en-US" b="1" dirty="0">
                <a:solidFill>
                  <a:srgbClr val="4090C5"/>
                </a:solidFill>
                <a:latin typeface="UTM Avo" panose="02040603050506020204" charset="0"/>
              </a:rPr>
              <a:t>CDC - </a:t>
            </a:r>
            <a:r>
              <a:rPr lang="fr-FR" altLang="en-GB" b="1" dirty="0">
                <a:solidFill>
                  <a:srgbClr val="4090C5"/>
                </a:solidFill>
                <a:latin typeface="UTM Avo" panose="02040603050506020204" charset="0"/>
              </a:rPr>
              <a:t>node - Pluviometry - Exemple</a:t>
            </a:r>
            <a:endParaRPr lang="fr-FR" altLang="en-GB" b="1" dirty="0">
              <a:solidFill>
                <a:srgbClr val="4090C5"/>
              </a:solidFill>
              <a:latin typeface="UTM Avo" panose="02040603050506020204" charset="0"/>
            </a:endParaRP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pic>
        <p:nvPicPr>
          <p:cNvPr id="9" name="Image 8" descr="vidange_pluvio_1"/>
          <p:cNvPicPr>
            <a:picLocks noChangeAspect="1"/>
          </p:cNvPicPr>
          <p:nvPr/>
        </p:nvPicPr>
        <p:blipFill>
          <a:blip r:embed="rId2"/>
          <a:stretch>
            <a:fillRect/>
          </a:stretch>
        </p:blipFill>
        <p:spPr>
          <a:xfrm>
            <a:off x="6386195" y="1771650"/>
            <a:ext cx="3286760" cy="2524760"/>
          </a:xfrm>
          <a:prstGeom prst="rect">
            <a:avLst/>
          </a:prstGeom>
        </p:spPr>
      </p:pic>
      <p:sp>
        <p:nvSpPr>
          <p:cNvPr id="10" name="Ellipse 9"/>
          <p:cNvSpPr/>
          <p:nvPr/>
        </p:nvSpPr>
        <p:spPr>
          <a:xfrm>
            <a:off x="7058025" y="906780"/>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1" name="Ellipse 10"/>
          <p:cNvSpPr/>
          <p:nvPr/>
        </p:nvSpPr>
        <p:spPr>
          <a:xfrm>
            <a:off x="7185025" y="1033780"/>
            <a:ext cx="7620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Ellipse 11"/>
          <p:cNvSpPr/>
          <p:nvPr/>
        </p:nvSpPr>
        <p:spPr>
          <a:xfrm>
            <a:off x="7612380" y="1019175"/>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3" name="Ellipse 12"/>
          <p:cNvSpPr/>
          <p:nvPr/>
        </p:nvSpPr>
        <p:spPr>
          <a:xfrm>
            <a:off x="7875905" y="1247775"/>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4" name="Ellipse 13"/>
          <p:cNvSpPr/>
          <p:nvPr/>
        </p:nvSpPr>
        <p:spPr>
          <a:xfrm>
            <a:off x="8435340" y="1327150"/>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5" name="Zone de texte 14"/>
          <p:cNvSpPr txBox="1"/>
          <p:nvPr/>
        </p:nvSpPr>
        <p:spPr>
          <a:xfrm>
            <a:off x="9672955" y="3060065"/>
            <a:ext cx="2543810" cy="1599565"/>
          </a:xfrm>
          <a:prstGeom prst="rect">
            <a:avLst/>
          </a:prstGeom>
          <a:noFill/>
        </p:spPr>
        <p:txBody>
          <a:bodyPr wrap="none" rtlCol="0">
            <a:spAutoFit/>
          </a:bodyPr>
          <a:p>
            <a:pPr algn="l"/>
            <a:r>
              <a:rPr lang="fr-FR" altLang="en-US" sz="1400">
                <a:latin typeface="UTM Avo" panose="02040603050506020204" charset="0"/>
              </a:rPr>
              <a:t>1 : Phễu hứng nước mưa</a:t>
            </a:r>
            <a:endParaRPr lang="fr-FR" altLang="en-US" sz="1400">
              <a:latin typeface="UTM Avo" panose="02040603050506020204" charset="0"/>
            </a:endParaRPr>
          </a:p>
          <a:p>
            <a:pPr algn="l"/>
            <a:r>
              <a:rPr lang="fr-FR" altLang="en-US" sz="1400">
                <a:latin typeface="UTM Avo" panose="02040603050506020204" charset="0"/>
              </a:rPr>
              <a:t>2 : giá đỡ phễu</a:t>
            </a:r>
            <a:endParaRPr lang="fr-FR" altLang="en-US" sz="1400">
              <a:latin typeface="UTM Avo" panose="02040603050506020204" charset="0"/>
            </a:endParaRPr>
          </a:p>
          <a:p>
            <a:pPr algn="l"/>
            <a:r>
              <a:rPr lang="fr-FR" altLang="en-US" sz="1400">
                <a:latin typeface="UTM Avo" panose="02040603050506020204" charset="0"/>
              </a:rPr>
              <a:t>3 : ngõ thoát nước mưa</a:t>
            </a:r>
            <a:endParaRPr lang="fr-FR" altLang="en-US" sz="1400">
              <a:latin typeface="UTM Avo" panose="02040603050506020204" charset="0"/>
            </a:endParaRPr>
          </a:p>
          <a:p>
            <a:pPr algn="l"/>
            <a:r>
              <a:rPr lang="fr-FR" altLang="en-US" sz="1400">
                <a:latin typeface="UTM Avo" panose="02040603050506020204" charset="0"/>
              </a:rPr>
              <a:t>4 : nam châm</a:t>
            </a:r>
            <a:endParaRPr lang="fr-FR" altLang="en-US" sz="1400">
              <a:latin typeface="UTM Avo" panose="02040603050506020204" charset="0"/>
            </a:endParaRPr>
          </a:p>
          <a:p>
            <a:pPr algn="l"/>
            <a:r>
              <a:rPr lang="fr-FR" altLang="en-US" sz="1400">
                <a:latin typeface="UTM Avo" panose="02040603050506020204" charset="0"/>
              </a:rPr>
              <a:t>5 : vị trí Hall effect sensor or </a:t>
            </a:r>
            <a:endParaRPr lang="fr-FR" altLang="en-US" sz="1400">
              <a:latin typeface="UTM Avo" panose="02040603050506020204" charset="0"/>
            </a:endParaRPr>
          </a:p>
          <a:p>
            <a:pPr algn="l"/>
            <a:r>
              <a:rPr lang="fr-FR" altLang="en-US" sz="1400">
                <a:latin typeface="UTM Avo" panose="02040603050506020204" charset="0"/>
              </a:rPr>
              <a:t>Reed magnetic switch</a:t>
            </a:r>
            <a:endParaRPr lang="fr-FR" altLang="en-US" sz="1400">
              <a:latin typeface="UTM Avo" panose="02040603050506020204" charset="0"/>
            </a:endParaRPr>
          </a:p>
          <a:p>
            <a:pPr algn="l"/>
            <a:r>
              <a:rPr lang="fr-FR" altLang="en-US" sz="1400">
                <a:latin typeface="UTM Avo" panose="02040603050506020204" charset="0"/>
              </a:rPr>
              <a:t>6 : phễu chính</a:t>
            </a:r>
            <a:endParaRPr lang="fr-FR" altLang="en-US" sz="1400">
              <a:latin typeface="UTM Avo" panose="02040603050506020204" charset="0"/>
            </a:endParaRPr>
          </a:p>
        </p:txBody>
      </p:sp>
      <p:sp>
        <p:nvSpPr>
          <p:cNvPr id="4" name="Zone de texte 3"/>
          <p:cNvSpPr txBox="1"/>
          <p:nvPr/>
        </p:nvSpPr>
        <p:spPr>
          <a:xfrm>
            <a:off x="1215390" y="1019175"/>
            <a:ext cx="5106035" cy="5692775"/>
          </a:xfrm>
          <a:prstGeom prst="rect">
            <a:avLst/>
          </a:prstGeom>
          <a:noFill/>
        </p:spPr>
        <p:txBody>
          <a:bodyPr wrap="square" rtlCol="0">
            <a:spAutoFit/>
          </a:bodyPr>
          <a:p>
            <a:pPr algn="l"/>
            <a:r>
              <a:rPr lang="fr-FR" altLang="en-US" sz="1400">
                <a:latin typeface="UTM Avo" panose="02040603050506020204" charset="0"/>
              </a:rPr>
              <a:t>Cấu tạo:</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Trên phễu hứng nước mưa có gắn 1 nam châm.</a:t>
            </a:r>
            <a:endParaRPr lang="fr-FR" altLang="en-US" sz="1400">
              <a:latin typeface="UTM Avo" panose="02040603050506020204" charset="0"/>
            </a:endParaRPr>
          </a:p>
          <a:p>
            <a:pPr algn="l"/>
            <a:r>
              <a:rPr lang="fr-FR" altLang="en-US" sz="1400">
                <a:latin typeface="UTM Avo" panose="02040603050506020204" charset="0"/>
              </a:rPr>
              <a:t>Vị trí của nam châm được đánh dấu bằng chấm đỏ</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Ở mặt phẳng thẳng đứng chỗ trục quay của phễu</a:t>
            </a:r>
            <a:endParaRPr lang="fr-FR" altLang="en-US" sz="1400">
              <a:latin typeface="UTM Avo" panose="02040603050506020204" charset="0"/>
            </a:endParaRPr>
          </a:p>
          <a:p>
            <a:pPr algn="l"/>
            <a:r>
              <a:rPr lang="fr-FR" altLang="en-US" sz="1400">
                <a:latin typeface="UTM Avo" panose="02040603050506020204" charset="0"/>
              </a:rPr>
              <a:t>Có lắp 1 Hall effect sensor / </a:t>
            </a:r>
            <a:r>
              <a:rPr lang="fr-FR" altLang="en-US" sz="1400">
                <a:latin typeface="UTM Avo" panose="02040603050506020204" charset="0"/>
                <a:sym typeface="+mn-ea"/>
              </a:rPr>
              <a:t>Reed magnetic switch</a:t>
            </a:r>
            <a:r>
              <a:rPr lang="fr-FR" altLang="en-US" sz="1400">
                <a:latin typeface="UTM Avo" panose="02040603050506020204" charset="0"/>
              </a:rPr>
              <a:t> để detect mỗi lần nam châm</a:t>
            </a:r>
            <a:endParaRPr lang="fr-FR" altLang="en-US" sz="1400">
              <a:latin typeface="UTM Avo" panose="02040603050506020204" charset="0"/>
            </a:endParaRPr>
          </a:p>
          <a:p>
            <a:pPr algn="l"/>
            <a:r>
              <a:rPr lang="fr-FR" altLang="en-US" sz="1400">
                <a:latin typeface="UTM Avo" panose="02040603050506020204" charset="0"/>
              </a:rPr>
              <a:t>di chuyển qua lại</a:t>
            </a:r>
            <a:endParaRPr lang="fr-FR" altLang="en-US" sz="1400">
              <a:latin typeface="UTM Avo" panose="02040603050506020204" charset="0"/>
            </a:endParaRPr>
          </a:p>
          <a:p>
            <a:pPr algn="l"/>
            <a:endParaRPr lang="fr-FR" altLang="en-US" sz="1400">
              <a:latin typeface="UTM Avo" panose="02040603050506020204" charset="0"/>
            </a:endParaRPr>
          </a:p>
          <a:p>
            <a:pPr algn="l"/>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sym typeface="+mn-ea"/>
              </a:rPr>
              <a:t>Nguyên lý hoạt động:</a:t>
            </a:r>
            <a:endParaRPr lang="fr-FR" altLang="en-US" sz="1400">
              <a:latin typeface="UTM Avo" panose="02040603050506020204" charset="0"/>
            </a:endParaRPr>
          </a:p>
          <a:p>
            <a:pPr algn="l"/>
            <a:r>
              <a:rPr lang="fr-FR" altLang="en-US" sz="1400">
                <a:latin typeface="UTM Avo" panose="02040603050506020204" charset="0"/>
              </a:rPr>
              <a:t>Khi trời mưa nước chảy xuống đầy 1 bên của phễu (1), khi phễu đầy với trọng lượng của nước mưa phễu sẽ bập bênh và nước trong phễu sẽ đỗ vào ngõ thoát nước mưa (3). Trong lúc phễu bập bênh thì nam châm (4) đã đi ngang qua Hall effect sensor / </a:t>
            </a:r>
            <a:r>
              <a:rPr lang="fr-FR" altLang="en-US" sz="1400">
                <a:latin typeface="UTM Avo" panose="02040603050506020204" charset="0"/>
                <a:sym typeface="+mn-ea"/>
              </a:rPr>
              <a:t>Reed magnetic switch</a:t>
            </a:r>
            <a:r>
              <a:rPr lang="fr-FR" altLang="en-US" sz="1400">
                <a:latin typeface="UTM Avo" panose="02040603050506020204" charset="0"/>
              </a:rPr>
              <a:t> (5). Sensor này sẽ gửi tín hiệu High or low về MCU.</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Trong quá trình hoạt động thiết bị sẽ đếm số lần bập bênh của phễu (1) bằng tín hiệu ra của hall effect sensor / </a:t>
            </a:r>
            <a:r>
              <a:rPr lang="fr-FR" altLang="en-US" sz="1400">
                <a:latin typeface="UTM Avo" panose="02040603050506020204" charset="0"/>
                <a:sym typeface="+mn-ea"/>
              </a:rPr>
              <a:t>Reed magnetic switch</a:t>
            </a:r>
            <a:r>
              <a:rPr lang="fr-FR" altLang="en-US" sz="1400">
                <a:latin typeface="UTM Avo" panose="02040603050506020204" charset="0"/>
              </a:rPr>
              <a:t> (5). Sau đó nhân với thể tích của 1 bên phễu để ra được lượng nước mưa. Đem thể tích này chia cho diện tích mặt của phễu lớn (6) hứng nước sẽ ra được lượng mưa theo mm hay m.</a:t>
            </a:r>
            <a:endParaRPr lang="fr-FR" altLang="en-US" sz="1400">
              <a:latin typeface="UTM Avo" panose="02040603050506020204" charset="0"/>
            </a:endParaRPr>
          </a:p>
        </p:txBody>
      </p:sp>
      <p:sp>
        <p:nvSpPr>
          <p:cNvPr id="5" name="Ellipse 4"/>
          <p:cNvSpPr/>
          <p:nvPr/>
        </p:nvSpPr>
        <p:spPr>
          <a:xfrm>
            <a:off x="8079105" y="3293110"/>
            <a:ext cx="75565" cy="755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6" name="Rectangle 15"/>
          <p:cNvSpPr/>
          <p:nvPr/>
        </p:nvSpPr>
        <p:spPr>
          <a:xfrm>
            <a:off x="7988935" y="3060700"/>
            <a:ext cx="76200" cy="53340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8" name="Zone de texte 17"/>
          <p:cNvSpPr txBox="1"/>
          <p:nvPr/>
        </p:nvSpPr>
        <p:spPr>
          <a:xfrm>
            <a:off x="8525510" y="3017520"/>
            <a:ext cx="260350" cy="275590"/>
          </a:xfrm>
          <a:prstGeom prst="rect">
            <a:avLst/>
          </a:prstGeom>
          <a:noFill/>
        </p:spPr>
        <p:txBody>
          <a:bodyPr wrap="none" rtlCol="0">
            <a:spAutoFit/>
          </a:bodyPr>
          <a:p>
            <a:r>
              <a:rPr lang="fr-FR" altLang="en-US" sz="1200"/>
              <a:t>4</a:t>
            </a:r>
            <a:endParaRPr lang="fr-FR" altLang="en-US" sz="1200"/>
          </a:p>
        </p:txBody>
      </p:sp>
      <p:cxnSp>
        <p:nvCxnSpPr>
          <p:cNvPr id="19" name="Connecteur droit avec flèche 18"/>
          <p:cNvCxnSpPr>
            <a:stCxn id="18" idx="2"/>
            <a:endCxn id="5" idx="6"/>
          </p:cNvCxnSpPr>
          <p:nvPr/>
        </p:nvCxnSpPr>
        <p:spPr>
          <a:xfrm flipH="1">
            <a:off x="8154670" y="3293110"/>
            <a:ext cx="501015" cy="38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Zone de texte 19"/>
          <p:cNvSpPr txBox="1"/>
          <p:nvPr/>
        </p:nvSpPr>
        <p:spPr>
          <a:xfrm>
            <a:off x="8525510" y="2535555"/>
            <a:ext cx="260350" cy="275590"/>
          </a:xfrm>
          <a:prstGeom prst="rect">
            <a:avLst/>
          </a:prstGeom>
          <a:noFill/>
        </p:spPr>
        <p:txBody>
          <a:bodyPr wrap="none" rtlCol="0">
            <a:spAutoFit/>
          </a:bodyPr>
          <a:p>
            <a:r>
              <a:rPr lang="fr-FR" altLang="en-US" sz="1200"/>
              <a:t>5</a:t>
            </a:r>
            <a:endParaRPr lang="fr-FR" altLang="en-US" sz="1200"/>
          </a:p>
        </p:txBody>
      </p:sp>
      <p:cxnSp>
        <p:nvCxnSpPr>
          <p:cNvPr id="21" name="Connecteur droit avec flèche 20"/>
          <p:cNvCxnSpPr>
            <a:stCxn id="20" idx="2"/>
            <a:endCxn id="16" idx="0"/>
          </p:cNvCxnSpPr>
          <p:nvPr/>
        </p:nvCxnSpPr>
        <p:spPr>
          <a:xfrm flipH="1">
            <a:off x="8027035" y="2811145"/>
            <a:ext cx="628650" cy="2495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Zone de texte 21"/>
          <p:cNvSpPr txBox="1"/>
          <p:nvPr/>
        </p:nvSpPr>
        <p:spPr>
          <a:xfrm>
            <a:off x="9895205" y="1337945"/>
            <a:ext cx="260350" cy="275590"/>
          </a:xfrm>
          <a:prstGeom prst="rect">
            <a:avLst/>
          </a:prstGeom>
          <a:noFill/>
        </p:spPr>
        <p:txBody>
          <a:bodyPr wrap="none" rtlCol="0">
            <a:spAutoFit/>
          </a:bodyPr>
          <a:p>
            <a:r>
              <a:rPr lang="fr-FR" altLang="en-US" sz="1200"/>
              <a:t>6</a:t>
            </a:r>
            <a:endParaRPr lang="fr-FR" altLang="en-US" sz="1200"/>
          </a:p>
        </p:txBody>
      </p:sp>
      <p:cxnSp>
        <p:nvCxnSpPr>
          <p:cNvPr id="23" name="Connecteur droit avec flèche 22"/>
          <p:cNvCxnSpPr>
            <a:stCxn id="22" idx="2"/>
          </p:cNvCxnSpPr>
          <p:nvPr/>
        </p:nvCxnSpPr>
        <p:spPr>
          <a:xfrm flipH="1">
            <a:off x="9396730" y="1613535"/>
            <a:ext cx="628650" cy="2495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215390" y="679450"/>
            <a:ext cx="10873105" cy="75565"/>
          </a:xfrm>
          <a:prstGeom prst="rect">
            <a:avLst/>
          </a:prstGeom>
          <a:solidFill>
            <a:srgbClr val="40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3" name="Zone de texte 2"/>
          <p:cNvSpPr txBox="1"/>
          <p:nvPr/>
        </p:nvSpPr>
        <p:spPr>
          <a:xfrm>
            <a:off x="1215390" y="311150"/>
            <a:ext cx="3127375" cy="368300"/>
          </a:xfrm>
          <a:prstGeom prst="rect">
            <a:avLst/>
          </a:prstGeom>
          <a:noFill/>
        </p:spPr>
        <p:txBody>
          <a:bodyPr wrap="none" rtlCol="0">
            <a:spAutoFit/>
          </a:bodyPr>
          <a:lstStyle/>
          <a:p>
            <a:pPr algn="l"/>
            <a:r>
              <a:rPr lang="en-GB" altLang="en-US" b="1" dirty="0">
                <a:solidFill>
                  <a:srgbClr val="4090C5"/>
                </a:solidFill>
                <a:latin typeface="UTM Avo" panose="02040603050506020204" charset="0"/>
              </a:rPr>
              <a:t>CDC - </a:t>
            </a:r>
            <a:r>
              <a:rPr lang="fr-FR" altLang="en-GB" b="1" dirty="0">
                <a:solidFill>
                  <a:srgbClr val="4090C5"/>
                </a:solidFill>
                <a:latin typeface="UTM Avo" panose="02040603050506020204" charset="0"/>
              </a:rPr>
              <a:t>node - Pluviometry</a:t>
            </a:r>
            <a:endParaRPr lang="fr-FR" altLang="en-GB" b="1" dirty="0">
              <a:solidFill>
                <a:srgbClr val="4090C5"/>
              </a:solidFill>
              <a:latin typeface="UTM Avo" panose="02040603050506020204" charset="0"/>
            </a:endParaRP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pic>
        <p:nvPicPr>
          <p:cNvPr id="9" name="Image 8" descr="vidange_pluvio_1"/>
          <p:cNvPicPr>
            <a:picLocks noChangeAspect="1"/>
          </p:cNvPicPr>
          <p:nvPr/>
        </p:nvPicPr>
        <p:blipFill>
          <a:blip r:embed="rId2"/>
          <a:stretch>
            <a:fillRect/>
          </a:stretch>
        </p:blipFill>
        <p:spPr>
          <a:xfrm>
            <a:off x="6386195" y="1771650"/>
            <a:ext cx="3286760" cy="2524760"/>
          </a:xfrm>
          <a:prstGeom prst="rect">
            <a:avLst/>
          </a:prstGeom>
        </p:spPr>
      </p:pic>
      <p:sp>
        <p:nvSpPr>
          <p:cNvPr id="10" name="Ellipse 9"/>
          <p:cNvSpPr/>
          <p:nvPr/>
        </p:nvSpPr>
        <p:spPr>
          <a:xfrm>
            <a:off x="7058025" y="906780"/>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1" name="Ellipse 10"/>
          <p:cNvSpPr/>
          <p:nvPr/>
        </p:nvSpPr>
        <p:spPr>
          <a:xfrm>
            <a:off x="7185025" y="1033780"/>
            <a:ext cx="7620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2" name="Ellipse 11"/>
          <p:cNvSpPr/>
          <p:nvPr/>
        </p:nvSpPr>
        <p:spPr>
          <a:xfrm>
            <a:off x="7612380" y="1019175"/>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3" name="Ellipse 12"/>
          <p:cNvSpPr/>
          <p:nvPr/>
        </p:nvSpPr>
        <p:spPr>
          <a:xfrm>
            <a:off x="7875905" y="1247775"/>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4" name="Ellipse 13"/>
          <p:cNvSpPr/>
          <p:nvPr/>
        </p:nvSpPr>
        <p:spPr>
          <a:xfrm>
            <a:off x="8435340" y="1327150"/>
            <a:ext cx="90170"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5" name="Zone de texte 14"/>
          <p:cNvSpPr txBox="1"/>
          <p:nvPr/>
        </p:nvSpPr>
        <p:spPr>
          <a:xfrm>
            <a:off x="9672955" y="3060065"/>
            <a:ext cx="2304415" cy="1383665"/>
          </a:xfrm>
          <a:prstGeom prst="rect">
            <a:avLst/>
          </a:prstGeom>
          <a:noFill/>
        </p:spPr>
        <p:txBody>
          <a:bodyPr wrap="none" rtlCol="0">
            <a:spAutoFit/>
          </a:bodyPr>
          <a:p>
            <a:r>
              <a:rPr lang="fr-FR" altLang="en-US" sz="1400">
                <a:latin typeface="UTM Avo" panose="02040603050506020204" charset="0"/>
              </a:rPr>
              <a:t>1 : Phễu hứng nước mưa</a:t>
            </a:r>
            <a:endParaRPr lang="fr-FR" altLang="en-US" sz="1400">
              <a:latin typeface="UTM Avo" panose="02040603050506020204" charset="0"/>
            </a:endParaRPr>
          </a:p>
          <a:p>
            <a:r>
              <a:rPr lang="fr-FR" altLang="en-US" sz="1400">
                <a:latin typeface="UTM Avo" panose="02040603050506020204" charset="0"/>
              </a:rPr>
              <a:t>2 : giá đỡ phễu</a:t>
            </a:r>
            <a:endParaRPr lang="fr-FR" altLang="en-US" sz="1400">
              <a:latin typeface="UTM Avo" panose="02040603050506020204" charset="0"/>
            </a:endParaRPr>
          </a:p>
          <a:p>
            <a:r>
              <a:rPr lang="fr-FR" altLang="en-US" sz="1400">
                <a:latin typeface="UTM Avo" panose="02040603050506020204" charset="0"/>
              </a:rPr>
              <a:t>3 : ngõ thoát nước mưa</a:t>
            </a:r>
            <a:endParaRPr lang="fr-FR" altLang="en-US" sz="1400">
              <a:latin typeface="UTM Avo" panose="02040603050506020204" charset="0"/>
            </a:endParaRPr>
          </a:p>
          <a:p>
            <a:r>
              <a:rPr lang="fr-FR" altLang="en-US" sz="1400">
                <a:latin typeface="UTM Avo" panose="02040603050506020204" charset="0"/>
              </a:rPr>
              <a:t>4 : nam châm</a:t>
            </a:r>
            <a:endParaRPr lang="fr-FR" altLang="en-US" sz="1400">
              <a:latin typeface="UTM Avo" panose="02040603050506020204" charset="0"/>
            </a:endParaRPr>
          </a:p>
          <a:p>
            <a:r>
              <a:rPr lang="fr-FR" altLang="en-US" sz="1400">
                <a:latin typeface="UTM Avo" panose="02040603050506020204" charset="0"/>
              </a:rPr>
              <a:t>5 : vị trí Hall effect sensor</a:t>
            </a:r>
            <a:endParaRPr lang="fr-FR" altLang="en-US" sz="1400">
              <a:latin typeface="UTM Avo" panose="02040603050506020204" charset="0"/>
            </a:endParaRPr>
          </a:p>
          <a:p>
            <a:r>
              <a:rPr lang="fr-FR" altLang="en-US" sz="1400">
                <a:latin typeface="UTM Avo" panose="02040603050506020204" charset="0"/>
              </a:rPr>
              <a:t>6 : phễu chính</a:t>
            </a:r>
            <a:endParaRPr lang="fr-FR" altLang="en-US" sz="1400">
              <a:latin typeface="UTM Avo" panose="02040603050506020204" charset="0"/>
            </a:endParaRPr>
          </a:p>
        </p:txBody>
      </p:sp>
      <p:sp>
        <p:nvSpPr>
          <p:cNvPr id="4" name="Zone de texte 3"/>
          <p:cNvSpPr txBox="1"/>
          <p:nvPr/>
        </p:nvSpPr>
        <p:spPr>
          <a:xfrm>
            <a:off x="1215390" y="1019175"/>
            <a:ext cx="5106035" cy="3538220"/>
          </a:xfrm>
          <a:prstGeom prst="rect">
            <a:avLst/>
          </a:prstGeom>
          <a:noFill/>
        </p:spPr>
        <p:txBody>
          <a:bodyPr wrap="square" rtlCol="0">
            <a:spAutoFit/>
          </a:bodyPr>
          <a:p>
            <a:pPr algn="l"/>
            <a:r>
              <a:rPr lang="fr-FR" altLang="en-US" sz="1400">
                <a:latin typeface="UTM Avo" panose="02040603050506020204" charset="0"/>
              </a:rPr>
              <a:t>Yêu cầu của thiết bị:</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Nghiên cứu hoạt động của hall effect sensor / </a:t>
            </a:r>
            <a:r>
              <a:rPr lang="fr-FR" altLang="en-US" sz="1400">
                <a:latin typeface="UTM Avo" panose="02040603050506020204" charset="0"/>
                <a:sym typeface="+mn-ea"/>
              </a:rPr>
              <a:t>Reed magnetic switch</a:t>
            </a:r>
            <a:r>
              <a:rPr lang="fr-FR" altLang="en-US" sz="1400">
                <a:latin typeface="UTM Avo" panose="02040603050506020204" charset="0"/>
              </a:rPr>
              <a:t> để chế tạo thiết bị node cho dự án iFactory. Mục đích là đếm số lần bập bênh của phễu (1) để từ đó tính ra lượng nước mưa.</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1 - Thiết bị connect LoRa 868 Mhz (sx1276)</a:t>
            </a:r>
            <a:endParaRPr lang="fr-FR" altLang="en-US" sz="1400">
              <a:latin typeface="UTM Avo" panose="02040603050506020204" charset="0"/>
            </a:endParaRPr>
          </a:p>
          <a:p>
            <a:pPr algn="l"/>
            <a:r>
              <a:rPr lang="fr-FR" altLang="en-US" sz="1400">
                <a:latin typeface="UTM Avo" panose="02040603050506020204" charset="0"/>
              </a:rPr>
              <a:t>2 - Thiết bị dùng pin xài 1 lần tương tự pin của GS1</a:t>
            </a:r>
            <a:endParaRPr lang="fr-FR" altLang="en-US" sz="1400">
              <a:latin typeface="UTM Avo" panose="02040603050506020204" charset="0"/>
            </a:endParaRPr>
          </a:p>
          <a:p>
            <a:pPr algn="l"/>
            <a:r>
              <a:rPr lang="fr-FR" altLang="en-US" sz="1400">
                <a:latin typeface="UTM Avo" panose="02040603050506020204" charset="0"/>
              </a:rPr>
              <a:t>3 - Sử dụng lại sơ đồ thiết kế của GS1 với EEprom 4kb or 8Kb, bỏ GPS và accelerometer.</a:t>
            </a:r>
            <a:endParaRPr lang="fr-FR" altLang="en-US" sz="1400">
              <a:latin typeface="UTM Avo" panose="02040603050506020204" charset="0"/>
            </a:endParaRPr>
          </a:p>
          <a:p>
            <a:pPr algn="l"/>
            <a:r>
              <a:rPr lang="fr-FR" altLang="en-US" sz="1400">
                <a:latin typeface="UTM Avo" panose="02040603050506020204" charset="0"/>
              </a:rPr>
              <a:t>4 - Kiểm tra xem có phương án nào để đánh thức thiết bị khi có mưa, Hall effect sensor / </a:t>
            </a:r>
            <a:r>
              <a:rPr lang="fr-FR" altLang="en-US" sz="1400">
                <a:latin typeface="UTM Avo" panose="02040603050506020204" charset="0"/>
                <a:sym typeface="+mn-ea"/>
              </a:rPr>
              <a:t>Reed magnetic switch</a:t>
            </a:r>
            <a:r>
              <a:rPr lang="fr-FR" altLang="en-US" sz="1400">
                <a:latin typeface="UTM Avo" panose="02040603050506020204" charset="0"/>
              </a:rPr>
              <a:t> có làm được việc này ko?</a:t>
            </a:r>
            <a:endParaRPr lang="fr-FR" altLang="en-US" sz="1400">
              <a:latin typeface="UTM Avo" panose="02040603050506020204" charset="0"/>
            </a:endParaRPr>
          </a:p>
          <a:p>
            <a:pPr algn="l"/>
            <a:r>
              <a:rPr lang="fr-FR" altLang="en-US" sz="1400">
                <a:latin typeface="UTM Avo" panose="02040603050506020204" charset="0"/>
              </a:rPr>
              <a:t>5 - Thêm sensor đo nhiệt độ và độ ẩm??? Nhiệt độ từ -20°C -&gt; 50°C độ ẩm từ 0% -&gt; 99%????</a:t>
            </a:r>
            <a:endParaRPr lang="fr-FR" altLang="en-US" sz="1400">
              <a:latin typeface="UTM Avo" panose="02040603050506020204" charset="0"/>
            </a:endParaRPr>
          </a:p>
        </p:txBody>
      </p:sp>
      <p:sp>
        <p:nvSpPr>
          <p:cNvPr id="5" name="Ellipse 4"/>
          <p:cNvSpPr/>
          <p:nvPr/>
        </p:nvSpPr>
        <p:spPr>
          <a:xfrm>
            <a:off x="8079105" y="3293110"/>
            <a:ext cx="75565" cy="755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6" name="Rectangle 15"/>
          <p:cNvSpPr/>
          <p:nvPr/>
        </p:nvSpPr>
        <p:spPr>
          <a:xfrm>
            <a:off x="7988935" y="3060700"/>
            <a:ext cx="76200" cy="53340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FR" altLang="en-US"/>
          </a:p>
        </p:txBody>
      </p:sp>
      <p:sp>
        <p:nvSpPr>
          <p:cNvPr id="18" name="Zone de texte 17"/>
          <p:cNvSpPr txBox="1"/>
          <p:nvPr/>
        </p:nvSpPr>
        <p:spPr>
          <a:xfrm>
            <a:off x="8525510" y="3017520"/>
            <a:ext cx="260350" cy="275590"/>
          </a:xfrm>
          <a:prstGeom prst="rect">
            <a:avLst/>
          </a:prstGeom>
          <a:noFill/>
        </p:spPr>
        <p:txBody>
          <a:bodyPr wrap="none" rtlCol="0">
            <a:spAutoFit/>
          </a:bodyPr>
          <a:p>
            <a:r>
              <a:rPr lang="fr-FR" altLang="en-US" sz="1200"/>
              <a:t>4</a:t>
            </a:r>
            <a:endParaRPr lang="fr-FR" altLang="en-US" sz="1200"/>
          </a:p>
        </p:txBody>
      </p:sp>
      <p:cxnSp>
        <p:nvCxnSpPr>
          <p:cNvPr id="19" name="Connecteur droit avec flèche 18"/>
          <p:cNvCxnSpPr>
            <a:stCxn id="18" idx="2"/>
            <a:endCxn id="5" idx="6"/>
          </p:cNvCxnSpPr>
          <p:nvPr/>
        </p:nvCxnSpPr>
        <p:spPr>
          <a:xfrm flipH="1">
            <a:off x="8154670" y="3293110"/>
            <a:ext cx="501015" cy="38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Zone de texte 19"/>
          <p:cNvSpPr txBox="1"/>
          <p:nvPr/>
        </p:nvSpPr>
        <p:spPr>
          <a:xfrm>
            <a:off x="8525510" y="2535555"/>
            <a:ext cx="260350" cy="275590"/>
          </a:xfrm>
          <a:prstGeom prst="rect">
            <a:avLst/>
          </a:prstGeom>
          <a:noFill/>
        </p:spPr>
        <p:txBody>
          <a:bodyPr wrap="none" rtlCol="0">
            <a:spAutoFit/>
          </a:bodyPr>
          <a:p>
            <a:r>
              <a:rPr lang="fr-FR" altLang="en-US" sz="1200"/>
              <a:t>5</a:t>
            </a:r>
            <a:endParaRPr lang="fr-FR" altLang="en-US" sz="1200"/>
          </a:p>
        </p:txBody>
      </p:sp>
      <p:cxnSp>
        <p:nvCxnSpPr>
          <p:cNvPr id="21" name="Connecteur droit avec flèche 20"/>
          <p:cNvCxnSpPr>
            <a:stCxn id="20" idx="2"/>
            <a:endCxn id="16" idx="0"/>
          </p:cNvCxnSpPr>
          <p:nvPr/>
        </p:nvCxnSpPr>
        <p:spPr>
          <a:xfrm flipH="1">
            <a:off x="8027035" y="2811145"/>
            <a:ext cx="628650" cy="2495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Zone de texte 21"/>
          <p:cNvSpPr txBox="1"/>
          <p:nvPr/>
        </p:nvSpPr>
        <p:spPr>
          <a:xfrm>
            <a:off x="9895205" y="1337945"/>
            <a:ext cx="260350" cy="275590"/>
          </a:xfrm>
          <a:prstGeom prst="rect">
            <a:avLst/>
          </a:prstGeom>
          <a:noFill/>
        </p:spPr>
        <p:txBody>
          <a:bodyPr wrap="none" rtlCol="0">
            <a:spAutoFit/>
          </a:bodyPr>
          <a:p>
            <a:r>
              <a:rPr lang="fr-FR" altLang="en-US" sz="1200"/>
              <a:t>6</a:t>
            </a:r>
            <a:endParaRPr lang="fr-FR" altLang="en-US" sz="1200"/>
          </a:p>
        </p:txBody>
      </p:sp>
      <p:cxnSp>
        <p:nvCxnSpPr>
          <p:cNvPr id="23" name="Connecteur droit avec flèche 22"/>
          <p:cNvCxnSpPr>
            <a:stCxn id="22" idx="2"/>
          </p:cNvCxnSpPr>
          <p:nvPr/>
        </p:nvCxnSpPr>
        <p:spPr>
          <a:xfrm flipH="1">
            <a:off x="9396730" y="1613535"/>
            <a:ext cx="628650" cy="2495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215390" y="679450"/>
            <a:ext cx="10873105" cy="75565"/>
          </a:xfrm>
          <a:prstGeom prst="rect">
            <a:avLst/>
          </a:prstGeom>
          <a:solidFill>
            <a:srgbClr val="40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3" name="Zone de texte 2"/>
          <p:cNvSpPr txBox="1"/>
          <p:nvPr/>
        </p:nvSpPr>
        <p:spPr>
          <a:xfrm>
            <a:off x="1215390" y="311150"/>
            <a:ext cx="3127375" cy="368300"/>
          </a:xfrm>
          <a:prstGeom prst="rect">
            <a:avLst/>
          </a:prstGeom>
          <a:noFill/>
        </p:spPr>
        <p:txBody>
          <a:bodyPr wrap="none" rtlCol="0">
            <a:spAutoFit/>
          </a:bodyPr>
          <a:lstStyle/>
          <a:p>
            <a:pPr algn="l"/>
            <a:r>
              <a:rPr lang="en-GB" altLang="en-US" b="1" dirty="0">
                <a:solidFill>
                  <a:srgbClr val="4090C5"/>
                </a:solidFill>
                <a:latin typeface="UTM Avo" panose="02040603050506020204" charset="0"/>
              </a:rPr>
              <a:t>CDC - </a:t>
            </a:r>
            <a:r>
              <a:rPr lang="fr-FR" altLang="en-GB" b="1" dirty="0">
                <a:solidFill>
                  <a:srgbClr val="4090C5"/>
                </a:solidFill>
                <a:latin typeface="UTM Avo" panose="02040603050506020204" charset="0"/>
              </a:rPr>
              <a:t>node - Pluviometry</a:t>
            </a:r>
            <a:endParaRPr lang="fr-FR" altLang="en-GB" b="1" dirty="0">
              <a:solidFill>
                <a:srgbClr val="4090C5"/>
              </a:solidFill>
              <a:latin typeface="UTM Avo" panose="02040603050506020204" charset="0"/>
            </a:endParaRP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
        <p:nvSpPr>
          <p:cNvPr id="4" name="Zone de texte 3"/>
          <p:cNvSpPr txBox="1"/>
          <p:nvPr/>
        </p:nvSpPr>
        <p:spPr>
          <a:xfrm>
            <a:off x="1215390" y="1019175"/>
            <a:ext cx="10264775" cy="1814830"/>
          </a:xfrm>
          <a:prstGeom prst="rect">
            <a:avLst/>
          </a:prstGeom>
          <a:noFill/>
        </p:spPr>
        <p:txBody>
          <a:bodyPr wrap="square" rtlCol="0">
            <a:spAutoFit/>
          </a:bodyPr>
          <a:p>
            <a:pPr algn="l"/>
            <a:r>
              <a:rPr lang="fr-FR" altLang="en-US" sz="1400">
                <a:latin typeface="UTM Avo" panose="02040603050506020204" charset="0"/>
              </a:rPr>
              <a:t>Các bước thực hiện dự án:</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1 - Phản biện lại CDC, xem tính khả thi và yêu cầu có phù hợp</a:t>
            </a:r>
            <a:endParaRPr lang="fr-FR" altLang="en-US" sz="1400">
              <a:latin typeface="UTM Avo" panose="02040603050506020204" charset="0"/>
            </a:endParaRPr>
          </a:p>
          <a:p>
            <a:pPr algn="l"/>
            <a:r>
              <a:rPr lang="fr-FR" altLang="en-US" sz="1400">
                <a:latin typeface="UTM Avo" panose="02040603050506020204" charset="0"/>
              </a:rPr>
              <a:t>2a - Nghiên cứu datasheet của Hall effect sensor / </a:t>
            </a:r>
            <a:r>
              <a:rPr lang="fr-FR" altLang="en-US" sz="1400">
                <a:latin typeface="UTM Avo" panose="02040603050506020204" charset="0"/>
                <a:sym typeface="+mn-ea"/>
              </a:rPr>
              <a:t>Reed magnetic switch</a:t>
            </a:r>
            <a:r>
              <a:rPr lang="fr-FR" altLang="en-US" sz="1400">
                <a:latin typeface="UTM Avo" panose="02040603050506020204" charset="0"/>
              </a:rPr>
              <a:t> + tìm nguồn để mua sensor</a:t>
            </a:r>
            <a:endParaRPr lang="fr-FR" altLang="en-US" sz="1400">
              <a:latin typeface="UTM Avo" panose="02040603050506020204" charset="0"/>
            </a:endParaRPr>
          </a:p>
          <a:p>
            <a:pPr algn="l"/>
            <a:r>
              <a:rPr lang="fr-FR" altLang="en-US" sz="1400">
                <a:latin typeface="UTM Avo" panose="02040603050506020204" charset="0"/>
              </a:rPr>
              <a:t>2b - </a:t>
            </a:r>
            <a:r>
              <a:rPr lang="fr-FR" altLang="en-US" sz="1400">
                <a:latin typeface="UTM Avo" panose="02040603050506020204" charset="0"/>
                <a:sym typeface="+mn-ea"/>
              </a:rPr>
              <a:t>Nghiên cứu datasheet của sensor nhiệt độ và độ ẩm + tìm nguồn để mua sensor</a:t>
            </a:r>
            <a:endParaRPr lang="fr-FR" altLang="en-US" sz="1400">
              <a:latin typeface="UTM Avo" panose="02040603050506020204" charset="0"/>
            </a:endParaRPr>
          </a:p>
          <a:p>
            <a:pPr algn="l"/>
            <a:r>
              <a:rPr lang="fr-FR" altLang="en-US" sz="1400">
                <a:latin typeface="UTM Avo" panose="02040603050506020204" charset="0"/>
              </a:rPr>
              <a:t>3 - Lên phương án thiết kế với concept 3D + vị trí đặt sensor =&gt; kích thước PCB</a:t>
            </a:r>
            <a:endParaRPr lang="fr-FR" altLang="en-US" sz="1400">
              <a:latin typeface="UTM Avo" panose="02040603050506020204" charset="0"/>
            </a:endParaRPr>
          </a:p>
          <a:p>
            <a:pPr algn="l"/>
            <a:r>
              <a:rPr lang="fr-FR" altLang="en-US" sz="1400">
                <a:latin typeface="UTM Avo" panose="02040603050506020204" charset="0"/>
              </a:rPr>
              <a:t>4 - Thiết kế PCB</a:t>
            </a:r>
            <a:endParaRPr lang="fr-FR" altLang="en-US" sz="1400">
              <a:latin typeface="UTM Avo" panose="02040603050506020204" charset="0"/>
            </a:endParaRPr>
          </a:p>
          <a:p>
            <a:pPr algn="l"/>
            <a:r>
              <a:rPr lang="fr-FR" altLang="en-US" sz="1400">
                <a:latin typeface="UTM Avo" panose="02040603050506020204" charset="0"/>
              </a:rPr>
              <a:t>5 - Chế tạo protype 1 + concept 3D (in 3D)</a:t>
            </a:r>
            <a:endParaRPr lang="fr-FR" altLang="en-US" sz="1400">
              <a:latin typeface="UTM Avo" panose="02040603050506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205AE38-0E4D-41CB-8696-2CF208E1D359}" type="slidenum">
              <a:rPr lang="fr-FR" smtClean="0"/>
            </a:fld>
            <a:endParaRPr lang="fr-F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489" y="4895309"/>
            <a:ext cx="2782007" cy="7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
          <p:cNvSpPr txBox="1"/>
          <p:nvPr/>
        </p:nvSpPr>
        <p:spPr>
          <a:xfrm>
            <a:off x="4159144" y="2391678"/>
            <a:ext cx="3872550" cy="2091690"/>
          </a:xfrm>
          <a:prstGeom prst="rect">
            <a:avLst/>
          </a:prstGeom>
          <a:noFill/>
        </p:spPr>
        <p:txBody>
          <a:bodyPr wrap="square" rtlCol="0">
            <a:spAutoFit/>
          </a:bodyPr>
          <a:lstStyle/>
          <a:p>
            <a:r>
              <a:rPr lang="en-US" b="1" dirty="0">
                <a:solidFill>
                  <a:schemeClr val="accent1"/>
                </a:solidFill>
                <a:latin typeface="UTM Avo" panose="02040603050506020204" charset="0"/>
                <a:sym typeface="+mn-ea"/>
              </a:rPr>
              <a:t>DFM-Europe </a:t>
            </a:r>
            <a:endParaRPr lang="en-US" b="1" dirty="0">
              <a:solidFill>
                <a:schemeClr val="accent1"/>
              </a:solidFill>
              <a:latin typeface="UTM Avo" panose="02040603050506020204" charset="0"/>
              <a:sym typeface="+mn-ea"/>
            </a:endParaRPr>
          </a:p>
          <a:p>
            <a:pPr marL="0" algn="l" defTabSz="914400" rtl="0" eaLnBrk="1" latinLnBrk="0" hangingPunct="1"/>
            <a:r>
              <a:rPr lang="en-US" sz="1600" dirty="0">
                <a:solidFill>
                  <a:schemeClr val="tx1">
                    <a:lumMod val="50000"/>
                    <a:lumOff val="50000"/>
                  </a:schemeClr>
                </a:solidFill>
                <a:latin typeface="UTM Avo" panose="02040603050506020204" charset="0"/>
                <a:sym typeface="+mn-ea"/>
              </a:rPr>
              <a:t>21 Rue de </a:t>
            </a:r>
            <a:r>
              <a:rPr lang="en-US" sz="1600" dirty="0" err="1">
                <a:solidFill>
                  <a:schemeClr val="tx1">
                    <a:lumMod val="50000"/>
                    <a:lumOff val="50000"/>
                  </a:schemeClr>
                </a:solidFill>
                <a:latin typeface="UTM Avo" panose="02040603050506020204" charset="0"/>
                <a:sym typeface="+mn-ea"/>
              </a:rPr>
              <a:t>Brin</a:t>
            </a:r>
            <a:r>
              <a:rPr lang="en-US" sz="1600" dirty="0">
                <a:solidFill>
                  <a:schemeClr val="tx1">
                    <a:lumMod val="50000"/>
                    <a:lumOff val="50000"/>
                  </a:schemeClr>
                </a:solidFill>
                <a:latin typeface="UTM Avo" panose="02040603050506020204" charset="0"/>
                <a:sym typeface="+mn-ea"/>
              </a:rPr>
              <a:t>,</a:t>
            </a:r>
            <a:endParaRPr lang="en-US" sz="1600" kern="1200" dirty="0">
              <a:solidFill>
                <a:schemeClr val="tx1">
                  <a:lumMod val="50000"/>
                  <a:lumOff val="50000"/>
                </a:schemeClr>
              </a:solidFill>
              <a:latin typeface="UTM Avo" panose="02040603050506020204" charset="0"/>
              <a:ea typeface="+mn-ea"/>
              <a:cs typeface="+mn-cs"/>
              <a:sym typeface="+mn-ea"/>
            </a:endParaRPr>
          </a:p>
          <a:p>
            <a:pPr marL="0" algn="l" defTabSz="914400" rtl="0" eaLnBrk="1" latinLnBrk="0" hangingPunct="1"/>
            <a:r>
              <a:rPr lang="en-US" sz="1600" dirty="0">
                <a:solidFill>
                  <a:schemeClr val="tx1">
                    <a:lumMod val="50000"/>
                    <a:lumOff val="50000"/>
                  </a:schemeClr>
                </a:solidFill>
                <a:latin typeface="UTM Avo" panose="02040603050506020204" charset="0"/>
                <a:sym typeface="+mn-ea"/>
              </a:rPr>
              <a:t>86130 </a:t>
            </a:r>
            <a:r>
              <a:rPr lang="en-US" sz="1600" dirty="0" err="1">
                <a:solidFill>
                  <a:schemeClr val="tx1">
                    <a:lumMod val="50000"/>
                    <a:lumOff val="50000"/>
                  </a:schemeClr>
                </a:solidFill>
                <a:latin typeface="UTM Avo" panose="02040603050506020204" charset="0"/>
                <a:sym typeface="+mn-ea"/>
              </a:rPr>
              <a:t>Jaunay</a:t>
            </a:r>
            <a:r>
              <a:rPr lang="en-US" sz="1600" dirty="0">
                <a:solidFill>
                  <a:schemeClr val="tx1">
                    <a:lumMod val="50000"/>
                    <a:lumOff val="50000"/>
                  </a:schemeClr>
                </a:solidFill>
                <a:latin typeface="UTM Avo" panose="02040603050506020204" charset="0"/>
                <a:sym typeface="+mn-ea"/>
              </a:rPr>
              <a:t> Clan, </a:t>
            </a:r>
            <a:endParaRPr lang="en-US" sz="1600" kern="1200" dirty="0">
              <a:solidFill>
                <a:schemeClr val="tx1">
                  <a:lumMod val="50000"/>
                  <a:lumOff val="50000"/>
                </a:schemeClr>
              </a:solidFill>
              <a:latin typeface="UTM Avo" panose="02040603050506020204" charset="0"/>
              <a:ea typeface="+mn-ea"/>
              <a:cs typeface="+mn-cs"/>
              <a:sym typeface="+mn-ea"/>
            </a:endParaRPr>
          </a:p>
          <a:p>
            <a:pPr marL="0" algn="l" defTabSz="914400" rtl="0" eaLnBrk="1" latinLnBrk="0" hangingPunct="1"/>
            <a:r>
              <a:rPr lang="en-US" sz="1600" dirty="0">
                <a:solidFill>
                  <a:schemeClr val="tx1">
                    <a:lumMod val="50000"/>
                    <a:lumOff val="50000"/>
                  </a:schemeClr>
                </a:solidFill>
                <a:latin typeface="UTM Avo" panose="02040603050506020204" charset="0"/>
                <a:sym typeface="+mn-ea"/>
              </a:rPr>
              <a:t>France</a:t>
            </a:r>
            <a:endParaRPr lang="en-US" sz="1600" kern="1200" dirty="0">
              <a:solidFill>
                <a:schemeClr val="tx1">
                  <a:lumMod val="50000"/>
                  <a:lumOff val="50000"/>
                </a:schemeClr>
              </a:solidFill>
              <a:latin typeface="UTM Avo" panose="02040603050506020204" charset="0"/>
              <a:ea typeface="+mn-ea"/>
              <a:cs typeface="+mn-cs"/>
              <a:sym typeface="+mn-ea"/>
            </a:endParaRPr>
          </a:p>
          <a:p>
            <a:r>
              <a:rPr lang="en-US" sz="1600" dirty="0">
                <a:solidFill>
                  <a:schemeClr val="tx1">
                    <a:lumMod val="50000"/>
                    <a:lumOff val="50000"/>
                  </a:schemeClr>
                </a:solidFill>
                <a:latin typeface="UTM Avo" panose="02040603050506020204" charset="0"/>
                <a:sym typeface="+mn-ea"/>
              </a:rPr>
              <a:t>Tel: (+33) 610150607 </a:t>
            </a:r>
            <a:endParaRPr lang="en-US" sz="1600" dirty="0">
              <a:solidFill>
                <a:schemeClr val="tx1">
                  <a:lumMod val="50000"/>
                  <a:lumOff val="50000"/>
                </a:schemeClr>
              </a:solidFill>
              <a:latin typeface="UTM Avo" panose="02040603050506020204" charset="0"/>
              <a:sym typeface="+mn-ea"/>
            </a:endParaRPr>
          </a:p>
          <a:p>
            <a:r>
              <a:rPr lang="fr-FR" sz="1600" dirty="0">
                <a:solidFill>
                  <a:schemeClr val="tx1">
                    <a:lumMod val="50000"/>
                    <a:lumOff val="50000"/>
                  </a:schemeClr>
                </a:solidFill>
                <a:latin typeface="UTM Avo" panose="02040603050506020204" charset="0"/>
                <a:sym typeface="+mn-ea"/>
              </a:rPr>
              <a:t>Email:</a:t>
            </a:r>
            <a:r>
              <a:rPr lang="fr-FR" sz="1600" dirty="0">
                <a:solidFill>
                  <a:srgbClr val="000099"/>
                </a:solidFill>
                <a:latin typeface="UTM Avo" panose="02040603050506020204" charset="0"/>
                <a:sym typeface="+mn-ea"/>
              </a:rPr>
              <a:t> </a:t>
            </a:r>
            <a:r>
              <a:rPr lang="fr-FR" sz="1600" dirty="0">
                <a:solidFill>
                  <a:srgbClr val="000099"/>
                </a:solidFill>
                <a:latin typeface="UTM Avo" panose="02040603050506020204" charset="0"/>
                <a:sym typeface="+mn-ea"/>
                <a:hlinkClick r:id="" action="ppaction://noaction"/>
              </a:rPr>
              <a:t>f.plourde@dfm-europe.com</a:t>
            </a:r>
            <a:r>
              <a:rPr lang="fr-FR" sz="1600" dirty="0">
                <a:solidFill>
                  <a:srgbClr val="000099"/>
                </a:solidFill>
                <a:latin typeface="UTM Avo" panose="02040603050506020204" charset="0"/>
                <a:sym typeface="+mn-ea"/>
              </a:rPr>
              <a:t> </a:t>
            </a:r>
            <a:endParaRPr lang="fr-FR" sz="1600" dirty="0">
              <a:solidFill>
                <a:srgbClr val="000099"/>
              </a:solidFill>
              <a:latin typeface="UTM Avo" panose="02040603050506020204" charset="0"/>
            </a:endParaRPr>
          </a:p>
          <a:p>
            <a:r>
              <a:rPr lang="fr-FR" sz="1600" dirty="0">
                <a:latin typeface="UTM Avo" panose="02040603050506020204" charset="0"/>
                <a:sym typeface="+mn-ea"/>
                <a:hlinkClick r:id="" action="ppaction://noaction"/>
              </a:rPr>
              <a:t>www.dfm-europe.com </a:t>
            </a:r>
            <a:endParaRPr lang="en-US" sz="1600" dirty="0">
              <a:latin typeface="UTM Avo" panose="02040603050506020204" charset="0"/>
            </a:endParaRPr>
          </a:p>
          <a:p>
            <a:endParaRPr lang="en-US" sz="1600" dirty="0">
              <a:latin typeface="UTM Avo" panose="02040603050506020204" charset="0"/>
            </a:endParaRPr>
          </a:p>
        </p:txBody>
      </p:sp>
      <p:sp>
        <p:nvSpPr>
          <p:cNvPr id="4" name="Rectangle 3"/>
          <p:cNvSpPr/>
          <p:nvPr/>
        </p:nvSpPr>
        <p:spPr>
          <a:xfrm>
            <a:off x="1215390" y="679450"/>
            <a:ext cx="10873105" cy="75565"/>
          </a:xfrm>
          <a:prstGeom prst="rect">
            <a:avLst/>
          </a:prstGeom>
          <a:solidFill>
            <a:srgbClr val="40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5" name="Zone de texte 4"/>
          <p:cNvSpPr txBox="1"/>
          <p:nvPr/>
        </p:nvSpPr>
        <p:spPr>
          <a:xfrm>
            <a:off x="1215390" y="311150"/>
            <a:ext cx="912495" cy="368300"/>
          </a:xfrm>
          <a:prstGeom prst="rect">
            <a:avLst/>
          </a:prstGeom>
          <a:noFill/>
        </p:spPr>
        <p:txBody>
          <a:bodyPr wrap="none" rtlCol="0">
            <a:spAutoFit/>
          </a:bodyPr>
          <a:lstStyle/>
          <a:p>
            <a:r>
              <a:rPr lang="en-GB" altLang="fr-FR" b="1">
                <a:solidFill>
                  <a:srgbClr val="4090C5"/>
                </a:solidFill>
                <a:latin typeface="UTM Avo" panose="02040603050506020204" charset="0"/>
              </a:rPr>
              <a:t>Contact</a:t>
            </a:r>
            <a:endParaRPr lang="en-GB" altLang="fr-FR" b="1">
              <a:solidFill>
                <a:srgbClr val="4090C5"/>
              </a:solidFill>
              <a:latin typeface="UTM Avo" panose="02040603050506020204"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2522</Words>
  <Application>WPS Presentation</Application>
  <PresentationFormat>Grand écran</PresentationFormat>
  <Paragraphs>102</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UTM Avo</vt:lpstr>
      <vt:lpstr>Calibri</vt:lpstr>
      <vt:lpstr>Microsoft YaHei</vt:lpstr>
      <vt:lpstr/>
      <vt:lpstr>Arial Unicode MS</vt:lpstr>
      <vt:lpstr>Calibri Light</vt:lpstr>
      <vt:lpstr>UTM Scriptina KT</vt:lpstr>
      <vt:lpstr>Thème Office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Frédéric Plourde</dc:creator>
  <cp:lastModifiedBy>DFM-Martin</cp:lastModifiedBy>
  <cp:revision>221</cp:revision>
  <dcterms:created xsi:type="dcterms:W3CDTF">2017-10-28T05:34:00Z</dcterms:created>
  <dcterms:modified xsi:type="dcterms:W3CDTF">2018-09-26T08:54:57Z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1036-10.2.0.6069</vt:lpwstr>
  </property>
</Properties>
</file>