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5" r:id="rId2"/>
  </p:sldMasterIdLst>
  <p:notesMasterIdLst>
    <p:notesMasterId r:id="rId11"/>
  </p:notesMasterIdLst>
  <p:handoutMasterIdLst>
    <p:handoutMasterId r:id="rId12"/>
  </p:handoutMasterIdLst>
  <p:sldIdLst>
    <p:sldId id="329" r:id="rId3"/>
    <p:sldId id="416" r:id="rId4"/>
    <p:sldId id="428" r:id="rId5"/>
    <p:sldId id="415" r:id="rId6"/>
    <p:sldId id="429" r:id="rId7"/>
    <p:sldId id="430" r:id="rId8"/>
    <p:sldId id="431" r:id="rId9"/>
    <p:sldId id="31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4034">
          <p15:clr>
            <a:srgbClr val="A4A3A4"/>
          </p15:clr>
        </p15:guide>
        <p15:guide id="4" orient="horz" pos="3943">
          <p15:clr>
            <a:srgbClr val="A4A3A4"/>
          </p15:clr>
        </p15:guide>
        <p15:guide id="5" orient="horz" pos="2160">
          <p15:clr>
            <a:srgbClr val="A4A3A4"/>
          </p15:clr>
        </p15:guide>
        <p15:guide id="6" orient="horz" pos="3042">
          <p15:clr>
            <a:srgbClr val="A4A3A4"/>
          </p15:clr>
        </p15:guide>
        <p15:guide id="7" pos="288">
          <p15:clr>
            <a:srgbClr val="A4A3A4"/>
          </p15:clr>
        </p15:guide>
        <p15:guide id="8" pos="2880">
          <p15:clr>
            <a:srgbClr val="A4A3A4"/>
          </p15:clr>
        </p15:guide>
        <p15:guide id="9" pos="5472">
          <p15:clr>
            <a:srgbClr val="A4A3A4"/>
          </p15:clr>
        </p15:guide>
        <p15:guide id="10" pos="2735">
          <p15:clr>
            <a:srgbClr val="A4A3A4"/>
          </p15:clr>
        </p15:guide>
        <p15:guide id="11" pos="3025">
          <p15:clr>
            <a:srgbClr val="A4A3A4"/>
          </p15:clr>
        </p15:guide>
        <p15:guide id="12" pos="390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84087" autoAdjust="0"/>
  </p:normalViewPr>
  <p:slideViewPr>
    <p:cSldViewPr snapToGrid="0" showGuides="1">
      <p:cViewPr varScale="1">
        <p:scale>
          <a:sx n="59" d="100"/>
          <a:sy n="59" d="100"/>
        </p:scale>
        <p:origin x="1408" y="52"/>
      </p:cViewPr>
      <p:guideLst>
        <p:guide orient="horz" pos="286"/>
        <p:guide orient="horz" pos="1008"/>
        <p:guide orient="horz" pos="4034"/>
        <p:guide orient="horz" pos="3943"/>
        <p:guide orient="horz" pos="2160"/>
        <p:guide orient="horz" pos="3042"/>
        <p:guide pos="288"/>
        <p:guide pos="2880"/>
        <p:guide pos="5472"/>
        <p:guide pos="2735"/>
        <p:guide pos="3025"/>
        <p:guide pos="390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284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39842-490B-45DF-BC0A-BB3EB1B07C2A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23595-2862-4957-BDFE-8BFE6755C0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6579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C38B3-6D01-485C-BB3B-7B7EB9F871A8}" type="datetimeFigureOut">
              <a:rPr lang="en-US" smtClean="0"/>
              <a:pPr/>
              <a:t>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4FB8E-87F6-4D2D-9C11-6827051D08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60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E02CF-96C6-4F0B-BDD9-C5EECA4BCFD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124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4FB8E-87F6-4D2D-9C11-6827051D08EC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548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4FB8E-87F6-4D2D-9C11-6827051D08EC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279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4FB8E-87F6-4D2D-9C11-6827051D08EC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54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4FB8E-87F6-4D2D-9C11-6827051D08EC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392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199" y="683669"/>
            <a:ext cx="8301135" cy="1470025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z="3200" dirty="0" smtClean="0"/>
              <a:t>Master Presentation Title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57200" y="0"/>
            <a:ext cx="365760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C:\Users\Red Peak\Desktop\avnet\pngs\300\Avnet_logo_tagline_rgb_300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84947" y="2699231"/>
            <a:ext cx="1573388" cy="429768"/>
          </a:xfrm>
          <a:prstGeom prst="rect">
            <a:avLst/>
          </a:prstGeom>
          <a:noFill/>
        </p:spPr>
      </p:pic>
      <p:pic>
        <p:nvPicPr>
          <p:cNvPr id="8" name="Picture Placeholder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" b="493"/>
          <a:stretch>
            <a:fillRect/>
          </a:stretch>
        </p:blipFill>
        <p:spPr>
          <a:xfrm>
            <a:off x="0" y="3429000"/>
            <a:ext cx="9144000" cy="3429000"/>
          </a:xfrm>
          <a:prstGeom prst="rect">
            <a:avLst/>
          </a:prstGeom>
        </p:spPr>
      </p:pic>
      <p:sp>
        <p:nvSpPr>
          <p:cNvPr id="12" name="Subtitle 6"/>
          <p:cNvSpPr>
            <a:spLocks noGrp="1"/>
          </p:cNvSpPr>
          <p:nvPr>
            <p:ph type="subTitle" idx="1" hasCustomPrompt="1"/>
          </p:nvPr>
        </p:nvSpPr>
        <p:spPr>
          <a:xfrm>
            <a:off x="554465" y="2603511"/>
            <a:ext cx="4438160" cy="28760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798513" algn="l"/>
              </a:tabLst>
              <a:defRPr sz="1200">
                <a:solidFill>
                  <a:schemeClr val="accent1"/>
                </a:solidFill>
              </a:defRPr>
            </a:lvl1pPr>
          </a:lstStyle>
          <a:p>
            <a:pPr>
              <a:tabLst>
                <a:tab pos="798513" algn="l"/>
              </a:tabLst>
            </a:pPr>
            <a:r>
              <a:rPr lang="en-US" sz="1200" dirty="0" smtClean="0"/>
              <a:t>Name and Job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554465" y="2948558"/>
            <a:ext cx="2914650" cy="296863"/>
          </a:xfrm>
        </p:spPr>
        <p:txBody>
          <a:bodyPr/>
          <a:lstStyle>
            <a:lvl1pPr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MM.DD.YEAR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582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MM.DD.YYYY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F2D8-09E8-4F65-B5E4-919B7BA108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022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720852"/>
            <a:ext cx="5748338" cy="4324349"/>
          </a:xfrm>
        </p:spPr>
        <p:txBody>
          <a:bodyPr>
            <a:noAutofit/>
          </a:bodyPr>
          <a:lstStyle>
            <a:lvl1pPr>
              <a:defRPr sz="2800" baseline="0"/>
            </a:lvl1pPr>
            <a:lvl2pPr>
              <a:defRPr sz="2800"/>
            </a:lvl2pPr>
            <a:lvl3pPr marL="630238" indent="-287338">
              <a:buSzPct val="100000"/>
              <a:buFont typeface="Arial" panose="020B0604020202020204" pitchFamily="34" charset="0"/>
              <a:buChar char="•"/>
              <a:defRPr sz="2800" baseline="0"/>
            </a:lvl3pPr>
            <a:lvl4pPr marL="968375" indent="-271463">
              <a:buSzPct val="100000"/>
              <a:buFont typeface="Arial" panose="020B0604020202020204" pitchFamily="34" charset="0"/>
              <a:buChar char="•"/>
              <a:defRPr sz="2800"/>
            </a:lvl4pPr>
            <a:lvl5pPr marL="1314450" indent="-273050">
              <a:buSzPct val="100000"/>
              <a:buFont typeface="Arial" panose="020B0604020202020204" pitchFamily="34" charset="0"/>
              <a:buChar char="•"/>
              <a:defRPr sz="2800"/>
            </a:lvl5pPr>
          </a:lstStyle>
          <a:p>
            <a:pPr lvl="0"/>
            <a:r>
              <a:rPr lang="en-US" dirty="0" smtClean="0"/>
              <a:t>Subhead if necessary</a:t>
            </a:r>
          </a:p>
          <a:p>
            <a:pPr lvl="1"/>
            <a:r>
              <a:rPr lang="en-US" dirty="0" smtClean="0"/>
              <a:t>Body text</a:t>
            </a:r>
          </a:p>
          <a:p>
            <a:pPr lvl="2"/>
            <a:r>
              <a:rPr lang="en-US" dirty="0" smtClean="0"/>
              <a:t>Bullet level</a:t>
            </a:r>
          </a:p>
          <a:p>
            <a:pPr lvl="3"/>
            <a:r>
              <a:rPr lang="en-US" dirty="0" smtClean="0"/>
              <a:t>Bullet level</a:t>
            </a:r>
          </a:p>
          <a:p>
            <a:pPr lvl="4"/>
            <a:r>
              <a:rPr lang="en-US" dirty="0" smtClean="0"/>
              <a:t>Bullet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MM.DD.YYYY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F2D8-09E8-4F65-B5E4-919B7BA108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466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MM.DD.YYYY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F2D8-09E8-4F65-B5E4-919B7BA108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2" y="1720852"/>
            <a:ext cx="3843337" cy="43243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4"/>
          </p:nvPr>
        </p:nvSpPr>
        <p:spPr>
          <a:xfrm>
            <a:off x="4845051" y="1720852"/>
            <a:ext cx="3841751" cy="43243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64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572000" y="0"/>
            <a:ext cx="4572000" cy="6858000"/>
          </a:xfrm>
          <a:solidFill>
            <a:schemeClr val="accent6"/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 smtClean="0"/>
              <a:t>Click icon to insert photo or illustration image</a:t>
            </a:r>
            <a:br>
              <a:rPr lang="en-US" dirty="0" smtClean="0"/>
            </a:br>
            <a:r>
              <a:rPr lang="en-US" dirty="0" smtClean="0"/>
              <a:t>Branded image library: avnetbrand.honeycombarchive.com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81001"/>
            <a:ext cx="3843338" cy="9604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720852"/>
            <a:ext cx="3843337" cy="43243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MM.DD.YYYY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F2D8-09E8-4F65-B5E4-919B7BA108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652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572000" cy="6858000"/>
          </a:xfrm>
          <a:solidFill>
            <a:schemeClr val="accent6"/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 smtClean="0"/>
              <a:t>Click icon to insert photo or illustration image</a:t>
            </a:r>
            <a:br>
              <a:rPr lang="en-US" dirty="0" smtClean="0"/>
            </a:br>
            <a:r>
              <a:rPr lang="en-US" dirty="0" smtClean="0"/>
              <a:t>Branded image library: avnetbrand.honeycombarchive.com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050" y="380999"/>
            <a:ext cx="3841750" cy="9604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5051" y="1720851"/>
            <a:ext cx="3841751" cy="43243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MM.DD.YYYY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F2D8-09E8-4F65-B5E4-919B7BA108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4" descr="\\.psf\Home\Desktop\Avnet Materials \Avnet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466" y="6320359"/>
            <a:ext cx="950976" cy="24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4845050" y="0"/>
            <a:ext cx="1046988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 Bottom 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429000"/>
            <a:ext cx="9144000" cy="3429000"/>
          </a:xfrm>
          <a:solidFill>
            <a:schemeClr val="accent6"/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 smtClean="0"/>
              <a:t>Click icon to insert photo or illustration image</a:t>
            </a:r>
            <a:br>
              <a:rPr lang="en-US" dirty="0" smtClean="0"/>
            </a:br>
            <a:r>
              <a:rPr lang="en-US" dirty="0" smtClean="0"/>
              <a:t>Branded image library: avnetbrand.honeycombarchive.com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0999"/>
            <a:ext cx="8229600" cy="9604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720851"/>
            <a:ext cx="5748337" cy="149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MM.DD.YYYY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F2D8-09E8-4F65-B5E4-919B7BA108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57200" y="0"/>
            <a:ext cx="1046988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875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9144000" cy="6045201"/>
          </a:xfrm>
          <a:solidFill>
            <a:schemeClr val="accent6"/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 smtClean="0"/>
              <a:t>Click icon to insert photo or illustration image</a:t>
            </a:r>
            <a:br>
              <a:rPr lang="en-US" dirty="0" smtClean="0"/>
            </a:br>
            <a:r>
              <a:rPr lang="en-US" dirty="0" smtClean="0"/>
              <a:t>Branded image library: avnetbrand.honeycombarchive.com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MM.DD.YYYY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F2D8-09E8-4F65-B5E4-919B7BA108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4" descr="\\.psf\Home\Desktop\Avnet Materials \Avnet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466" y="6320359"/>
            <a:ext cx="950976" cy="24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673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 LEFT 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9144000" cy="6045201"/>
          </a:xfrm>
          <a:solidFill>
            <a:schemeClr val="accent6"/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 smtClean="0"/>
              <a:t>Click icon to insert photo or illustration image</a:t>
            </a:r>
            <a:br>
              <a:rPr lang="en-US" dirty="0" smtClean="0"/>
            </a:br>
            <a:r>
              <a:rPr lang="en-US" dirty="0" smtClean="0"/>
              <a:t>Branded image library: avnetbrand.honeycombarchive.com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MM.DD.YYYY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F2D8-09E8-4F65-B5E4-919B7BA108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 Placeholder 6"/>
          <p:cNvSpPr>
            <a:spLocks noGrp="1" noChangeAspect="1"/>
          </p:cNvSpPr>
          <p:nvPr>
            <p:ph type="body" sz="quarter" idx="15"/>
          </p:nvPr>
        </p:nvSpPr>
        <p:spPr>
          <a:xfrm>
            <a:off x="0" y="4137152"/>
            <a:ext cx="4572000" cy="1908048"/>
          </a:xfrm>
          <a:custGeom>
            <a:avLst/>
            <a:gdLst>
              <a:gd name="connsiteX0" fmla="*/ 0 w 9144000"/>
              <a:gd name="connsiteY0" fmla="*/ 0 h 2862072"/>
              <a:gd name="connsiteX1" fmla="*/ 9144000 w 9144000"/>
              <a:gd name="connsiteY1" fmla="*/ 0 h 2862072"/>
              <a:gd name="connsiteX2" fmla="*/ 9144000 w 9144000"/>
              <a:gd name="connsiteY2" fmla="*/ 2862072 h 2862072"/>
              <a:gd name="connsiteX3" fmla="*/ 0 w 9144000"/>
              <a:gd name="connsiteY3" fmla="*/ 2862072 h 2862072"/>
              <a:gd name="connsiteX4" fmla="*/ 0 w 9144000"/>
              <a:gd name="connsiteY4" fmla="*/ 0 h 2862072"/>
              <a:gd name="connsiteX0" fmla="*/ 0 w 9144000"/>
              <a:gd name="connsiteY0" fmla="*/ 0 h 2886135"/>
              <a:gd name="connsiteX1" fmla="*/ 9144000 w 9144000"/>
              <a:gd name="connsiteY1" fmla="*/ 0 h 2886135"/>
              <a:gd name="connsiteX2" fmla="*/ 8109284 w 9144000"/>
              <a:gd name="connsiteY2" fmla="*/ 2886135 h 2886135"/>
              <a:gd name="connsiteX3" fmla="*/ 0 w 9144000"/>
              <a:gd name="connsiteY3" fmla="*/ 2862072 h 2886135"/>
              <a:gd name="connsiteX4" fmla="*/ 0 w 9144000"/>
              <a:gd name="connsiteY4" fmla="*/ 0 h 2886135"/>
              <a:gd name="connsiteX0" fmla="*/ 0 w 9144000"/>
              <a:gd name="connsiteY0" fmla="*/ 0 h 2862072"/>
              <a:gd name="connsiteX1" fmla="*/ 9144000 w 9144000"/>
              <a:gd name="connsiteY1" fmla="*/ 0 h 2862072"/>
              <a:gd name="connsiteX2" fmla="*/ 8205536 w 9144000"/>
              <a:gd name="connsiteY2" fmla="*/ 2856056 h 2862072"/>
              <a:gd name="connsiteX3" fmla="*/ 0 w 9144000"/>
              <a:gd name="connsiteY3" fmla="*/ 2862072 h 2862072"/>
              <a:gd name="connsiteX4" fmla="*/ 0 w 9144000"/>
              <a:gd name="connsiteY4" fmla="*/ 0 h 2862072"/>
              <a:gd name="connsiteX0" fmla="*/ 0 w 9144000"/>
              <a:gd name="connsiteY0" fmla="*/ 0 h 2862072"/>
              <a:gd name="connsiteX1" fmla="*/ 9144000 w 9144000"/>
              <a:gd name="connsiteY1" fmla="*/ 0 h 2862072"/>
              <a:gd name="connsiteX2" fmla="*/ 8181473 w 9144000"/>
              <a:gd name="connsiteY2" fmla="*/ 2862072 h 2862072"/>
              <a:gd name="connsiteX3" fmla="*/ 0 w 9144000"/>
              <a:gd name="connsiteY3" fmla="*/ 2862072 h 2862072"/>
              <a:gd name="connsiteX4" fmla="*/ 0 w 9144000"/>
              <a:gd name="connsiteY4" fmla="*/ 0 h 2862072"/>
              <a:gd name="connsiteX0" fmla="*/ 0 w 9144000"/>
              <a:gd name="connsiteY0" fmla="*/ 0 h 2862072"/>
              <a:gd name="connsiteX1" fmla="*/ 9144000 w 9144000"/>
              <a:gd name="connsiteY1" fmla="*/ 0 h 2862072"/>
              <a:gd name="connsiteX2" fmla="*/ 8197329 w 9144000"/>
              <a:gd name="connsiteY2" fmla="*/ 2862072 h 2862072"/>
              <a:gd name="connsiteX3" fmla="*/ 0 w 9144000"/>
              <a:gd name="connsiteY3" fmla="*/ 2862072 h 2862072"/>
              <a:gd name="connsiteX4" fmla="*/ 0 w 9144000"/>
              <a:gd name="connsiteY4" fmla="*/ 0 h 2862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2862072">
                <a:moveTo>
                  <a:pt x="0" y="0"/>
                </a:moveTo>
                <a:lnTo>
                  <a:pt x="9144000" y="0"/>
                </a:lnTo>
                <a:lnTo>
                  <a:pt x="8197329" y="2862072"/>
                </a:lnTo>
                <a:lnTo>
                  <a:pt x="0" y="286207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lIns="457200" rIns="548640" anchor="ctr" anchorCtr="0"/>
          <a:lstStyle>
            <a:lvl1pPr>
              <a:defRPr>
                <a:solidFill>
                  <a:schemeClr val="bg1"/>
                </a:solidFill>
              </a:defRPr>
            </a:lvl1pPr>
            <a:lvl2pPr marL="512763" indent="-169863">
              <a:buSzPct val="8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800100" indent="-171450">
              <a:defRPr>
                <a:solidFill>
                  <a:schemeClr val="bg1"/>
                </a:solidFill>
              </a:defRPr>
            </a:lvl3pPr>
            <a:lvl4pPr marL="1085850" indent="-171450"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pic>
        <p:nvPicPr>
          <p:cNvPr id="7" name="Picture 4" descr="\\.psf\Home\Desktop\Avnet Materials \Avnet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466" y="6320359"/>
            <a:ext cx="950976" cy="24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117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 RIGHT 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9144000" cy="6045201"/>
          </a:xfrm>
          <a:solidFill>
            <a:schemeClr val="accent6"/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 smtClean="0"/>
              <a:t>Click icon to insert photo or illustration image</a:t>
            </a:r>
            <a:br>
              <a:rPr lang="en-US" dirty="0" smtClean="0"/>
            </a:br>
            <a:r>
              <a:rPr lang="en-US" dirty="0" smtClean="0"/>
              <a:t>Branded image library: avnetbrand.honeycombarchive.com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MM.DD.YYYY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F2D8-09E8-4F65-B5E4-919B7BA108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 Placeholder 2"/>
          <p:cNvSpPr>
            <a:spLocks noGrp="1" noChangeAspect="1"/>
          </p:cNvSpPr>
          <p:nvPr>
            <p:ph type="body" sz="quarter" idx="15"/>
          </p:nvPr>
        </p:nvSpPr>
        <p:spPr>
          <a:xfrm>
            <a:off x="4572000" y="4131056"/>
            <a:ext cx="4572000" cy="1914144"/>
          </a:xfrm>
          <a:custGeom>
            <a:avLst/>
            <a:gdLst>
              <a:gd name="connsiteX0" fmla="*/ 0 w 4572000"/>
              <a:gd name="connsiteY0" fmla="*/ 0 h 1435608"/>
              <a:gd name="connsiteX1" fmla="*/ 4572000 w 4572000"/>
              <a:gd name="connsiteY1" fmla="*/ 0 h 1435608"/>
              <a:gd name="connsiteX2" fmla="*/ 4572000 w 4572000"/>
              <a:gd name="connsiteY2" fmla="*/ 1435608 h 1435608"/>
              <a:gd name="connsiteX3" fmla="*/ 0 w 4572000"/>
              <a:gd name="connsiteY3" fmla="*/ 1435608 h 1435608"/>
              <a:gd name="connsiteX4" fmla="*/ 0 w 4572000"/>
              <a:gd name="connsiteY4" fmla="*/ 0 h 1435608"/>
              <a:gd name="connsiteX0" fmla="*/ 554983 w 4572000"/>
              <a:gd name="connsiteY0" fmla="*/ 5286 h 1435608"/>
              <a:gd name="connsiteX1" fmla="*/ 4572000 w 4572000"/>
              <a:gd name="connsiteY1" fmla="*/ 0 h 1435608"/>
              <a:gd name="connsiteX2" fmla="*/ 4572000 w 4572000"/>
              <a:gd name="connsiteY2" fmla="*/ 1435608 h 1435608"/>
              <a:gd name="connsiteX3" fmla="*/ 0 w 4572000"/>
              <a:gd name="connsiteY3" fmla="*/ 1435608 h 1435608"/>
              <a:gd name="connsiteX4" fmla="*/ 554983 w 4572000"/>
              <a:gd name="connsiteY4" fmla="*/ 5286 h 1435608"/>
              <a:gd name="connsiteX0" fmla="*/ 470414 w 4572000"/>
              <a:gd name="connsiteY0" fmla="*/ 5286 h 1435608"/>
              <a:gd name="connsiteX1" fmla="*/ 4572000 w 4572000"/>
              <a:gd name="connsiteY1" fmla="*/ 0 h 1435608"/>
              <a:gd name="connsiteX2" fmla="*/ 4572000 w 4572000"/>
              <a:gd name="connsiteY2" fmla="*/ 1435608 h 1435608"/>
              <a:gd name="connsiteX3" fmla="*/ 0 w 4572000"/>
              <a:gd name="connsiteY3" fmla="*/ 1435608 h 1435608"/>
              <a:gd name="connsiteX4" fmla="*/ 470414 w 4572000"/>
              <a:gd name="connsiteY4" fmla="*/ 5286 h 1435608"/>
              <a:gd name="connsiteX0" fmla="*/ 470414 w 4572000"/>
              <a:gd name="connsiteY0" fmla="*/ 2268 h 1435608"/>
              <a:gd name="connsiteX1" fmla="*/ 4572000 w 4572000"/>
              <a:gd name="connsiteY1" fmla="*/ 0 h 1435608"/>
              <a:gd name="connsiteX2" fmla="*/ 4572000 w 4572000"/>
              <a:gd name="connsiteY2" fmla="*/ 1435608 h 1435608"/>
              <a:gd name="connsiteX3" fmla="*/ 0 w 4572000"/>
              <a:gd name="connsiteY3" fmla="*/ 1435608 h 1435608"/>
              <a:gd name="connsiteX4" fmla="*/ 470414 w 4572000"/>
              <a:gd name="connsiteY4" fmla="*/ 2268 h 1435608"/>
              <a:gd name="connsiteX0" fmla="*/ 476450 w 4572000"/>
              <a:gd name="connsiteY0" fmla="*/ 0 h 1442393"/>
              <a:gd name="connsiteX1" fmla="*/ 4572000 w 4572000"/>
              <a:gd name="connsiteY1" fmla="*/ 6785 h 1442393"/>
              <a:gd name="connsiteX2" fmla="*/ 4572000 w 4572000"/>
              <a:gd name="connsiteY2" fmla="*/ 1442393 h 1442393"/>
              <a:gd name="connsiteX3" fmla="*/ 0 w 4572000"/>
              <a:gd name="connsiteY3" fmla="*/ 1442393 h 1442393"/>
              <a:gd name="connsiteX4" fmla="*/ 476450 w 4572000"/>
              <a:gd name="connsiteY4" fmla="*/ 0 h 1442393"/>
              <a:gd name="connsiteX0" fmla="*/ 479468 w 4572000"/>
              <a:gd name="connsiteY0" fmla="*/ 2269 h 1435608"/>
              <a:gd name="connsiteX1" fmla="*/ 4572000 w 4572000"/>
              <a:gd name="connsiteY1" fmla="*/ 0 h 1435608"/>
              <a:gd name="connsiteX2" fmla="*/ 4572000 w 4572000"/>
              <a:gd name="connsiteY2" fmla="*/ 1435608 h 1435608"/>
              <a:gd name="connsiteX3" fmla="*/ 0 w 4572000"/>
              <a:gd name="connsiteY3" fmla="*/ 1435608 h 1435608"/>
              <a:gd name="connsiteX4" fmla="*/ 479468 w 4572000"/>
              <a:gd name="connsiteY4" fmla="*/ 2269 h 143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1435608">
                <a:moveTo>
                  <a:pt x="479468" y="2269"/>
                </a:moveTo>
                <a:lnTo>
                  <a:pt x="4572000" y="0"/>
                </a:lnTo>
                <a:lnTo>
                  <a:pt x="4572000" y="1435608"/>
                </a:lnTo>
                <a:lnTo>
                  <a:pt x="0" y="1435608"/>
                </a:lnTo>
                <a:lnTo>
                  <a:pt x="479468" y="2269"/>
                </a:lnTo>
                <a:close/>
              </a:path>
            </a:pathLst>
          </a:custGeom>
          <a:solidFill>
            <a:schemeClr val="accent1"/>
          </a:solidFill>
        </p:spPr>
        <p:txBody>
          <a:bodyPr vert="horz" lIns="640080" tIns="0" rIns="365760" bIns="0" rtlCol="0" anchor="ctr" anchorCtr="0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 marL="512763" indent="-169863">
              <a:buFont typeface="Arial" panose="020B0604020202020204" pitchFamily="34" charset="0"/>
              <a:buChar char="•"/>
              <a:tabLst/>
              <a:defRPr lang="en-US" dirty="0" smtClean="0">
                <a:solidFill>
                  <a:schemeClr val="bg1"/>
                </a:solidFill>
              </a:defRPr>
            </a:lvl2pPr>
            <a:lvl3pPr marL="744538" indent="-171450">
              <a:defRPr lang="en-US" dirty="0" smtClean="0">
                <a:solidFill>
                  <a:schemeClr val="bg1"/>
                </a:solidFill>
              </a:defRPr>
            </a:lvl3pPr>
            <a:lvl4pPr marL="1025525" indent="-171450"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pic>
        <p:nvPicPr>
          <p:cNvPr id="7" name="Picture 4" descr="\\.psf\Home\Desktop\Avnet Materials \Avnet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466" y="6320359"/>
            <a:ext cx="950976" cy="24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7726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3669"/>
            <a:ext cx="2743200" cy="13620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40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0"/>
            <a:ext cx="320040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750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5931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F2D8-09E8-4F65-B5E4-919B7BA1087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直线连接符 7"/>
          <p:cNvCxnSpPr/>
          <p:nvPr userDrawn="1"/>
        </p:nvCxnSpPr>
        <p:spPr>
          <a:xfrm>
            <a:off x="461770" y="1058402"/>
            <a:ext cx="8234891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515" y="6363590"/>
            <a:ext cx="2633700" cy="24995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94360"/>
          </a:xfrm>
        </p:spPr>
        <p:txBody>
          <a:bodyPr anchor="ctr"/>
          <a:lstStyle>
            <a:lvl1pPr>
              <a:defRPr sz="2800"/>
            </a:lvl1pPr>
          </a:lstStyle>
          <a:p>
            <a:r>
              <a:rPr lang="en-US" dirty="0" smtClean="0"/>
              <a:t>Template Guideline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887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MM.DD.YYYY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F2D8-09E8-4F65-B5E4-919B7BA108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8422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MM.DD.YYYY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F2D8-09E8-4F65-B5E4-919B7BA108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1826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720851"/>
            <a:ext cx="8229600" cy="4324349"/>
          </a:xfrm>
        </p:spPr>
        <p:txBody>
          <a:bodyPr>
            <a:noAutofit/>
          </a:bodyPr>
          <a:lstStyle>
            <a:lvl1pPr marL="398463" indent="-398463">
              <a:spcBef>
                <a:spcPts val="400"/>
              </a:spcBef>
              <a:defRPr sz="1900">
                <a:solidFill>
                  <a:schemeClr val="tx1"/>
                </a:solidFill>
              </a:defRPr>
            </a:lvl1pPr>
            <a:lvl2pPr marL="398463" indent="0">
              <a:buSzPct val="80000"/>
              <a:defRPr sz="1900"/>
            </a:lvl2pPr>
            <a:lvl3pPr marL="738188" indent="-171450">
              <a:buSzPct val="80000"/>
              <a:defRPr sz="1900"/>
            </a:lvl3pPr>
            <a:lvl4pPr marL="1087438" indent="-171450">
              <a:buSzPct val="80000"/>
              <a:defRPr sz="1900"/>
            </a:lvl4pPr>
            <a:lvl5pPr marL="1431925" indent="-171450">
              <a:buSzPct val="80000"/>
              <a:defRPr sz="1900"/>
            </a:lvl5pPr>
          </a:lstStyle>
          <a:p>
            <a:pPr lvl="0"/>
            <a:r>
              <a:rPr lang="en-US" dirty="0" smtClean="0"/>
              <a:t>XX	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8709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090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Presentation title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F2D8-09E8-4F65-B5E4-919B7BA10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3884613" cy="4659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4"/>
          </p:nvPr>
        </p:nvSpPr>
        <p:spPr>
          <a:xfrm>
            <a:off x="4802187" y="1600200"/>
            <a:ext cx="3884613" cy="4659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直线连接符 7"/>
          <p:cNvCxnSpPr/>
          <p:nvPr userDrawn="1"/>
        </p:nvCxnSpPr>
        <p:spPr>
          <a:xfrm>
            <a:off x="461770" y="1058402"/>
            <a:ext cx="8234891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812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572000" y="0"/>
            <a:ext cx="4572000" cy="6858000"/>
          </a:xfrm>
          <a:solidFill>
            <a:schemeClr val="accent6"/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 smtClean="0"/>
              <a:t>Click icon to insert photo or illustration image</a:t>
            </a:r>
            <a:br>
              <a:rPr lang="en-US" dirty="0" smtClean="0"/>
            </a:br>
            <a:r>
              <a:rPr lang="en-US" dirty="0" smtClean="0"/>
              <a:t>Branded image library: brand.avnet.com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884613" cy="96043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4613" cy="465931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F2D8-09E8-4F65-B5E4-919B7BA1087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直线连接符 8"/>
          <p:cNvCxnSpPr/>
          <p:nvPr userDrawn="1"/>
        </p:nvCxnSpPr>
        <p:spPr>
          <a:xfrm>
            <a:off x="461770" y="1468142"/>
            <a:ext cx="3881054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552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3669"/>
            <a:ext cx="7759700" cy="13620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32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0"/>
            <a:ext cx="274320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45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4" name="直线连接符 3"/>
          <p:cNvCxnSpPr/>
          <p:nvPr userDrawn="1"/>
        </p:nvCxnSpPr>
        <p:spPr>
          <a:xfrm>
            <a:off x="461770" y="1058402"/>
            <a:ext cx="8234891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752616"/>
            <a:ext cx="8239461" cy="4659313"/>
          </a:xfrm>
        </p:spPr>
        <p:txBody>
          <a:bodyPr>
            <a:noAutofit/>
          </a:bodyPr>
          <a:lstStyle>
            <a:lvl1pPr marL="398463" indent="-398463">
              <a:spcBef>
                <a:spcPts val="400"/>
              </a:spcBef>
              <a:defRPr sz="1900">
                <a:solidFill>
                  <a:schemeClr val="tx1"/>
                </a:solidFill>
              </a:defRPr>
            </a:lvl1pPr>
            <a:lvl2pPr marL="398463" indent="0">
              <a:buSzPct val="80000"/>
              <a:defRPr sz="1900"/>
            </a:lvl2pPr>
            <a:lvl3pPr marL="738188" indent="-171450">
              <a:buSzPct val="80000"/>
              <a:defRPr sz="1900"/>
            </a:lvl3pPr>
            <a:lvl4pPr marL="1087438" indent="-171450">
              <a:buSzPct val="80000"/>
              <a:defRPr sz="1900"/>
            </a:lvl4pPr>
            <a:lvl5pPr marL="1431925" indent="-171450">
              <a:buSzPct val="80000"/>
              <a:defRPr sz="1900"/>
            </a:lvl5pPr>
          </a:lstStyle>
          <a:p>
            <a:pPr lvl="0"/>
            <a:r>
              <a:rPr lang="en-US" dirty="0" smtClean="0"/>
              <a:t>XX	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570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" y="0"/>
            <a:ext cx="274320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12" y="2809803"/>
            <a:ext cx="3127519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62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83670"/>
            <a:ext cx="7772400" cy="1470025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4761" y="5973005"/>
            <a:ext cx="2561573" cy="347599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900">
                <a:solidFill>
                  <a:schemeClr val="accent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900">
                <a:solidFill>
                  <a:schemeClr val="tx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date</a:t>
            </a:r>
          </a:p>
          <a:p>
            <a:pPr lvl="1"/>
            <a:r>
              <a:rPr lang="en-US" dirty="0" smtClean="0"/>
              <a:t>Avnet Confidential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57200" y="0"/>
            <a:ext cx="320040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8" name="Picture 2" descr="C:\Users\Red Peak\Desktop\avnet\pngs\300\Avnet_logo_tagline_rgb_300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84947" y="5905661"/>
            <a:ext cx="1573388" cy="5730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9302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83670"/>
            <a:ext cx="7772400" cy="1470025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2" y="2661514"/>
            <a:ext cx="2561573" cy="347599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900">
                <a:solidFill>
                  <a:schemeClr val="accent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900">
                <a:solidFill>
                  <a:schemeClr val="tx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date</a:t>
            </a:r>
          </a:p>
          <a:p>
            <a:pPr lvl="1"/>
            <a:r>
              <a:rPr lang="en-US" dirty="0" smtClean="0"/>
              <a:t>Avnet Confidential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57200" y="0"/>
            <a:ext cx="320040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429001"/>
            <a:ext cx="9144000" cy="3429000"/>
          </a:xfrm>
          <a:solidFill>
            <a:schemeClr val="accent6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insert cover image</a:t>
            </a:r>
            <a:br>
              <a:rPr lang="en-US" dirty="0" smtClean="0"/>
            </a:br>
            <a:r>
              <a:rPr lang="en-US" dirty="0" smtClean="0"/>
              <a:t>Branded image library: avnetbrand.honeycombarchive.com</a:t>
            </a:r>
            <a:endParaRPr lang="en-US" dirty="0"/>
          </a:p>
        </p:txBody>
      </p:sp>
      <p:pic>
        <p:nvPicPr>
          <p:cNvPr id="8" name="Picture 2" descr="C:\Users\Red Peak\Desktop\avnet\pngs\300\Avnet_logo_tagline_rgb_300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84947" y="2592663"/>
            <a:ext cx="1573388" cy="5730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7515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23047" y="6406454"/>
            <a:ext cx="2436312" cy="16344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604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593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6454"/>
            <a:ext cx="2133600" cy="16344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MM.DD.YYYY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06454"/>
            <a:ext cx="2133600" cy="16344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3F2D8-09E8-4F65-B5E4-919B7BA108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34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0" r:id="rId2"/>
    <p:sldLayoutId id="2147483652" r:id="rId3"/>
    <p:sldLayoutId id="2147483658" r:id="rId4"/>
    <p:sldLayoutId id="2147483651" r:id="rId5"/>
    <p:sldLayoutId id="2147483659" r:id="rId6"/>
    <p:sldLayoutId id="2147483664" r:id="rId7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200"/>
        </a:spcBef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71450" algn="l" defTabSz="914400" rtl="0" eaLnBrk="1" latinLnBrk="0" hangingPunct="1">
        <a:spcBef>
          <a:spcPts val="200"/>
        </a:spcBef>
        <a:buSzPct val="80000"/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71450" algn="l" defTabSz="914400" rtl="0" eaLnBrk="1" latinLnBrk="0" hangingPunct="1">
        <a:spcBef>
          <a:spcPts val="200"/>
        </a:spcBef>
        <a:buSzPct val="80000"/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0613" indent="-171450" algn="l" defTabSz="914400" rtl="0" eaLnBrk="1" latinLnBrk="0" hangingPunct="1">
        <a:spcBef>
          <a:spcPts val="200"/>
        </a:spcBef>
        <a:buSzPct val="80000"/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0665" y="6354234"/>
            <a:ext cx="1444613" cy="16344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MM.DD.YYYY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6093" y="6354234"/>
            <a:ext cx="2436312" cy="16344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1001"/>
            <a:ext cx="8229600" cy="96043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0852"/>
            <a:ext cx="5748338" cy="43243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2202"/>
            <a:ext cx="246888" cy="16344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3F2D8-09E8-4F65-B5E4-919B7BA108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4" descr="\\.psf\Home\Desktop\Avnet Materials \AvnetLogo.png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466" y="6320359"/>
            <a:ext cx="950976" cy="24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457200" y="0"/>
            <a:ext cx="1046988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90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2" r:id="rId16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200"/>
        </a:spcBef>
        <a:buFont typeface="Arial" panose="020B0604020202020204" pitchFamily="34" charset="0"/>
        <a:buNone/>
        <a:defRPr sz="16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71450" algn="l" defTabSz="914400" rtl="0" eaLnBrk="1" latinLnBrk="0" hangingPunct="1">
        <a:spcBef>
          <a:spcPts val="200"/>
        </a:spcBef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71450" algn="l" defTabSz="914400" rtl="0" eaLnBrk="1" latinLnBrk="0" hangingPunct="1">
        <a:spcBef>
          <a:spcPts val="200"/>
        </a:spcBef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0613" indent="-171450" algn="l" defTabSz="914400" rtl="0" eaLnBrk="1" latinLnBrk="0" hangingPunct="1">
        <a:spcBef>
          <a:spcPts val="200"/>
        </a:spcBef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fr/url?sa=i&amp;rct=j&amp;q=&amp;esrc=s&amp;source=images&amp;cd=&amp;cad=rja&amp;uact=8&amp;ved=0ahUKEwis-9L0wMDWAhVF1RoKHdxOBjMQjRwIBw&amp;url=http://www.element14.com/news/premier-farnell-introduces-pi-desktop/&amp;psig=AFQjCNEpW7aNusITfOA4my-7YHW11NpOoQ&amp;ust=1506434752586586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1.xml"/><Relationship Id="rId6" Type="http://schemas.openxmlformats.org/officeDocument/2006/relationships/hyperlink" Target="https://www.google.fr/url?sa=i&amp;rct=j&amp;q=&amp;esrc=s&amp;source=images&amp;cd=&amp;cad=rja&amp;uact=8&amp;ved=0ahUKEwiPg5LWwMDWAhVGnRoKHVYuBlsQjRwIBw&amp;url=http://www.premierfarnell.com/&amp;psig=AFQjCNFGRbowVjBwTROf9m5oCI4Jxu3twA&amp;ust=1506434647285339" TargetMode="Externa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hyperlink" Target="https://www.google.fr/url?sa=i&amp;rct=j&amp;q=&amp;esrc=s&amp;source=images&amp;cd=&amp;cad=rja&amp;uact=8&amp;ved=0ahUKEwjEz-SJwcDWAhUHvRoKHdNJBjIQjRwIBw&amp;url=https://www.makersource.io/&amp;psig=AFQjCNH4ijLQjwwfaS6IKYRg-PuBIFzLTQ&amp;ust=1506434794639036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Build your NB-IOT device with Avnet</a:t>
            </a:r>
            <a:endParaRPr lang="en-US" sz="4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01. 2018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7150"/>
            <a:ext cx="2133600" cy="163513"/>
          </a:xfrm>
        </p:spPr>
        <p:txBody>
          <a:bodyPr/>
          <a:lstStyle/>
          <a:p>
            <a:fld id="{EF03F2D8-09E8-4F65-B5E4-919B7BA1087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 smtClean="0"/>
              <a:t>AVNET VIETNAM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246491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2"/>
          <p:cNvSpPr txBox="1"/>
          <p:nvPr/>
        </p:nvSpPr>
        <p:spPr>
          <a:xfrm>
            <a:off x="468699" y="387119"/>
            <a:ext cx="6858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AVNET CONNECTED IoT ECO-SYSTEM</a:t>
            </a:r>
          </a:p>
        </p:txBody>
      </p:sp>
      <p:sp>
        <p:nvSpPr>
          <p:cNvPr id="13" name="TextBox 34"/>
          <p:cNvSpPr txBox="1"/>
          <p:nvPr/>
        </p:nvSpPr>
        <p:spPr>
          <a:xfrm>
            <a:off x="283906" y="3933442"/>
            <a:ext cx="15785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Learn &amp; Design</a:t>
            </a:r>
          </a:p>
        </p:txBody>
      </p:sp>
      <p:sp>
        <p:nvSpPr>
          <p:cNvPr id="14" name="TextBox 35"/>
          <p:cNvSpPr txBox="1"/>
          <p:nvPr/>
        </p:nvSpPr>
        <p:spPr>
          <a:xfrm>
            <a:off x="2033955" y="3948095"/>
            <a:ext cx="15785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Create Companies</a:t>
            </a:r>
          </a:p>
        </p:txBody>
      </p:sp>
      <p:sp>
        <p:nvSpPr>
          <p:cNvPr id="15" name="TextBox 36"/>
          <p:cNvSpPr txBox="1"/>
          <p:nvPr/>
        </p:nvSpPr>
        <p:spPr>
          <a:xfrm>
            <a:off x="3752158" y="3963922"/>
            <a:ext cx="15785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Pilot </a:t>
            </a:r>
          </a:p>
          <a:p>
            <a:pPr algn="ctr"/>
            <a:r>
              <a:rPr lang="en-US" sz="1500" b="1" dirty="0">
                <a:solidFill>
                  <a:schemeClr val="bg1"/>
                </a:solidFill>
              </a:rPr>
              <a:t>Build</a:t>
            </a:r>
          </a:p>
        </p:txBody>
      </p:sp>
      <p:sp>
        <p:nvSpPr>
          <p:cNvPr id="19" name="TextBox 37"/>
          <p:cNvSpPr txBox="1"/>
          <p:nvPr/>
        </p:nvSpPr>
        <p:spPr>
          <a:xfrm>
            <a:off x="7220410" y="3947037"/>
            <a:ext cx="15785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Mass Scale </a:t>
            </a:r>
          </a:p>
          <a:p>
            <a:pPr algn="ctr"/>
            <a:r>
              <a:rPr lang="en-US" sz="1500" b="1" dirty="0">
                <a:solidFill>
                  <a:schemeClr val="bg1"/>
                </a:solidFill>
              </a:rPr>
              <a:t>Production</a:t>
            </a:r>
          </a:p>
        </p:txBody>
      </p:sp>
      <p:sp>
        <p:nvSpPr>
          <p:cNvPr id="20" name="TextBox 54"/>
          <p:cNvSpPr txBox="1"/>
          <p:nvPr/>
        </p:nvSpPr>
        <p:spPr>
          <a:xfrm>
            <a:off x="5470363" y="3947038"/>
            <a:ext cx="15785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Manufacture Faster</a:t>
            </a:r>
          </a:p>
        </p:txBody>
      </p:sp>
      <p:grpSp>
        <p:nvGrpSpPr>
          <p:cNvPr id="22" name="Group 77"/>
          <p:cNvGrpSpPr/>
          <p:nvPr/>
        </p:nvGrpSpPr>
        <p:grpSpPr>
          <a:xfrm>
            <a:off x="3752158" y="2834143"/>
            <a:ext cx="1578518" cy="1063661"/>
            <a:chOff x="4016288" y="1989911"/>
            <a:chExt cx="1645920" cy="1202605"/>
          </a:xfrm>
        </p:grpSpPr>
        <p:sp>
          <p:nvSpPr>
            <p:cNvPr id="24" name="Rectangle 23"/>
            <p:cNvSpPr/>
            <p:nvPr/>
          </p:nvSpPr>
          <p:spPr>
            <a:xfrm>
              <a:off x="4016288" y="1989911"/>
              <a:ext cx="1645920" cy="1179374"/>
            </a:xfrm>
            <a:prstGeom prst="rect">
              <a:avLst/>
            </a:prstGeom>
            <a:noFill/>
            <a:ln w="12700">
              <a:solidFill>
                <a:srgbClr val="1D506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2702" tIns="31351" rIns="62702" bIns="3135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39839"/>
              <a:endParaRPr lang="en-US" sz="1097" dirty="0">
                <a:solidFill>
                  <a:srgbClr val="FFFFFF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016288" y="2725922"/>
              <a:ext cx="1645920" cy="44336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1D506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2702" tIns="31351" rIns="62702" bIns="3135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39839"/>
              <a:endParaRPr lang="en-US" sz="1097" dirty="0">
                <a:solidFill>
                  <a:srgbClr val="FFFFFF"/>
                </a:solidFill>
              </a:endParaRPr>
            </a:p>
          </p:txBody>
        </p:sp>
        <p:sp>
          <p:nvSpPr>
            <p:cNvPr id="26" name="TextBox 80"/>
            <p:cNvSpPr txBox="1"/>
            <p:nvPr/>
          </p:nvSpPr>
          <p:spPr>
            <a:xfrm>
              <a:off x="4016288" y="2722742"/>
              <a:ext cx="1645920" cy="469774"/>
            </a:xfrm>
            <a:prstGeom prst="rect">
              <a:avLst/>
            </a:prstGeom>
            <a:solidFill>
              <a:srgbClr val="1D506D"/>
            </a:solidFill>
            <a:ln>
              <a:solidFill>
                <a:srgbClr val="1D506D"/>
              </a:solidFill>
            </a:ln>
          </p:spPr>
          <p:txBody>
            <a:bodyPr wrap="square" rtlCol="0">
              <a:spAutoFit/>
            </a:bodyPr>
            <a:lstStyle/>
            <a:p>
              <a:pPr algn="ctr" defTabSz="639839"/>
              <a:r>
                <a:rPr lang="en-US" sz="1050" dirty="0">
                  <a:solidFill>
                    <a:schemeClr val="bg1"/>
                  </a:solidFill>
                </a:rPr>
                <a:t>E-commerce for Prototyping</a:t>
              </a:r>
            </a:p>
          </p:txBody>
        </p:sp>
      </p:grpSp>
      <p:grpSp>
        <p:nvGrpSpPr>
          <p:cNvPr id="27" name="Group 82"/>
          <p:cNvGrpSpPr/>
          <p:nvPr/>
        </p:nvGrpSpPr>
        <p:grpSpPr>
          <a:xfrm>
            <a:off x="2033954" y="2834142"/>
            <a:ext cx="1580547" cy="1063661"/>
            <a:chOff x="2081010" y="1987138"/>
            <a:chExt cx="1648036" cy="1202605"/>
          </a:xfrm>
        </p:grpSpPr>
        <p:sp>
          <p:nvSpPr>
            <p:cNvPr id="28" name="Rectangle 27"/>
            <p:cNvSpPr/>
            <p:nvPr/>
          </p:nvSpPr>
          <p:spPr>
            <a:xfrm>
              <a:off x="2081010" y="2723149"/>
              <a:ext cx="1645920" cy="44336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1D506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2702" tIns="31351" rIns="62702" bIns="3135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39839"/>
              <a:endParaRPr lang="en-US" sz="1097" dirty="0">
                <a:solidFill>
                  <a:srgbClr val="FFFFFF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81010" y="1987138"/>
              <a:ext cx="1645920" cy="1179374"/>
            </a:xfrm>
            <a:prstGeom prst="rect">
              <a:avLst/>
            </a:prstGeom>
            <a:noFill/>
            <a:ln w="12700">
              <a:solidFill>
                <a:srgbClr val="1D506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2702" tIns="31351" rIns="62702" bIns="3135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39839"/>
              <a:endParaRPr lang="en-US" sz="1097" dirty="0">
                <a:solidFill>
                  <a:srgbClr val="FFFFFF"/>
                </a:solidFill>
              </a:endParaRPr>
            </a:p>
          </p:txBody>
        </p:sp>
        <p:sp>
          <p:nvSpPr>
            <p:cNvPr id="30" name="TextBox 85"/>
            <p:cNvSpPr txBox="1"/>
            <p:nvPr/>
          </p:nvSpPr>
          <p:spPr>
            <a:xfrm>
              <a:off x="2081011" y="2719969"/>
              <a:ext cx="1648035" cy="469774"/>
            </a:xfrm>
            <a:prstGeom prst="rect">
              <a:avLst/>
            </a:prstGeom>
            <a:solidFill>
              <a:srgbClr val="1D506D"/>
            </a:solidFill>
            <a:ln>
              <a:solidFill>
                <a:srgbClr val="1D506D"/>
              </a:solidFill>
            </a:ln>
          </p:spPr>
          <p:txBody>
            <a:bodyPr wrap="square" rtlCol="0">
              <a:spAutoFit/>
            </a:bodyPr>
            <a:lstStyle/>
            <a:p>
              <a:pPr algn="ctr" defTabSz="639839"/>
              <a:r>
                <a:rPr lang="en-US" sz="1050" dirty="0">
                  <a:solidFill>
                    <a:schemeClr val="bg1"/>
                  </a:solidFill>
                </a:rPr>
                <a:t>Online Resource Directory for Startups</a:t>
              </a:r>
            </a:p>
          </p:txBody>
        </p:sp>
      </p:grpSp>
      <p:grpSp>
        <p:nvGrpSpPr>
          <p:cNvPr id="31" name="Group 87"/>
          <p:cNvGrpSpPr/>
          <p:nvPr/>
        </p:nvGrpSpPr>
        <p:grpSpPr>
          <a:xfrm>
            <a:off x="283908" y="2834142"/>
            <a:ext cx="1579877" cy="1063660"/>
            <a:chOff x="137776" y="1979165"/>
            <a:chExt cx="1647338" cy="1202604"/>
          </a:xfrm>
        </p:grpSpPr>
        <p:sp>
          <p:nvSpPr>
            <p:cNvPr id="32" name="Rectangle 31"/>
            <p:cNvSpPr/>
            <p:nvPr/>
          </p:nvSpPr>
          <p:spPr>
            <a:xfrm>
              <a:off x="137776" y="1979165"/>
              <a:ext cx="1645920" cy="1179374"/>
            </a:xfrm>
            <a:prstGeom prst="rect">
              <a:avLst/>
            </a:prstGeom>
            <a:noFill/>
            <a:ln w="12700">
              <a:solidFill>
                <a:srgbClr val="1D506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2702" tIns="31351" rIns="62702" bIns="3135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39839"/>
              <a:endParaRPr lang="en-US" sz="1097" dirty="0">
                <a:solidFill>
                  <a:srgbClr val="FFFFFF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37776" y="2715177"/>
              <a:ext cx="1645920" cy="44336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1D506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2702" tIns="31351" rIns="62702" bIns="3135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39839"/>
              <a:endParaRPr lang="en-US" sz="1097" dirty="0">
                <a:solidFill>
                  <a:srgbClr val="FFFFFF"/>
                </a:solidFill>
              </a:endParaRPr>
            </a:p>
          </p:txBody>
        </p:sp>
        <p:sp>
          <p:nvSpPr>
            <p:cNvPr id="34" name="TextBox 90"/>
            <p:cNvSpPr txBox="1"/>
            <p:nvPr/>
          </p:nvSpPr>
          <p:spPr>
            <a:xfrm>
              <a:off x="139194" y="2711995"/>
              <a:ext cx="1645920" cy="469774"/>
            </a:xfrm>
            <a:prstGeom prst="rect">
              <a:avLst/>
            </a:prstGeom>
            <a:solidFill>
              <a:srgbClr val="1D506D"/>
            </a:solidFill>
            <a:ln>
              <a:solidFill>
                <a:srgbClr val="1D506D"/>
              </a:solidFill>
            </a:ln>
          </p:spPr>
          <p:txBody>
            <a:bodyPr wrap="square" rtlCol="0">
              <a:spAutoFit/>
            </a:bodyPr>
            <a:lstStyle/>
            <a:p>
              <a:pPr algn="ctr" defTabSz="639839"/>
              <a:r>
                <a:rPr lang="en-US" sz="1050" dirty="0">
                  <a:solidFill>
                    <a:schemeClr val="bg1"/>
                  </a:solidFill>
                </a:rPr>
                <a:t>Online Community</a:t>
              </a:r>
            </a:p>
            <a:p>
              <a:pPr algn="ctr" defTabSz="639839"/>
              <a:r>
                <a:rPr lang="en-US" sz="1050" dirty="0">
                  <a:solidFill>
                    <a:schemeClr val="bg1"/>
                  </a:solidFill>
                </a:rPr>
                <a:t>&amp; Education Sites</a:t>
              </a:r>
            </a:p>
          </p:txBody>
        </p:sp>
      </p:grpSp>
      <p:grpSp>
        <p:nvGrpSpPr>
          <p:cNvPr id="35" name="Group 93"/>
          <p:cNvGrpSpPr/>
          <p:nvPr/>
        </p:nvGrpSpPr>
        <p:grpSpPr>
          <a:xfrm>
            <a:off x="7220410" y="2834137"/>
            <a:ext cx="1578518" cy="1053793"/>
            <a:chOff x="7175418" y="1987138"/>
            <a:chExt cx="1645920" cy="1191450"/>
          </a:xfrm>
        </p:grpSpPr>
        <p:sp>
          <p:nvSpPr>
            <p:cNvPr id="36" name="Rectangle 35"/>
            <p:cNvSpPr/>
            <p:nvPr/>
          </p:nvSpPr>
          <p:spPr>
            <a:xfrm>
              <a:off x="7175418" y="1987138"/>
              <a:ext cx="1645920" cy="1179374"/>
            </a:xfrm>
            <a:prstGeom prst="rect">
              <a:avLst/>
            </a:prstGeom>
            <a:noFill/>
            <a:ln w="12700">
              <a:solidFill>
                <a:srgbClr val="1D506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2702" tIns="31351" rIns="62702" bIns="3135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39839"/>
              <a:endParaRPr lang="en-US" sz="1097" dirty="0">
                <a:solidFill>
                  <a:srgbClr val="FFFFFF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175418" y="2723149"/>
              <a:ext cx="1645920" cy="44336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1D506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2702" tIns="31351" rIns="62702" bIns="3135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39839"/>
              <a:endParaRPr lang="en-US" sz="1097" dirty="0">
                <a:solidFill>
                  <a:srgbClr val="FFFFFF"/>
                </a:solidFill>
              </a:endParaRPr>
            </a:p>
          </p:txBody>
        </p:sp>
        <p:sp>
          <p:nvSpPr>
            <p:cNvPr id="38" name="TextBox 96"/>
            <p:cNvSpPr txBox="1"/>
            <p:nvPr/>
          </p:nvSpPr>
          <p:spPr>
            <a:xfrm>
              <a:off x="7175418" y="2708813"/>
              <a:ext cx="1645920" cy="469775"/>
            </a:xfrm>
            <a:prstGeom prst="rect">
              <a:avLst/>
            </a:prstGeom>
            <a:solidFill>
              <a:srgbClr val="1D506D"/>
            </a:solidFill>
            <a:ln>
              <a:solidFill>
                <a:srgbClr val="1D506D"/>
              </a:solidFill>
            </a:ln>
          </p:spPr>
          <p:txBody>
            <a:bodyPr wrap="square" rtlCol="0">
              <a:spAutoFit/>
            </a:bodyPr>
            <a:lstStyle/>
            <a:p>
              <a:pPr algn="ctr" defTabSz="639839"/>
              <a:r>
                <a:rPr lang="en-US" sz="1050" dirty="0">
                  <a:solidFill>
                    <a:schemeClr val="bg1"/>
                  </a:solidFill>
                </a:rPr>
                <a:t>Supply Chain</a:t>
              </a:r>
            </a:p>
            <a:p>
              <a:pPr algn="ctr" defTabSz="639839"/>
              <a:r>
                <a:rPr lang="en-US" sz="1050" dirty="0">
                  <a:solidFill>
                    <a:schemeClr val="bg1"/>
                  </a:solidFill>
                </a:rPr>
                <a:t>Support</a:t>
              </a:r>
            </a:p>
          </p:txBody>
        </p:sp>
      </p:grpSp>
      <p:grpSp>
        <p:nvGrpSpPr>
          <p:cNvPr id="39" name="Group 98"/>
          <p:cNvGrpSpPr/>
          <p:nvPr/>
        </p:nvGrpSpPr>
        <p:grpSpPr>
          <a:xfrm>
            <a:off x="5470364" y="2832761"/>
            <a:ext cx="1578519" cy="1053982"/>
            <a:chOff x="5337097" y="1972999"/>
            <a:chExt cx="1645920" cy="1191663"/>
          </a:xfrm>
        </p:grpSpPr>
        <p:sp>
          <p:nvSpPr>
            <p:cNvPr id="40" name="Rectangle 39"/>
            <p:cNvSpPr/>
            <p:nvPr/>
          </p:nvSpPr>
          <p:spPr>
            <a:xfrm>
              <a:off x="5337097" y="1972999"/>
              <a:ext cx="1645920" cy="1179374"/>
            </a:xfrm>
            <a:prstGeom prst="rect">
              <a:avLst/>
            </a:prstGeom>
            <a:noFill/>
            <a:ln w="12700">
              <a:solidFill>
                <a:srgbClr val="1D506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2702" tIns="31351" rIns="62702" bIns="3135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39839"/>
              <a:endParaRPr lang="en-US" sz="1097" dirty="0">
                <a:solidFill>
                  <a:srgbClr val="FFFFFF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337097" y="2712119"/>
              <a:ext cx="1645920" cy="44336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1D506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2702" tIns="31351" rIns="62702" bIns="3135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39839"/>
              <a:endParaRPr lang="en-US" sz="1097" dirty="0">
                <a:solidFill>
                  <a:srgbClr val="FFFFFF"/>
                </a:solidFill>
              </a:endParaRPr>
            </a:p>
          </p:txBody>
        </p:sp>
        <p:sp>
          <p:nvSpPr>
            <p:cNvPr id="43" name="TextBox 102"/>
            <p:cNvSpPr txBox="1"/>
            <p:nvPr/>
          </p:nvSpPr>
          <p:spPr>
            <a:xfrm>
              <a:off x="5337097" y="2694888"/>
              <a:ext cx="1645920" cy="469774"/>
            </a:xfrm>
            <a:prstGeom prst="rect">
              <a:avLst/>
            </a:prstGeom>
            <a:solidFill>
              <a:srgbClr val="1D506D"/>
            </a:solidFill>
            <a:ln>
              <a:solidFill>
                <a:srgbClr val="1D506D"/>
              </a:solidFill>
            </a:ln>
          </p:spPr>
          <p:txBody>
            <a:bodyPr wrap="square" rtlCol="0">
              <a:spAutoFit/>
            </a:bodyPr>
            <a:lstStyle/>
            <a:p>
              <a:pPr algn="ctr" defTabSz="639839"/>
              <a:r>
                <a:rPr lang="en-US" sz="1050" dirty="0">
                  <a:solidFill>
                    <a:schemeClr val="bg1"/>
                  </a:solidFill>
                </a:rPr>
                <a:t>Total Product Analysis for Manufacturing</a:t>
              </a:r>
            </a:p>
          </p:txBody>
        </p:sp>
      </p:grpSp>
      <p:pic>
        <p:nvPicPr>
          <p:cNvPr id="44" name="Picture 10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911" y="2975873"/>
            <a:ext cx="1095716" cy="350629"/>
          </a:xfrm>
          <a:prstGeom prst="rect">
            <a:avLst/>
          </a:prstGeom>
          <a:ln>
            <a:noFill/>
          </a:ln>
        </p:spPr>
      </p:pic>
      <p:pic>
        <p:nvPicPr>
          <p:cNvPr id="45" name="Picture 10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496" y="2944434"/>
            <a:ext cx="1037513" cy="235797"/>
          </a:xfrm>
          <a:prstGeom prst="rect">
            <a:avLst/>
          </a:prstGeom>
        </p:spPr>
      </p:pic>
      <p:pic>
        <p:nvPicPr>
          <p:cNvPr id="48" name="Picture 2" descr="C:\Users\Red Peak\Desktop\avnet\pngs\300\Avnet_logo_tagline_rgb_300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96733" y="3030926"/>
            <a:ext cx="1180041" cy="322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" name="Straight Arrow Connector 5"/>
          <p:cNvCxnSpPr/>
          <p:nvPr/>
        </p:nvCxnSpPr>
        <p:spPr>
          <a:xfrm flipV="1">
            <a:off x="6759463" y="4721373"/>
            <a:ext cx="2083895" cy="7320"/>
          </a:xfrm>
          <a:prstGeom prst="straightConnector1">
            <a:avLst/>
          </a:prstGeom>
          <a:ln w="254000">
            <a:solidFill>
              <a:schemeClr val="accent4">
                <a:lumMod val="50000"/>
              </a:schemeClr>
            </a:solidFill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6"/>
          <p:cNvCxnSpPr/>
          <p:nvPr/>
        </p:nvCxnSpPr>
        <p:spPr>
          <a:xfrm>
            <a:off x="5144739" y="4711730"/>
            <a:ext cx="2300062" cy="21151"/>
          </a:xfrm>
          <a:prstGeom prst="straightConnector1">
            <a:avLst/>
          </a:prstGeom>
          <a:ln w="254000">
            <a:solidFill>
              <a:schemeClr val="accent1"/>
            </a:solidFill>
            <a:headEnd type="non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6"/>
          <p:cNvCxnSpPr/>
          <p:nvPr/>
        </p:nvCxnSpPr>
        <p:spPr>
          <a:xfrm flipV="1">
            <a:off x="3578637" y="4704646"/>
            <a:ext cx="2006526" cy="10909"/>
          </a:xfrm>
          <a:prstGeom prst="straightConnector1">
            <a:avLst/>
          </a:prstGeom>
          <a:ln w="254000">
            <a:solidFill>
              <a:schemeClr val="accent4">
                <a:lumMod val="50000"/>
              </a:schemeClr>
            </a:solidFill>
            <a:headEnd type="non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7"/>
          <p:cNvCxnSpPr/>
          <p:nvPr/>
        </p:nvCxnSpPr>
        <p:spPr>
          <a:xfrm>
            <a:off x="1443233" y="4728694"/>
            <a:ext cx="2560320" cy="1"/>
          </a:xfrm>
          <a:prstGeom prst="straightConnector1">
            <a:avLst/>
          </a:prstGeom>
          <a:ln w="254000">
            <a:solidFill>
              <a:schemeClr val="accent1"/>
            </a:solidFill>
            <a:headEnd type="non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24"/>
          <p:cNvCxnSpPr/>
          <p:nvPr/>
        </p:nvCxnSpPr>
        <p:spPr>
          <a:xfrm flipV="1">
            <a:off x="239287" y="4716350"/>
            <a:ext cx="1908437" cy="5024"/>
          </a:xfrm>
          <a:prstGeom prst="straightConnector1">
            <a:avLst/>
          </a:prstGeom>
          <a:ln w="254000">
            <a:solidFill>
              <a:schemeClr val="accent4">
                <a:lumMod val="50000"/>
              </a:schemeClr>
            </a:solidFill>
            <a:headEnd type="non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820272" y="5048226"/>
            <a:ext cx="72883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33">
              <a:defRPr/>
            </a:pPr>
            <a:r>
              <a:rPr lang="en-US" sz="2800" b="1" dirty="0">
                <a:solidFill>
                  <a:schemeClr val="accent1"/>
                </a:solidFill>
                <a:latin typeface="Arial"/>
              </a:rPr>
              <a:t>Avnet </a:t>
            </a:r>
            <a:r>
              <a:rPr lang="en-US" sz="2800" b="1" dirty="0" smtClean="0">
                <a:solidFill>
                  <a:schemeClr val="accent1"/>
                </a:solidFill>
                <a:latin typeface="Arial"/>
              </a:rPr>
              <a:t>is the Only Technology Distributor </a:t>
            </a:r>
          </a:p>
          <a:p>
            <a:pPr algn="ctr" defTabSz="914333">
              <a:defRPr/>
            </a:pPr>
            <a:r>
              <a:rPr lang="en-US" sz="2800" b="1" dirty="0" smtClean="0">
                <a:solidFill>
                  <a:schemeClr val="accent1"/>
                </a:solidFill>
                <a:latin typeface="Arial"/>
              </a:rPr>
              <a:t>with </a:t>
            </a:r>
            <a:r>
              <a:rPr lang="en-US" sz="2800" b="1" dirty="0">
                <a:solidFill>
                  <a:schemeClr val="accent1"/>
                </a:solidFill>
                <a:latin typeface="Arial"/>
              </a:rPr>
              <a:t>full end-to-end service capability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270683" y="1406735"/>
            <a:ext cx="8511540" cy="4006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b="1" kern="0" dirty="0">
                <a:solidFill>
                  <a:schemeClr val="accent1"/>
                </a:solidFill>
                <a:latin typeface="Century Gothic" panose="020B0502020202020204" pitchFamily="34" charset="0"/>
              </a:rPr>
              <a:t>A Platform </a:t>
            </a:r>
            <a:r>
              <a:rPr lang="en-US" sz="2400" b="1" kern="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for you to </a:t>
            </a:r>
            <a:r>
              <a:rPr lang="en-US" sz="2400" b="1" kern="0" dirty="0">
                <a:solidFill>
                  <a:schemeClr val="accent1"/>
                </a:solidFill>
                <a:latin typeface="Century Gothic" panose="020B0502020202020204" pitchFamily="34" charset="0"/>
              </a:rPr>
              <a:t>START &amp; COMPLETE </a:t>
            </a:r>
            <a:r>
              <a:rPr lang="en-US" sz="2400" b="1" kern="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your </a:t>
            </a:r>
            <a:r>
              <a:rPr lang="en-US" sz="2400" b="1" kern="0" dirty="0">
                <a:solidFill>
                  <a:schemeClr val="accent1"/>
                </a:solidFill>
                <a:latin typeface="Century Gothic" panose="020B0502020202020204" pitchFamily="34" charset="0"/>
              </a:rPr>
              <a:t>IoT Journey</a:t>
            </a:r>
          </a:p>
        </p:txBody>
      </p:sp>
      <p:sp>
        <p:nvSpPr>
          <p:cNvPr id="61" name="Pentagone 60"/>
          <p:cNvSpPr/>
          <p:nvPr/>
        </p:nvSpPr>
        <p:spPr bwMode="auto">
          <a:xfrm>
            <a:off x="5330677" y="1935416"/>
            <a:ext cx="3468251" cy="649601"/>
          </a:xfrm>
          <a:prstGeom prst="homePlate">
            <a:avLst/>
          </a:prstGeom>
          <a:solidFill>
            <a:srgbClr val="1D506D"/>
          </a:solidFill>
          <a:ln w="6350" cap="flat" cmpd="sng" algn="ctr">
            <a:noFill/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78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GB" sz="1000">
              <a:latin typeface="Arial" pitchFamily="-112" charset="0"/>
            </a:endParaRPr>
          </a:p>
        </p:txBody>
      </p:sp>
      <p:sp>
        <p:nvSpPr>
          <p:cNvPr id="60" name="Pentagone 59"/>
          <p:cNvSpPr/>
          <p:nvPr/>
        </p:nvSpPr>
        <p:spPr bwMode="auto">
          <a:xfrm>
            <a:off x="3416583" y="1935416"/>
            <a:ext cx="2229838" cy="657223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78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GB" sz="1000">
              <a:latin typeface="Arial" pitchFamily="-112" charset="0"/>
            </a:endParaRPr>
          </a:p>
        </p:txBody>
      </p:sp>
      <p:sp>
        <p:nvSpPr>
          <p:cNvPr id="2" name="Pentagone 1"/>
          <p:cNvSpPr/>
          <p:nvPr/>
        </p:nvSpPr>
        <p:spPr bwMode="auto">
          <a:xfrm>
            <a:off x="243279" y="1935416"/>
            <a:ext cx="3468252" cy="657223"/>
          </a:xfrm>
          <a:prstGeom prst="homePlate">
            <a:avLst/>
          </a:prstGeom>
          <a:solidFill>
            <a:srgbClr val="2E7FAC"/>
          </a:solidFill>
          <a:ln w="6350" cap="flat" cmpd="sng" algn="ctr">
            <a:noFill/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78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GB" sz="1000">
              <a:latin typeface="Arial" pitchFamily="-112" charset="0"/>
            </a:endParaRPr>
          </a:p>
        </p:txBody>
      </p:sp>
      <p:sp>
        <p:nvSpPr>
          <p:cNvPr id="55" name="TextBox 34"/>
          <p:cNvSpPr txBox="1"/>
          <p:nvPr/>
        </p:nvSpPr>
        <p:spPr>
          <a:xfrm>
            <a:off x="328045" y="2210183"/>
            <a:ext cx="32082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Makers &amp; developers</a:t>
            </a:r>
          </a:p>
        </p:txBody>
      </p:sp>
      <p:sp>
        <p:nvSpPr>
          <p:cNvPr id="56" name="TextBox 34"/>
          <p:cNvSpPr txBox="1"/>
          <p:nvPr/>
        </p:nvSpPr>
        <p:spPr>
          <a:xfrm>
            <a:off x="2880581" y="2229284"/>
            <a:ext cx="32082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57" name="TextBox 34"/>
          <p:cNvSpPr txBox="1"/>
          <p:nvPr/>
        </p:nvSpPr>
        <p:spPr>
          <a:xfrm>
            <a:off x="5596637" y="2221664"/>
            <a:ext cx="32082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Industrialization</a:t>
            </a:r>
          </a:p>
        </p:txBody>
      </p:sp>
      <p:pic>
        <p:nvPicPr>
          <p:cNvPr id="1028" name="Picture 4" descr="Résultat de recherche d'images pour &quot;logo premier farnell png&quot;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621" y="3068140"/>
            <a:ext cx="1417665" cy="24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Résultat de recherche d'images pour &quot;logo element 14 png&quot;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99" y="3194539"/>
            <a:ext cx="1207104" cy="18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maker source powered by avnet png&quot;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141" y="3025240"/>
            <a:ext cx="1440180" cy="3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2651792" y="1878266"/>
            <a:ext cx="36355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4" algn="ctr">
              <a:spcAft>
                <a:spcPct val="30000"/>
              </a:spcAft>
              <a:buSzPct val="100000"/>
            </a:pPr>
            <a:r>
              <a:rPr lang="en-GB" i="1" kern="0" dirty="0">
                <a:solidFill>
                  <a:schemeClr val="bg1"/>
                </a:solidFill>
                <a:latin typeface="Century Gothic" panose="020B0502020202020204" pitchFamily="34" charset="0"/>
              </a:rPr>
              <a:t>Avnet IoT Cloud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45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F2D8-09E8-4F65-B5E4-919B7BA1087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LPWA Support - </a:t>
            </a:r>
            <a:r>
              <a:rPr lang="en-US" dirty="0" smtClean="0"/>
              <a:t>ADS </a:t>
            </a:r>
            <a:r>
              <a:rPr lang="en-US" dirty="0" smtClean="0"/>
              <a:t>Edge-to-Enterprise Solutions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925979"/>
              </p:ext>
            </p:extLst>
          </p:nvPr>
        </p:nvGraphicFramePr>
        <p:xfrm>
          <a:off x="457201" y="1290638"/>
          <a:ext cx="7828671" cy="392904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62168"/>
                <a:gridCol w="3793451"/>
                <a:gridCol w="3273052"/>
              </a:tblGrid>
              <a:tr h="3229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S/N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E2E Reference Design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Target </a:t>
                      </a:r>
                      <a:r>
                        <a:rPr lang="en-US" sz="11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Application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5693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NB/M1</a:t>
                      </a:r>
                      <a:r>
                        <a:rPr lang="en-US" sz="1600" b="1" u="none" strike="noStrike" baseline="0" dirty="0" smtClean="0">
                          <a:effectLst/>
                        </a:rPr>
                        <a:t> coms module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Utility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meters – gas, water and energy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8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baseline="0" dirty="0" smtClean="0">
                          <a:effectLst/>
                        </a:rPr>
                        <a:t>NB/M1 CO</a:t>
                      </a:r>
                      <a:r>
                        <a:rPr lang="en-US" sz="1600" b="1" u="none" strike="noStrike" baseline="-25000" dirty="0" smtClean="0">
                          <a:effectLst/>
                        </a:rPr>
                        <a:t>2 </a:t>
                      </a:r>
                      <a:r>
                        <a:rPr lang="en-US" sz="1600" b="1" u="none" strike="noStrike" baseline="0" dirty="0" smtClean="0">
                          <a:effectLst/>
                        </a:rPr>
                        <a:t> sensor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Manhole</a:t>
                      </a:r>
                      <a:r>
                        <a:rPr lang="en-US" sz="1200" u="none" strike="noStrike" baseline="0" dirty="0" smtClean="0">
                          <a:effectLst/>
                        </a:rPr>
                        <a:t> and waste management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5693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NB</a:t>
                      </a:r>
                      <a:r>
                        <a:rPr lang="en-US" sz="1600" b="1" u="none" strike="noStrike" baseline="0" dirty="0" smtClean="0">
                          <a:effectLst/>
                        </a:rPr>
                        <a:t> PTH sensor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Environment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and industrial monitoring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8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Soil</a:t>
                      </a:r>
                      <a:r>
                        <a:rPr lang="en-US" sz="1600" b="1" u="none" strike="noStrike" baseline="0" dirty="0" smtClean="0">
                          <a:effectLst/>
                        </a:rPr>
                        <a:t> sensor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Agriculture,</a:t>
                      </a:r>
                      <a:r>
                        <a:rPr lang="en-US" sz="1200" u="none" strike="noStrike" baseline="0" dirty="0" smtClean="0">
                          <a:effectLst/>
                        </a:rPr>
                        <a:t> horticulture, safety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5693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Environment</a:t>
                      </a:r>
                      <a:r>
                        <a:rPr lang="en-US" sz="16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600" b="1" u="none" strike="noStrike" baseline="0" dirty="0" smtClean="0">
                          <a:effectLst/>
                        </a:rPr>
                        <a:t>sensor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Environment</a:t>
                      </a:r>
                      <a:r>
                        <a:rPr lang="en-US" sz="1200" u="none" strike="noStrike" baseline="0" dirty="0" smtClean="0">
                          <a:effectLst/>
                        </a:rPr>
                        <a:t> and industrial monitoring, safety.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93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baseline="0" dirty="0" smtClean="0">
                          <a:effectLst/>
                        </a:rPr>
                        <a:t>Emergency </a:t>
                      </a:r>
                      <a:r>
                        <a:rPr lang="en-US" sz="1600" b="1" u="none" strike="noStrike" baseline="0" dirty="0" smtClean="0">
                          <a:effectLst/>
                        </a:rPr>
                        <a:t>button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Alert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button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428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Water </a:t>
                      </a:r>
                      <a:r>
                        <a:rPr lang="en-US" sz="1600" b="1" u="none" strike="noStrike" dirty="0" smtClean="0">
                          <a:effectLst/>
                        </a:rPr>
                        <a:t>lever meter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Water</a:t>
                      </a:r>
                      <a:r>
                        <a:rPr lang="en-US" sz="1200" u="none" strike="noStrike" baseline="0" dirty="0" smtClean="0">
                          <a:effectLst/>
                        </a:rPr>
                        <a:t> level monitoring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76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Device -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Design and Build </a:t>
            </a:r>
            <a:endParaRPr lang="en-SG" dirty="0"/>
          </a:p>
        </p:txBody>
      </p:sp>
      <p:sp>
        <p:nvSpPr>
          <p:cNvPr id="4" name="Content Placeholder 6"/>
          <p:cNvSpPr>
            <a:spLocks noGrp="1"/>
          </p:cNvSpPr>
          <p:nvPr>
            <p:ph idx="1"/>
          </p:nvPr>
        </p:nvSpPr>
        <p:spPr>
          <a:xfrm>
            <a:off x="349417" y="1651406"/>
            <a:ext cx="8445166" cy="3776191"/>
          </a:xfrm>
        </p:spPr>
        <p:txBody>
          <a:bodyPr/>
          <a:lstStyle/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US" sz="2400" b="1" dirty="0" smtClean="0"/>
              <a:t>Technology Selection</a:t>
            </a:r>
          </a:p>
          <a:p>
            <a:pPr marL="742950" lvl="3" indent="-4572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Have more than 300 Suppliers</a:t>
            </a:r>
            <a:endParaRPr lang="en-US" altLang="en-US" sz="2400" b="1" dirty="0" smtClean="0"/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US" sz="2400" b="1" dirty="0" smtClean="0"/>
              <a:t>Product Development &amp; Integration</a:t>
            </a:r>
          </a:p>
          <a:p>
            <a:pPr marL="971550" lvl="2" indent="-4572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Field Application Team </a:t>
            </a:r>
          </a:p>
          <a:p>
            <a:pPr marL="971550" lvl="2" indent="-4572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Avnet</a:t>
            </a:r>
            <a:r>
              <a:rPr lang="en-US" altLang="en-US" sz="2400" dirty="0" smtClean="0"/>
              <a:t> Design </a:t>
            </a:r>
            <a:r>
              <a:rPr lang="en-US" altLang="en-US" sz="2400" dirty="0" smtClean="0"/>
              <a:t>Service Team</a:t>
            </a:r>
            <a:endParaRPr lang="en-US" altLang="en-US" sz="2400" dirty="0"/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US" sz="2400" b="1" dirty="0" smtClean="0"/>
              <a:t>Manufacturing</a:t>
            </a:r>
          </a:p>
          <a:p>
            <a:pPr marL="971550" lvl="2" indent="-4572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Support lots of EMS, OEM, ODM partners</a:t>
            </a:r>
            <a:endParaRPr lang="en-US" altLang="en-US" sz="2400" b="1" dirty="0" smtClean="0"/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US" sz="2400" b="1" dirty="0" smtClean="0"/>
              <a:t>Inventory Management &amp; Logistic</a:t>
            </a:r>
            <a:endParaRPr lang="en-SG" altLang="en-US" sz="2400" dirty="0">
              <a:solidFill>
                <a:schemeClr val="tx1"/>
              </a:solidFill>
            </a:endParaRPr>
          </a:p>
          <a:p>
            <a:pPr marL="971550" lvl="2" indent="-4572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q"/>
            </a:pPr>
            <a:r>
              <a:rPr lang="en-SG" sz="2400" dirty="0" smtClean="0"/>
              <a:t>Provide best-in-class </a:t>
            </a:r>
            <a:r>
              <a:rPr lang="en-SG" sz="2400" dirty="0"/>
              <a:t>supply chain services help you reach your goals in a profitable manner</a:t>
            </a:r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297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83" y="326573"/>
            <a:ext cx="8229600" cy="960439"/>
          </a:xfrm>
        </p:spPr>
        <p:txBody>
          <a:bodyPr/>
          <a:lstStyle/>
          <a:p>
            <a:r>
              <a:rPr lang="en-US" dirty="0" smtClean="0"/>
              <a:t>Avnet Partner -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STMicroelectronics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548" y="86862"/>
            <a:ext cx="2200275" cy="1200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183" y="1287012"/>
            <a:ext cx="8534400" cy="501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83" y="326573"/>
            <a:ext cx="8229600" cy="960439"/>
          </a:xfrm>
        </p:spPr>
        <p:txBody>
          <a:bodyPr/>
          <a:lstStyle/>
          <a:p>
            <a:r>
              <a:rPr lang="en-US" dirty="0" smtClean="0"/>
              <a:t>Avnet Partner -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STMicroelectronics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548" y="86862"/>
            <a:ext cx="2200275" cy="1200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14" y="1374098"/>
            <a:ext cx="8513309" cy="496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3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83" y="326573"/>
            <a:ext cx="8229600" cy="960439"/>
          </a:xfrm>
        </p:spPr>
        <p:txBody>
          <a:bodyPr/>
          <a:lstStyle/>
          <a:p>
            <a:r>
              <a:rPr lang="en-US" dirty="0" smtClean="0"/>
              <a:t>Avnet Partner -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STMicroelectronics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548" y="86862"/>
            <a:ext cx="2200275" cy="1200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44" y="1287012"/>
            <a:ext cx="7815942" cy="496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5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61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Content Slide"/>
  <p:tag name="PROPITCHPAGENUMBER" val="9"/>
</p:tagLst>
</file>

<file path=ppt/theme/theme1.xml><?xml version="1.0" encoding="utf-8"?>
<a:theme xmlns:a="http://schemas.openxmlformats.org/drawingml/2006/main" name="AvnetTemplate_0321">
  <a:themeElements>
    <a:clrScheme name="Avnet">
      <a:dk1>
        <a:sysClr val="windowText" lastClr="000000"/>
      </a:dk1>
      <a:lt1>
        <a:sysClr val="window" lastClr="FFFFFF"/>
      </a:lt1>
      <a:dk2>
        <a:srgbClr val="8DDBA1"/>
      </a:dk2>
      <a:lt2>
        <a:srgbClr val="BFEBC9"/>
      </a:lt2>
      <a:accent1>
        <a:srgbClr val="41C363"/>
      </a:accent1>
      <a:accent2>
        <a:srgbClr val="80DCEB"/>
      </a:accent2>
      <a:accent3>
        <a:srgbClr val="FFD100"/>
      </a:accent3>
      <a:accent4>
        <a:srgbClr val="D2D2D2"/>
      </a:accent4>
      <a:accent5>
        <a:srgbClr val="919191"/>
      </a:accent5>
      <a:accent6>
        <a:srgbClr val="4D4D4D"/>
      </a:accent6>
      <a:hlink>
        <a:srgbClr val="41C363"/>
      </a:hlink>
      <a:folHlink>
        <a:srgbClr val="B3E7C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</a:spPr>
      <a:bodyPr wrap="square" rtlCol="0" anchor="ctr" anchorCtr="0">
        <a:noAutofit/>
      </a:bodyPr>
      <a:lstStyle>
        <a:defPPr>
          <a:defRPr sz="1600" dirty="0" err="1">
            <a:solidFill>
              <a:schemeClr val="bg1"/>
            </a:solidFill>
          </a:defRPr>
        </a:defPPr>
      </a:lstStyle>
    </a:spDef>
    <a:lnDef>
      <a:spPr>
        <a:ln w="6350">
          <a:solidFill>
            <a:schemeClr val="tx1"/>
          </a:solidFill>
          <a:prstDash val="solid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Avnet Template WS">
  <a:themeElements>
    <a:clrScheme name="Avnet_042017">
      <a:dk1>
        <a:sysClr val="windowText" lastClr="000000"/>
      </a:dk1>
      <a:lt1>
        <a:sysClr val="window" lastClr="FFFFFF"/>
      </a:lt1>
      <a:dk2>
        <a:srgbClr val="8DDBA1"/>
      </a:dk2>
      <a:lt2>
        <a:srgbClr val="BFEBC9"/>
      </a:lt2>
      <a:accent1>
        <a:srgbClr val="38AF57"/>
      </a:accent1>
      <a:accent2>
        <a:srgbClr val="64CDEB"/>
      </a:accent2>
      <a:accent3>
        <a:srgbClr val="FFCB00"/>
      </a:accent3>
      <a:accent4>
        <a:srgbClr val="D2D2D2"/>
      </a:accent4>
      <a:accent5>
        <a:srgbClr val="919191"/>
      </a:accent5>
      <a:accent6>
        <a:srgbClr val="4D4D4D"/>
      </a:accent6>
      <a:hlink>
        <a:srgbClr val="38AF57"/>
      </a:hlink>
      <a:folHlink>
        <a:srgbClr val="B3E7C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</a:spPr>
      <a:bodyPr wrap="square" rtlCol="0" anchor="ctr" anchorCtr="0">
        <a:noAutofit/>
      </a:bodyPr>
      <a:lstStyle>
        <a:defPPr>
          <a:defRPr sz="1600" dirty="0" err="1">
            <a:solidFill>
              <a:schemeClr val="bg1"/>
            </a:solidFill>
          </a:defRPr>
        </a:defPPr>
      </a:lstStyle>
    </a:spDef>
    <a:lnDef>
      <a:spPr>
        <a:ln w="6350">
          <a:solidFill>
            <a:schemeClr val="tx1"/>
          </a:solidFill>
          <a:prstDash val="solid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6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AvnetTemplate_0321.potx</Template>
  <TotalTime>0</TotalTime>
  <Words>213</Words>
  <Application>Microsoft Office PowerPoint</Application>
  <PresentationFormat>On-screen Show (4:3)</PresentationFormat>
  <Paragraphs>70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新細明體</vt:lpstr>
      <vt:lpstr>Arial</vt:lpstr>
      <vt:lpstr>Calibri</vt:lpstr>
      <vt:lpstr>Century Gothic</vt:lpstr>
      <vt:lpstr>Wingdings</vt:lpstr>
      <vt:lpstr>AvnetTemplate_0321</vt:lpstr>
      <vt:lpstr>Avnet Template WS</vt:lpstr>
      <vt:lpstr>Build your NB-IOT device with Avnet</vt:lpstr>
      <vt:lpstr>PowerPoint Presentation</vt:lpstr>
      <vt:lpstr>LPWA Support - ADS Edge-to-Enterprise Solutions</vt:lpstr>
      <vt:lpstr>IoT Device -  Design and Build </vt:lpstr>
      <vt:lpstr>Avnet Partner -  STMicroelectronics</vt:lpstr>
      <vt:lpstr>Avnet Partner -  STMicroelectronics</vt:lpstr>
      <vt:lpstr>Avnet Partner -  STMicroelectronics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overview</dc:title>
  <dc:creator>Red Peak</dc:creator>
  <cp:lastModifiedBy>Wong, Jason</cp:lastModifiedBy>
  <cp:revision>191</cp:revision>
  <dcterms:created xsi:type="dcterms:W3CDTF">2016-12-08T18:05:56Z</dcterms:created>
  <dcterms:modified xsi:type="dcterms:W3CDTF">2019-01-14T10:32:11Z</dcterms:modified>
</cp:coreProperties>
</file>