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Muli Bold" charset="1" panose="00000800000000000000"/>
      <p:regular r:id="rId13"/>
    </p:embeddedFont>
    <p:embeddedFont>
      <p:font typeface="Muli Ultra-Bold" charset="1" panose="00000900000000000000"/>
      <p:regular r:id="rId14"/>
    </p:embeddedFont>
    <p:embeddedFont>
      <p:font typeface="Muli" charset="1" panose="00000500000000000000"/>
      <p:regular r:id="rId15"/>
    </p:embeddedFont>
    <p:embeddedFont>
      <p:font typeface="Muli Semi-Bold" charset="1" panose="000007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711372" y="1028700"/>
            <a:ext cx="9235435" cy="8229600"/>
            <a:chOff x="0" y="0"/>
            <a:chExt cx="12313913" cy="1097280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8816962" cy="8816962"/>
              <a:chOff x="0" y="0"/>
              <a:chExt cx="6350000" cy="63500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EFF9FD"/>
              </a:solidFill>
            </p:spPr>
          </p:sp>
        </p:grpSp>
        <p:sp>
          <p:nvSpPr>
            <p:cNvPr name="Freeform 5" id="5"/>
            <p:cNvSpPr/>
            <p:nvPr/>
          </p:nvSpPr>
          <p:spPr>
            <a:xfrm flipH="false" flipV="false" rot="0">
              <a:off x="4270524" y="8181074"/>
              <a:ext cx="8043389" cy="2791726"/>
            </a:xfrm>
            <a:custGeom>
              <a:avLst/>
              <a:gdLst/>
              <a:ahLst/>
              <a:cxnLst/>
              <a:rect r="r" b="b" t="t" l="l"/>
              <a:pathLst>
                <a:path h="2791726" w="8043389">
                  <a:moveTo>
                    <a:pt x="0" y="0"/>
                  </a:moveTo>
                  <a:lnTo>
                    <a:pt x="8043389" y="0"/>
                  </a:lnTo>
                  <a:lnTo>
                    <a:pt x="8043389" y="2791726"/>
                  </a:lnTo>
                  <a:lnTo>
                    <a:pt x="0" y="27917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1000"/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true" flipV="false" rot="0">
              <a:off x="892211" y="624687"/>
              <a:ext cx="9699122" cy="10024933"/>
            </a:xfrm>
            <a:custGeom>
              <a:avLst/>
              <a:gdLst/>
              <a:ahLst/>
              <a:cxnLst/>
              <a:rect r="r" b="b" t="t" l="l"/>
              <a:pathLst>
                <a:path h="10024933" w="9699122">
                  <a:moveTo>
                    <a:pt x="9699123" y="0"/>
                  </a:moveTo>
                  <a:lnTo>
                    <a:pt x="0" y="0"/>
                  </a:lnTo>
                  <a:lnTo>
                    <a:pt x="0" y="10024932"/>
                  </a:lnTo>
                  <a:lnTo>
                    <a:pt x="9699123" y="10024932"/>
                  </a:lnTo>
                  <a:lnTo>
                    <a:pt x="9699123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-5400000">
            <a:off x="5975614" y="8530000"/>
            <a:ext cx="217634" cy="146330"/>
            <a:chOff x="0" y="0"/>
            <a:chExt cx="1930400" cy="129794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30400" cy="1297940"/>
            </a:xfrm>
            <a:custGeom>
              <a:avLst/>
              <a:gdLst/>
              <a:ahLst/>
              <a:cxnLst/>
              <a:rect r="r" b="b" t="t" l="l"/>
              <a:pathLst>
                <a:path h="1297940" w="1930400">
                  <a:moveTo>
                    <a:pt x="0" y="0"/>
                  </a:moveTo>
                  <a:lnTo>
                    <a:pt x="965200" y="1297940"/>
                  </a:lnTo>
                  <a:lnTo>
                    <a:pt x="19304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1497362" y="7084344"/>
            <a:ext cx="5032375" cy="8541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true">
                <a:solidFill>
                  <a:srgbClr val="0E2C4B"/>
                </a:solidFill>
                <a:latin typeface="Muli Bold"/>
                <a:ea typeface="Muli Bold"/>
                <a:cs typeface="Muli Bold"/>
                <a:sym typeface="Muli Bold"/>
              </a:rPr>
              <a:t>Hoàng Bảo Việt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97362" y="1403630"/>
            <a:ext cx="6337347" cy="4419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60"/>
              </a:lnSpc>
            </a:pPr>
            <a:r>
              <a:rPr lang="en-US" sz="7300" b="true">
                <a:solidFill>
                  <a:srgbClr val="F36825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Trực quan hóa dữ liệu dữ liệu GDP Việt Nam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2F3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577180" y="236488"/>
            <a:ext cx="9381148" cy="9814023"/>
            <a:chOff x="0" y="0"/>
            <a:chExt cx="7504918" cy="785121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504919" cy="7851218"/>
            </a:xfrm>
            <a:custGeom>
              <a:avLst/>
              <a:gdLst/>
              <a:ahLst/>
              <a:cxnLst/>
              <a:rect r="r" b="b" t="t" l="l"/>
              <a:pathLst>
                <a:path h="7851218" w="7504919">
                  <a:moveTo>
                    <a:pt x="7380458" y="7851218"/>
                  </a:moveTo>
                  <a:lnTo>
                    <a:pt x="124460" y="7851218"/>
                  </a:lnTo>
                  <a:cubicBezTo>
                    <a:pt x="55880" y="7851218"/>
                    <a:pt x="0" y="7795338"/>
                    <a:pt x="0" y="772675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7380459" y="0"/>
                  </a:lnTo>
                  <a:cubicBezTo>
                    <a:pt x="7449038" y="0"/>
                    <a:pt x="7504919" y="55880"/>
                    <a:pt x="7504919" y="124460"/>
                  </a:cubicBezTo>
                  <a:lnTo>
                    <a:pt x="7504919" y="7726759"/>
                  </a:lnTo>
                  <a:cubicBezTo>
                    <a:pt x="7504919" y="7795338"/>
                    <a:pt x="7449038" y="7851218"/>
                    <a:pt x="7380459" y="785121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AutoShape 4" id="4"/>
          <p:cNvSpPr/>
          <p:nvPr/>
        </p:nvSpPr>
        <p:spPr>
          <a:xfrm rot="0">
            <a:off x="9621173" y="2336800"/>
            <a:ext cx="7638127" cy="0"/>
          </a:xfrm>
          <a:prstGeom prst="line">
            <a:avLst/>
          </a:prstGeom>
          <a:ln cap="rnd" w="76200">
            <a:solidFill>
              <a:srgbClr val="F2F3F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0">
            <a:off x="9621173" y="5105400"/>
            <a:ext cx="7638127" cy="0"/>
          </a:xfrm>
          <a:prstGeom prst="line">
            <a:avLst/>
          </a:prstGeom>
          <a:ln cap="rnd" w="76200">
            <a:solidFill>
              <a:srgbClr val="F2F3F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0">
            <a:off x="9619505" y="7874000"/>
            <a:ext cx="7639795" cy="0"/>
          </a:xfrm>
          <a:prstGeom prst="line">
            <a:avLst/>
          </a:prstGeom>
          <a:ln cap="rnd" w="76200">
            <a:solidFill>
              <a:srgbClr val="F2F3F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9621173" y="1406313"/>
            <a:ext cx="6860804" cy="8541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79501" indent="-539750" lvl="1">
              <a:lnSpc>
                <a:spcPts val="7000"/>
              </a:lnSpc>
              <a:buAutoNum type="arabicPeriod" startAt="1"/>
            </a:pPr>
            <a:r>
              <a:rPr lang="en-US" sz="5000">
                <a:solidFill>
                  <a:srgbClr val="0E2C4B"/>
                </a:solidFill>
                <a:latin typeface="Muli"/>
                <a:ea typeface="Muli"/>
                <a:cs typeface="Muli"/>
                <a:sym typeface="Muli"/>
              </a:rPr>
              <a:t>Về dữ liệu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024817" y="4075285"/>
            <a:ext cx="6860804" cy="8541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>
                <a:solidFill>
                  <a:srgbClr val="0E2C4B"/>
                </a:solidFill>
                <a:latin typeface="Muli"/>
                <a:ea typeface="Muli"/>
                <a:cs typeface="Muli"/>
                <a:sym typeface="Muli"/>
              </a:rPr>
              <a:t>2. Xử lý dữ liệu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024817" y="6745271"/>
            <a:ext cx="6860804" cy="8541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>
                <a:solidFill>
                  <a:srgbClr val="0E2C4B"/>
                </a:solidFill>
                <a:latin typeface="Muli"/>
                <a:ea typeface="Muli"/>
                <a:cs typeface="Muli"/>
                <a:sym typeface="Muli"/>
              </a:rPr>
              <a:t>3. Dashboard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48622" y="1501563"/>
            <a:ext cx="6173123" cy="10573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b="true" sz="7000">
                <a:solidFill>
                  <a:srgbClr val="0E2C4B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Mục lục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48622" y="3966700"/>
            <a:ext cx="4190796" cy="417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b="true" sz="2800">
                <a:solidFill>
                  <a:srgbClr val="FFFFFF"/>
                </a:solidFill>
                <a:latin typeface="Muli Semi-Bold"/>
                <a:ea typeface="Muli Semi-Bold"/>
                <a:cs typeface="Muli Semi-Bold"/>
                <a:sym typeface="Muli Semi-Bold"/>
              </a:rPr>
              <a:t>Các Chủ điểm Thảo luận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73293" y="2915293"/>
            <a:ext cx="6842797" cy="7092866"/>
          </a:xfrm>
          <a:custGeom>
            <a:avLst/>
            <a:gdLst/>
            <a:ahLst/>
            <a:cxnLst/>
            <a:rect r="r" b="b" t="t" l="l"/>
            <a:pathLst>
              <a:path h="7092866" w="6842797">
                <a:moveTo>
                  <a:pt x="0" y="0"/>
                </a:moveTo>
                <a:lnTo>
                  <a:pt x="6842797" y="0"/>
                </a:lnTo>
                <a:lnTo>
                  <a:pt x="6842797" y="7092867"/>
                </a:lnTo>
                <a:lnTo>
                  <a:pt x="0" y="70928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431935" y="4069100"/>
            <a:ext cx="9157056" cy="5757499"/>
          </a:xfrm>
          <a:custGeom>
            <a:avLst/>
            <a:gdLst/>
            <a:ahLst/>
            <a:cxnLst/>
            <a:rect r="r" b="b" t="t" l="l"/>
            <a:pathLst>
              <a:path h="5757499" w="9157056">
                <a:moveTo>
                  <a:pt x="0" y="0"/>
                </a:moveTo>
                <a:lnTo>
                  <a:pt x="9157057" y="0"/>
                </a:lnTo>
                <a:lnTo>
                  <a:pt x="9157057" y="5757499"/>
                </a:lnTo>
                <a:lnTo>
                  <a:pt x="0" y="575749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74592"/>
            <a:ext cx="6860804" cy="8541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79501" indent="-539750" lvl="1">
              <a:lnSpc>
                <a:spcPts val="7000"/>
              </a:lnSpc>
              <a:buAutoNum type="arabicPeriod" startAt="1"/>
            </a:pPr>
            <a:r>
              <a:rPr lang="en-US" sz="5000">
                <a:solidFill>
                  <a:srgbClr val="0E2C4B"/>
                </a:solidFill>
                <a:latin typeface="Muli"/>
                <a:ea typeface="Muli"/>
                <a:cs typeface="Muli"/>
                <a:sym typeface="Muli"/>
              </a:rPr>
              <a:t>Về dữ liệu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200217" y="3180561"/>
            <a:ext cx="3620492" cy="372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b="true" sz="2199">
                <a:solidFill>
                  <a:srgbClr val="0E2C4B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DANH SÁCH TỈNH THÀNH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80106" y="2151891"/>
            <a:ext cx="3620492" cy="7634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b="true" sz="2199">
                <a:solidFill>
                  <a:srgbClr val="0E2C4B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DANH SÁCH TỈNH THÀNH THEO GDP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5509440"/>
            <a:ext cx="7929559" cy="4777560"/>
          </a:xfrm>
          <a:custGeom>
            <a:avLst/>
            <a:gdLst/>
            <a:ahLst/>
            <a:cxnLst/>
            <a:rect r="r" b="b" t="t" l="l"/>
            <a:pathLst>
              <a:path h="4777560" w="7929559">
                <a:moveTo>
                  <a:pt x="0" y="0"/>
                </a:moveTo>
                <a:lnTo>
                  <a:pt x="7929559" y="0"/>
                </a:lnTo>
                <a:lnTo>
                  <a:pt x="7929559" y="4777560"/>
                </a:lnTo>
                <a:lnTo>
                  <a:pt x="0" y="47775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929559" y="4367591"/>
            <a:ext cx="10358441" cy="5919409"/>
          </a:xfrm>
          <a:custGeom>
            <a:avLst/>
            <a:gdLst/>
            <a:ahLst/>
            <a:cxnLst/>
            <a:rect r="r" b="b" t="t" l="l"/>
            <a:pathLst>
              <a:path h="5919409" w="10358441">
                <a:moveTo>
                  <a:pt x="0" y="0"/>
                </a:moveTo>
                <a:lnTo>
                  <a:pt x="10358441" y="0"/>
                </a:lnTo>
                <a:lnTo>
                  <a:pt x="10358441" y="5919409"/>
                </a:lnTo>
                <a:lnTo>
                  <a:pt x="0" y="59194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39806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73293" y="174592"/>
            <a:ext cx="6860804" cy="8541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>
                <a:solidFill>
                  <a:srgbClr val="0E2C4B"/>
                </a:solidFill>
                <a:latin typeface="Muli"/>
                <a:ea typeface="Muli"/>
                <a:cs typeface="Muli"/>
                <a:sym typeface="Muli"/>
              </a:rPr>
              <a:t>2. Xử lý dữ liệu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1263178"/>
            <a:ext cx="17980975" cy="2793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E2C4B"/>
                </a:solidFill>
                <a:latin typeface="Muli"/>
                <a:ea typeface="Muli"/>
                <a:cs typeface="Muli"/>
                <a:sym typeface="Muli"/>
              </a:rPr>
              <a:t>Loaị bỏ các cột không cần thiết như mật độ, mã viết tắt, năm thành lập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E2C4B"/>
                </a:solidFill>
                <a:latin typeface="Muli"/>
                <a:ea typeface="Muli"/>
                <a:cs typeface="Muli"/>
                <a:sym typeface="Muli"/>
              </a:rPr>
              <a:t>Chỉnh sửa lại định dạng cột GDP để giúp cho việc trực quan hóa dễ dàng hơn và thêm cột Tinh_ThanhPho để giúp cho việc merge dataset lại với nhau dễ dàng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85747" y="3170271"/>
            <a:ext cx="14115954" cy="6881528"/>
          </a:xfrm>
          <a:custGeom>
            <a:avLst/>
            <a:gdLst/>
            <a:ahLst/>
            <a:cxnLst/>
            <a:rect r="r" b="b" t="t" l="l"/>
            <a:pathLst>
              <a:path h="6881528" w="14115954">
                <a:moveTo>
                  <a:pt x="0" y="0"/>
                </a:moveTo>
                <a:lnTo>
                  <a:pt x="14115954" y="0"/>
                </a:lnTo>
                <a:lnTo>
                  <a:pt x="14115954" y="6881528"/>
                </a:lnTo>
                <a:lnTo>
                  <a:pt x="0" y="68815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73293" y="174592"/>
            <a:ext cx="6860804" cy="8541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>
                <a:solidFill>
                  <a:srgbClr val="0E2C4B"/>
                </a:solidFill>
                <a:latin typeface="Muli"/>
                <a:ea typeface="Muli"/>
                <a:cs typeface="Muli"/>
                <a:sym typeface="Muli"/>
              </a:rPr>
              <a:t>2. Xử lý dữ liệu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3513" y="1263178"/>
            <a:ext cx="18134487" cy="21061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70972" indent="-435486" lvl="1">
              <a:lnSpc>
                <a:spcPts val="5647"/>
              </a:lnSpc>
              <a:buFont typeface="Arial"/>
              <a:buChar char="•"/>
            </a:pPr>
            <a:r>
              <a:rPr lang="en-US" sz="4034">
                <a:solidFill>
                  <a:srgbClr val="0E2C4B"/>
                </a:solidFill>
                <a:latin typeface="Muli"/>
                <a:ea typeface="Muli"/>
                <a:cs typeface="Muli"/>
                <a:sym typeface="Muli"/>
              </a:rPr>
              <a:t>Merge cột GDP theo thành phố lại với nhau để thuận tiện cho việc trực quan hóa dữ liệu</a:t>
            </a:r>
          </a:p>
          <a:p>
            <a:pPr algn="l">
              <a:lnSpc>
                <a:spcPts val="5647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76118" y="1236996"/>
            <a:ext cx="14783182" cy="8613822"/>
          </a:xfrm>
          <a:custGeom>
            <a:avLst/>
            <a:gdLst/>
            <a:ahLst/>
            <a:cxnLst/>
            <a:rect r="r" b="b" t="t" l="l"/>
            <a:pathLst>
              <a:path h="8613822" w="14783182">
                <a:moveTo>
                  <a:pt x="0" y="0"/>
                </a:moveTo>
                <a:lnTo>
                  <a:pt x="14783182" y="0"/>
                </a:lnTo>
                <a:lnTo>
                  <a:pt x="14783182" y="8613823"/>
                </a:lnTo>
                <a:lnTo>
                  <a:pt x="0" y="86138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74592"/>
            <a:ext cx="6860804" cy="8541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>
                <a:solidFill>
                  <a:srgbClr val="0E2C4B"/>
                </a:solidFill>
                <a:latin typeface="Muli"/>
                <a:ea typeface="Muli"/>
                <a:cs typeface="Muli"/>
                <a:sym typeface="Muli"/>
              </a:rPr>
              <a:t>3. Dashboard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136553" y="3828079"/>
            <a:ext cx="6014894" cy="1502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69"/>
              </a:lnSpc>
              <a:spcBef>
                <a:spcPct val="0"/>
              </a:spcBef>
            </a:pPr>
            <a:r>
              <a:rPr lang="en-US" b="true" sz="8835">
                <a:solidFill>
                  <a:srgbClr val="F36825"/>
                </a:solidFill>
                <a:latin typeface="Muli Bold"/>
                <a:ea typeface="Muli Bold"/>
                <a:cs typeface="Muli Bold"/>
                <a:sym typeface="Muli Bold"/>
              </a:rPr>
              <a:t>Thank You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DAGggDdsDM4</dc:identifier>
  <dcterms:modified xsi:type="dcterms:W3CDTF">2011-08-01T06:04:30Z</dcterms:modified>
  <cp:revision>1</cp:revision>
  <dc:title>Trực quan hóa dữ liệu PowerQuery</dc:title>
</cp:coreProperties>
</file>