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7" r:id="rId2"/>
    <p:sldId id="258" r:id="rId3"/>
    <p:sldId id="284" r:id="rId4"/>
    <p:sldId id="285" r:id="rId5"/>
    <p:sldId id="259" r:id="rId6"/>
    <p:sldId id="516" r:id="rId7"/>
    <p:sldId id="260" r:id="rId8"/>
    <p:sldId id="472" r:id="rId9"/>
    <p:sldId id="515" r:id="rId10"/>
    <p:sldId id="473" r:id="rId11"/>
    <p:sldId id="474" r:id="rId12"/>
    <p:sldId id="505" r:id="rId13"/>
    <p:sldId id="506" r:id="rId14"/>
    <p:sldId id="507"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519" r:id="rId30"/>
    <p:sldId id="520" r:id="rId31"/>
    <p:sldId id="489" r:id="rId32"/>
    <p:sldId id="490" r:id="rId33"/>
    <p:sldId id="491" r:id="rId34"/>
    <p:sldId id="492" r:id="rId35"/>
    <p:sldId id="493" r:id="rId36"/>
    <p:sldId id="494" r:id="rId37"/>
    <p:sldId id="495" r:id="rId38"/>
    <p:sldId id="496" r:id="rId39"/>
    <p:sldId id="497" r:id="rId40"/>
    <p:sldId id="508" r:id="rId41"/>
    <p:sldId id="509" r:id="rId42"/>
    <p:sldId id="510" r:id="rId43"/>
    <p:sldId id="511" r:id="rId44"/>
    <p:sldId id="512" r:id="rId45"/>
    <p:sldId id="513" r:id="rId46"/>
    <p:sldId id="514" r:id="rId47"/>
    <p:sldId id="498" r:id="rId48"/>
    <p:sldId id="499" r:id="rId49"/>
    <p:sldId id="500" r:id="rId50"/>
    <p:sldId id="501" r:id="rId51"/>
    <p:sldId id="502" r:id="rId52"/>
    <p:sldId id="503" r:id="rId53"/>
    <p:sldId id="504" r:id="rId54"/>
    <p:sldId id="463" r:id="rId55"/>
    <p:sldId id="464" r:id="rId56"/>
    <p:sldId id="385" r:id="rId57"/>
    <p:sldId id="386" r:id="rId58"/>
    <p:sldId id="457" r:id="rId59"/>
    <p:sldId id="517" r:id="rId60"/>
    <p:sldId id="51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1" autoAdjust="0"/>
    <p:restoredTop sz="86432" autoAdjust="0"/>
  </p:normalViewPr>
  <p:slideViewPr>
    <p:cSldViewPr>
      <p:cViewPr>
        <p:scale>
          <a:sx n="70" d="100"/>
          <a:sy n="70" d="100"/>
        </p:scale>
        <p:origin x="-486" y="318"/>
      </p:cViewPr>
      <p:guideLst>
        <p:guide orient="horz" pos="2160"/>
        <p:guide pos="2880"/>
      </p:guideLst>
    </p:cSldViewPr>
  </p:slideViewPr>
  <p:outlineViewPr>
    <p:cViewPr>
      <p:scale>
        <a:sx n="33" d="100"/>
        <a:sy n="33" d="100"/>
      </p:scale>
      <p:origin x="0" y="44214"/>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3" d="100"/>
          <a:sy n="53" d="100"/>
        </p:scale>
        <p:origin x="-286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CE1DA-1C7C-4724-BE03-CFC98682168F}" type="doc">
      <dgm:prSet loTypeId="urn:microsoft.com/office/officeart/2005/8/layout/list1" loCatId="list" qsTypeId="urn:microsoft.com/office/officeart/2005/8/quickstyle/simple1" qsCatId="simple" csTypeId="urn:microsoft.com/office/officeart/2005/8/colors/accent1_2" csCatId="accent1" phldr="1"/>
      <dgm:spPr/>
    </dgm:pt>
    <dgm:pt modelId="{E15522E2-336C-4C61-9393-F3237381B3D1}">
      <dgm:prSet phldrT="[Text]" custT="1"/>
      <dgm:spPr>
        <a:solidFill>
          <a:srgbClr val="FFFF00"/>
        </a:solidFill>
        <a:ln>
          <a:solidFill>
            <a:schemeClr val="bg1"/>
          </a:solidFill>
        </a:ln>
      </dgm:spPr>
      <dgm:t>
        <a:bodyPr/>
        <a:lstStyle/>
        <a:p>
          <a:r>
            <a:rPr lang="en-US" sz="2400" smtClean="0">
              <a:solidFill>
                <a:schemeClr val="tx1"/>
              </a:solidFill>
            </a:rPr>
            <a:t>Phần 1: Tùy chọn</a:t>
          </a:r>
        </a:p>
        <a:p>
          <a:r>
            <a:rPr lang="en-US" sz="2400" smtClean="0">
              <a:solidFill>
                <a:schemeClr val="tx1"/>
              </a:solidFill>
            </a:rPr>
            <a:t>//định nghĩa gói</a:t>
          </a:r>
        </a:p>
        <a:p>
          <a:r>
            <a:rPr lang="en-US" sz="2400" smtClean="0">
              <a:solidFill>
                <a:srgbClr val="CC3300"/>
              </a:solidFill>
            </a:rPr>
            <a:t>package Chuong1;</a:t>
          </a:r>
          <a:r>
            <a:rPr lang="en-US" sz="2400" smtClean="0"/>
            <a:t>’</a:t>
          </a:r>
          <a:endParaRPr lang="en-US" sz="2400"/>
        </a:p>
      </dgm:t>
    </dgm:pt>
    <dgm:pt modelId="{D66BFC0D-32BF-499E-A504-1A13CADB4049}" type="parTrans" cxnId="{EEF39DF6-738D-4F05-8B89-FAECD075C8D1}">
      <dgm:prSet/>
      <dgm:spPr/>
      <dgm:t>
        <a:bodyPr/>
        <a:lstStyle/>
        <a:p>
          <a:endParaRPr lang="en-US"/>
        </a:p>
      </dgm:t>
    </dgm:pt>
    <dgm:pt modelId="{A540EED4-4B8D-4EC2-8DA0-9FE9AE1B98CB}" type="sibTrans" cxnId="{EEF39DF6-738D-4F05-8B89-FAECD075C8D1}">
      <dgm:prSet/>
      <dgm:spPr/>
      <dgm:t>
        <a:bodyPr/>
        <a:lstStyle/>
        <a:p>
          <a:endParaRPr lang="en-US"/>
        </a:p>
      </dgm:t>
    </dgm:pt>
    <dgm:pt modelId="{7EEB4667-842E-4236-93DE-F6C81CE68586}">
      <dgm:prSet phldrT="[Text]" custT="1"/>
      <dgm:spPr>
        <a:solidFill>
          <a:srgbClr val="FFC000"/>
        </a:solidFill>
      </dgm:spPr>
      <dgm:t>
        <a:bodyPr/>
        <a:lstStyle/>
        <a:p>
          <a:r>
            <a:rPr lang="en-US" sz="2400" smtClean="0">
              <a:solidFill>
                <a:schemeClr val="tx1"/>
              </a:solidFill>
            </a:rPr>
            <a:t>Phần 2: (0 hay nhiều)</a:t>
          </a:r>
        </a:p>
        <a:p>
          <a:r>
            <a:rPr lang="en-US" sz="2400" smtClean="0">
              <a:solidFill>
                <a:schemeClr val="tx1"/>
              </a:solidFill>
            </a:rPr>
            <a:t>// các thư viện cần sử dụng</a:t>
          </a:r>
        </a:p>
        <a:p>
          <a:r>
            <a:rPr lang="en-US" sz="2400" smtClean="0">
              <a:solidFill>
                <a:srgbClr val="CC3300"/>
              </a:solidFill>
            </a:rPr>
            <a:t>import  java.io;</a:t>
          </a:r>
          <a:endParaRPr lang="en-US" sz="2400">
            <a:solidFill>
              <a:srgbClr val="CC3300"/>
            </a:solidFill>
          </a:endParaRPr>
        </a:p>
      </dgm:t>
    </dgm:pt>
    <dgm:pt modelId="{24C2E82B-945F-462F-A602-796A94BFF4B1}" type="parTrans" cxnId="{B727F473-FD48-46EE-AA0E-4D7BD0D6A0F1}">
      <dgm:prSet/>
      <dgm:spPr/>
      <dgm:t>
        <a:bodyPr/>
        <a:lstStyle/>
        <a:p>
          <a:endParaRPr lang="en-US"/>
        </a:p>
      </dgm:t>
    </dgm:pt>
    <dgm:pt modelId="{E741DE16-7CE3-4B89-945F-156618BA5560}" type="sibTrans" cxnId="{B727F473-FD48-46EE-AA0E-4D7BD0D6A0F1}">
      <dgm:prSet/>
      <dgm:spPr/>
      <dgm:t>
        <a:bodyPr/>
        <a:lstStyle/>
        <a:p>
          <a:endParaRPr lang="en-US"/>
        </a:p>
      </dgm:t>
    </dgm:pt>
    <dgm:pt modelId="{E906587A-D9BC-4EB2-9707-80B32A0743F2}">
      <dgm:prSet phldrT="[Text]" custT="1"/>
      <dgm:spPr>
        <a:solidFill>
          <a:srgbClr val="FFFF00"/>
        </a:solidFill>
      </dgm:spPr>
      <dgm:t>
        <a:bodyPr/>
        <a:lstStyle/>
        <a:p>
          <a:r>
            <a:rPr lang="en-US" sz="2400" smtClean="0">
              <a:solidFill>
                <a:schemeClr val="tx1"/>
              </a:solidFill>
            </a:rPr>
            <a:t>Phần 3: (1 hay nhiều hơn)</a:t>
          </a:r>
        </a:p>
        <a:p>
          <a:r>
            <a:rPr lang="en-US" sz="2400" smtClean="0">
              <a:solidFill>
                <a:schemeClr val="tx1"/>
              </a:solidFill>
            </a:rPr>
            <a:t>// định nghĩa các lớp và các interface</a:t>
          </a:r>
        </a:p>
        <a:p>
          <a:r>
            <a:rPr lang="en-US" sz="2400" smtClean="0">
              <a:solidFill>
                <a:srgbClr val="CC3300"/>
              </a:solidFill>
            </a:rPr>
            <a:t>public  class NewApp{…}</a:t>
          </a:r>
        </a:p>
        <a:p>
          <a:r>
            <a:rPr lang="en-US" sz="2400" smtClean="0">
              <a:solidFill>
                <a:srgbClr val="CC3300"/>
              </a:solidFill>
            </a:rPr>
            <a:t>class C1{…}</a:t>
          </a:r>
        </a:p>
      </dgm:t>
    </dgm:pt>
    <dgm:pt modelId="{53997DF4-00E2-4E05-8469-745083918443}" type="parTrans" cxnId="{87557017-9289-4D1A-B088-E2A7BD6FA6EF}">
      <dgm:prSet/>
      <dgm:spPr/>
      <dgm:t>
        <a:bodyPr/>
        <a:lstStyle/>
        <a:p>
          <a:endParaRPr lang="en-US"/>
        </a:p>
      </dgm:t>
    </dgm:pt>
    <dgm:pt modelId="{37CE8C11-5EE3-47E2-A177-FA576D798378}" type="sibTrans" cxnId="{87557017-9289-4D1A-B088-E2A7BD6FA6EF}">
      <dgm:prSet/>
      <dgm:spPr/>
      <dgm:t>
        <a:bodyPr/>
        <a:lstStyle/>
        <a:p>
          <a:endParaRPr lang="en-US"/>
        </a:p>
      </dgm:t>
    </dgm:pt>
    <dgm:pt modelId="{66AF42A9-8D0D-4BC3-9492-E02DD018D214}" type="pres">
      <dgm:prSet presAssocID="{034CE1DA-1C7C-4724-BE03-CFC98682168F}" presName="linear" presStyleCnt="0">
        <dgm:presLayoutVars>
          <dgm:dir/>
          <dgm:animLvl val="lvl"/>
          <dgm:resizeHandles val="exact"/>
        </dgm:presLayoutVars>
      </dgm:prSet>
      <dgm:spPr/>
    </dgm:pt>
    <dgm:pt modelId="{10BEBC0B-DBC1-4562-9F96-0DD7F77F6BB3}" type="pres">
      <dgm:prSet presAssocID="{E15522E2-336C-4C61-9393-F3237381B3D1}" presName="parentLin" presStyleCnt="0"/>
      <dgm:spPr/>
    </dgm:pt>
    <dgm:pt modelId="{3B7E188D-1F4C-4ACB-B940-60F581997006}" type="pres">
      <dgm:prSet presAssocID="{E15522E2-336C-4C61-9393-F3237381B3D1}" presName="parentLeftMargin" presStyleLbl="node1" presStyleIdx="0" presStyleCnt="3"/>
      <dgm:spPr/>
      <dgm:t>
        <a:bodyPr/>
        <a:lstStyle/>
        <a:p>
          <a:endParaRPr lang="en-US"/>
        </a:p>
      </dgm:t>
    </dgm:pt>
    <dgm:pt modelId="{00969779-20B0-4454-9F64-B283833EFBBE}" type="pres">
      <dgm:prSet presAssocID="{E15522E2-336C-4C61-9393-F3237381B3D1}" presName="parentText" presStyleLbl="node1" presStyleIdx="0" presStyleCnt="3" custScaleX="142857" custScaleY="161387">
        <dgm:presLayoutVars>
          <dgm:chMax val="0"/>
          <dgm:bulletEnabled val="1"/>
        </dgm:presLayoutVars>
      </dgm:prSet>
      <dgm:spPr/>
      <dgm:t>
        <a:bodyPr/>
        <a:lstStyle/>
        <a:p>
          <a:endParaRPr lang="en-US"/>
        </a:p>
      </dgm:t>
    </dgm:pt>
    <dgm:pt modelId="{AE5535BD-F2DF-4438-832F-EF2DC221DBB8}" type="pres">
      <dgm:prSet presAssocID="{E15522E2-336C-4C61-9393-F3237381B3D1}" presName="negativeSpace" presStyleCnt="0"/>
      <dgm:spPr/>
    </dgm:pt>
    <dgm:pt modelId="{A2385B64-A573-4C4D-95FF-D4C2F743CB81}" type="pres">
      <dgm:prSet presAssocID="{E15522E2-336C-4C61-9393-F3237381B3D1}" presName="childText" presStyleLbl="conFgAcc1" presStyleIdx="0" presStyleCnt="3">
        <dgm:presLayoutVars>
          <dgm:bulletEnabled val="1"/>
        </dgm:presLayoutVars>
      </dgm:prSet>
      <dgm:spPr/>
    </dgm:pt>
    <dgm:pt modelId="{7652F0CF-D671-4A3D-8A09-195A1BFA7C85}" type="pres">
      <dgm:prSet presAssocID="{A540EED4-4B8D-4EC2-8DA0-9FE9AE1B98CB}" presName="spaceBetweenRectangles" presStyleCnt="0"/>
      <dgm:spPr/>
    </dgm:pt>
    <dgm:pt modelId="{DE9ACFAB-34C8-4DD0-BD8D-7B9B933C46E0}" type="pres">
      <dgm:prSet presAssocID="{7EEB4667-842E-4236-93DE-F6C81CE68586}" presName="parentLin" presStyleCnt="0"/>
      <dgm:spPr/>
    </dgm:pt>
    <dgm:pt modelId="{637C4952-5A8A-4FBC-941D-39785581D71A}" type="pres">
      <dgm:prSet presAssocID="{7EEB4667-842E-4236-93DE-F6C81CE68586}" presName="parentLeftMargin" presStyleLbl="node1" presStyleIdx="0" presStyleCnt="3"/>
      <dgm:spPr/>
      <dgm:t>
        <a:bodyPr/>
        <a:lstStyle/>
        <a:p>
          <a:endParaRPr lang="en-US"/>
        </a:p>
      </dgm:t>
    </dgm:pt>
    <dgm:pt modelId="{8C028358-C997-45BD-92B2-0B7ADA217203}" type="pres">
      <dgm:prSet presAssocID="{7EEB4667-842E-4236-93DE-F6C81CE68586}" presName="parentText" presStyleLbl="node1" presStyleIdx="1" presStyleCnt="3" custScaleX="142857" custScaleY="150959">
        <dgm:presLayoutVars>
          <dgm:chMax val="0"/>
          <dgm:bulletEnabled val="1"/>
        </dgm:presLayoutVars>
      </dgm:prSet>
      <dgm:spPr/>
      <dgm:t>
        <a:bodyPr/>
        <a:lstStyle/>
        <a:p>
          <a:endParaRPr lang="en-US"/>
        </a:p>
      </dgm:t>
    </dgm:pt>
    <dgm:pt modelId="{C6976313-B184-409D-AF7C-84EAD819EDE6}" type="pres">
      <dgm:prSet presAssocID="{7EEB4667-842E-4236-93DE-F6C81CE68586}" presName="negativeSpace" presStyleCnt="0"/>
      <dgm:spPr/>
    </dgm:pt>
    <dgm:pt modelId="{7BD5D05E-5FCC-4B6B-9AFD-0424A8E114DF}" type="pres">
      <dgm:prSet presAssocID="{7EEB4667-842E-4236-93DE-F6C81CE68586}" presName="childText" presStyleLbl="conFgAcc1" presStyleIdx="1" presStyleCnt="3">
        <dgm:presLayoutVars>
          <dgm:bulletEnabled val="1"/>
        </dgm:presLayoutVars>
      </dgm:prSet>
      <dgm:spPr/>
    </dgm:pt>
    <dgm:pt modelId="{C0B36668-5846-412E-973C-DCE60325132A}" type="pres">
      <dgm:prSet presAssocID="{E741DE16-7CE3-4B89-945F-156618BA5560}" presName="spaceBetweenRectangles" presStyleCnt="0"/>
      <dgm:spPr/>
    </dgm:pt>
    <dgm:pt modelId="{CC02398F-D167-4AF4-A7E8-913D715FD326}" type="pres">
      <dgm:prSet presAssocID="{E906587A-D9BC-4EB2-9707-80B32A0743F2}" presName="parentLin" presStyleCnt="0"/>
      <dgm:spPr/>
    </dgm:pt>
    <dgm:pt modelId="{E40FED4D-135E-4AB2-9FD8-35F3C4E7BE85}" type="pres">
      <dgm:prSet presAssocID="{E906587A-D9BC-4EB2-9707-80B32A0743F2}" presName="parentLeftMargin" presStyleLbl="node1" presStyleIdx="1" presStyleCnt="3"/>
      <dgm:spPr/>
      <dgm:t>
        <a:bodyPr/>
        <a:lstStyle/>
        <a:p>
          <a:endParaRPr lang="en-US"/>
        </a:p>
      </dgm:t>
    </dgm:pt>
    <dgm:pt modelId="{2ED52EFA-27D5-4BFF-BA23-7EB58DCEEDD3}" type="pres">
      <dgm:prSet presAssocID="{E906587A-D9BC-4EB2-9707-80B32A0743F2}" presName="parentText" presStyleLbl="node1" presStyleIdx="2" presStyleCnt="3" custScaleX="142857" custScaleY="195311">
        <dgm:presLayoutVars>
          <dgm:chMax val="0"/>
          <dgm:bulletEnabled val="1"/>
        </dgm:presLayoutVars>
      </dgm:prSet>
      <dgm:spPr/>
      <dgm:t>
        <a:bodyPr/>
        <a:lstStyle/>
        <a:p>
          <a:endParaRPr lang="en-US"/>
        </a:p>
      </dgm:t>
    </dgm:pt>
    <dgm:pt modelId="{29FA0B89-C3A4-44F0-AD42-FA5E8A6F9113}" type="pres">
      <dgm:prSet presAssocID="{E906587A-D9BC-4EB2-9707-80B32A0743F2}" presName="negativeSpace" presStyleCnt="0"/>
      <dgm:spPr/>
    </dgm:pt>
    <dgm:pt modelId="{C0F4FD2C-E27A-4A0B-8AF8-00F79AF83E9A}" type="pres">
      <dgm:prSet presAssocID="{E906587A-D9BC-4EB2-9707-80B32A0743F2}" presName="childText" presStyleLbl="conFgAcc1" presStyleIdx="2" presStyleCnt="3" custLinFactNeighborX="462" custLinFactNeighborY="66940">
        <dgm:presLayoutVars>
          <dgm:bulletEnabled val="1"/>
        </dgm:presLayoutVars>
      </dgm:prSet>
      <dgm:spPr/>
    </dgm:pt>
  </dgm:ptLst>
  <dgm:cxnLst>
    <dgm:cxn modelId="{87557017-9289-4D1A-B088-E2A7BD6FA6EF}" srcId="{034CE1DA-1C7C-4724-BE03-CFC98682168F}" destId="{E906587A-D9BC-4EB2-9707-80B32A0743F2}" srcOrd="2" destOrd="0" parTransId="{53997DF4-00E2-4E05-8469-745083918443}" sibTransId="{37CE8C11-5EE3-47E2-A177-FA576D798378}"/>
    <dgm:cxn modelId="{7E20A48C-C096-46ED-8CFB-4889510BCB32}" type="presOf" srcId="{7EEB4667-842E-4236-93DE-F6C81CE68586}" destId="{637C4952-5A8A-4FBC-941D-39785581D71A}" srcOrd="0" destOrd="0" presId="urn:microsoft.com/office/officeart/2005/8/layout/list1"/>
    <dgm:cxn modelId="{530F87EE-927D-4416-B6C1-672A971D9C39}" type="presOf" srcId="{7EEB4667-842E-4236-93DE-F6C81CE68586}" destId="{8C028358-C997-45BD-92B2-0B7ADA217203}" srcOrd="1" destOrd="0" presId="urn:microsoft.com/office/officeart/2005/8/layout/list1"/>
    <dgm:cxn modelId="{C2EE7091-6DBF-4B53-BE9F-1CF29548460D}" type="presOf" srcId="{E15522E2-336C-4C61-9393-F3237381B3D1}" destId="{3B7E188D-1F4C-4ACB-B940-60F581997006}" srcOrd="0" destOrd="0" presId="urn:microsoft.com/office/officeart/2005/8/layout/list1"/>
    <dgm:cxn modelId="{EEF39DF6-738D-4F05-8B89-FAECD075C8D1}" srcId="{034CE1DA-1C7C-4724-BE03-CFC98682168F}" destId="{E15522E2-336C-4C61-9393-F3237381B3D1}" srcOrd="0" destOrd="0" parTransId="{D66BFC0D-32BF-499E-A504-1A13CADB4049}" sibTransId="{A540EED4-4B8D-4EC2-8DA0-9FE9AE1B98CB}"/>
    <dgm:cxn modelId="{4A5B49C2-5583-445A-ADAC-E26C97F8091B}" type="presOf" srcId="{E906587A-D9BC-4EB2-9707-80B32A0743F2}" destId="{2ED52EFA-27D5-4BFF-BA23-7EB58DCEEDD3}" srcOrd="1" destOrd="0" presId="urn:microsoft.com/office/officeart/2005/8/layout/list1"/>
    <dgm:cxn modelId="{422D86B4-A96C-4A73-BFE0-F70E62A327B6}" type="presOf" srcId="{E15522E2-336C-4C61-9393-F3237381B3D1}" destId="{00969779-20B0-4454-9F64-B283833EFBBE}" srcOrd="1" destOrd="0" presId="urn:microsoft.com/office/officeart/2005/8/layout/list1"/>
    <dgm:cxn modelId="{A1C07C4B-7C10-424D-992B-BC0AB7598D0B}" type="presOf" srcId="{034CE1DA-1C7C-4724-BE03-CFC98682168F}" destId="{66AF42A9-8D0D-4BC3-9492-E02DD018D214}" srcOrd="0" destOrd="0" presId="urn:microsoft.com/office/officeart/2005/8/layout/list1"/>
    <dgm:cxn modelId="{083ADB33-FCA9-49A1-ACFA-585B5E808A71}" type="presOf" srcId="{E906587A-D9BC-4EB2-9707-80B32A0743F2}" destId="{E40FED4D-135E-4AB2-9FD8-35F3C4E7BE85}" srcOrd="0" destOrd="0" presId="urn:microsoft.com/office/officeart/2005/8/layout/list1"/>
    <dgm:cxn modelId="{B727F473-FD48-46EE-AA0E-4D7BD0D6A0F1}" srcId="{034CE1DA-1C7C-4724-BE03-CFC98682168F}" destId="{7EEB4667-842E-4236-93DE-F6C81CE68586}" srcOrd="1" destOrd="0" parTransId="{24C2E82B-945F-462F-A602-796A94BFF4B1}" sibTransId="{E741DE16-7CE3-4B89-945F-156618BA5560}"/>
    <dgm:cxn modelId="{932EAB48-FAF8-41AD-B0BF-E8EA7E16E2C1}" type="presParOf" srcId="{66AF42A9-8D0D-4BC3-9492-E02DD018D214}" destId="{10BEBC0B-DBC1-4562-9F96-0DD7F77F6BB3}" srcOrd="0" destOrd="0" presId="urn:microsoft.com/office/officeart/2005/8/layout/list1"/>
    <dgm:cxn modelId="{F48C8543-44BE-4F00-8C9E-7133445D3F5B}" type="presParOf" srcId="{10BEBC0B-DBC1-4562-9F96-0DD7F77F6BB3}" destId="{3B7E188D-1F4C-4ACB-B940-60F581997006}" srcOrd="0" destOrd="0" presId="urn:microsoft.com/office/officeart/2005/8/layout/list1"/>
    <dgm:cxn modelId="{E9C857F5-55A4-43B4-938F-C36808DFD71E}" type="presParOf" srcId="{10BEBC0B-DBC1-4562-9F96-0DD7F77F6BB3}" destId="{00969779-20B0-4454-9F64-B283833EFBBE}" srcOrd="1" destOrd="0" presId="urn:microsoft.com/office/officeart/2005/8/layout/list1"/>
    <dgm:cxn modelId="{0D5C6E32-E815-48C8-A80E-6DEAD6DA71DB}" type="presParOf" srcId="{66AF42A9-8D0D-4BC3-9492-E02DD018D214}" destId="{AE5535BD-F2DF-4438-832F-EF2DC221DBB8}" srcOrd="1" destOrd="0" presId="urn:microsoft.com/office/officeart/2005/8/layout/list1"/>
    <dgm:cxn modelId="{34F5A28C-8830-4BAB-892C-1BD076D42AB4}" type="presParOf" srcId="{66AF42A9-8D0D-4BC3-9492-E02DD018D214}" destId="{A2385B64-A573-4C4D-95FF-D4C2F743CB81}" srcOrd="2" destOrd="0" presId="urn:microsoft.com/office/officeart/2005/8/layout/list1"/>
    <dgm:cxn modelId="{467A4FB3-364C-4441-BCB2-2CFF9497FB0F}" type="presParOf" srcId="{66AF42A9-8D0D-4BC3-9492-E02DD018D214}" destId="{7652F0CF-D671-4A3D-8A09-195A1BFA7C85}" srcOrd="3" destOrd="0" presId="urn:microsoft.com/office/officeart/2005/8/layout/list1"/>
    <dgm:cxn modelId="{53FB5ABD-223B-4AD3-9E80-99FBCCA3DDE3}" type="presParOf" srcId="{66AF42A9-8D0D-4BC3-9492-E02DD018D214}" destId="{DE9ACFAB-34C8-4DD0-BD8D-7B9B933C46E0}" srcOrd="4" destOrd="0" presId="urn:microsoft.com/office/officeart/2005/8/layout/list1"/>
    <dgm:cxn modelId="{05707C11-02A2-4DDA-8DFF-33D1A1F3B346}" type="presParOf" srcId="{DE9ACFAB-34C8-4DD0-BD8D-7B9B933C46E0}" destId="{637C4952-5A8A-4FBC-941D-39785581D71A}" srcOrd="0" destOrd="0" presId="urn:microsoft.com/office/officeart/2005/8/layout/list1"/>
    <dgm:cxn modelId="{101C0A32-2C90-4889-A4FD-051E053F7590}" type="presParOf" srcId="{DE9ACFAB-34C8-4DD0-BD8D-7B9B933C46E0}" destId="{8C028358-C997-45BD-92B2-0B7ADA217203}" srcOrd="1" destOrd="0" presId="urn:microsoft.com/office/officeart/2005/8/layout/list1"/>
    <dgm:cxn modelId="{C07E4381-EBBB-44CD-BE4A-69CA67DEAD86}" type="presParOf" srcId="{66AF42A9-8D0D-4BC3-9492-E02DD018D214}" destId="{C6976313-B184-409D-AF7C-84EAD819EDE6}" srcOrd="5" destOrd="0" presId="urn:microsoft.com/office/officeart/2005/8/layout/list1"/>
    <dgm:cxn modelId="{04CBB0D4-184A-48D5-BD03-F41600836A45}" type="presParOf" srcId="{66AF42A9-8D0D-4BC3-9492-E02DD018D214}" destId="{7BD5D05E-5FCC-4B6B-9AFD-0424A8E114DF}" srcOrd="6" destOrd="0" presId="urn:microsoft.com/office/officeart/2005/8/layout/list1"/>
    <dgm:cxn modelId="{2D079EB1-0162-4AE7-87A6-93BB36CC711B}" type="presParOf" srcId="{66AF42A9-8D0D-4BC3-9492-E02DD018D214}" destId="{C0B36668-5846-412E-973C-DCE60325132A}" srcOrd="7" destOrd="0" presId="urn:microsoft.com/office/officeart/2005/8/layout/list1"/>
    <dgm:cxn modelId="{1E70E3DE-FCEB-4E06-B042-0EF3487320D9}" type="presParOf" srcId="{66AF42A9-8D0D-4BC3-9492-E02DD018D214}" destId="{CC02398F-D167-4AF4-A7E8-913D715FD326}" srcOrd="8" destOrd="0" presId="urn:microsoft.com/office/officeart/2005/8/layout/list1"/>
    <dgm:cxn modelId="{BBF9CBE5-CECB-4911-9784-54B5E9B960C7}" type="presParOf" srcId="{CC02398F-D167-4AF4-A7E8-913D715FD326}" destId="{E40FED4D-135E-4AB2-9FD8-35F3C4E7BE85}" srcOrd="0" destOrd="0" presId="urn:microsoft.com/office/officeart/2005/8/layout/list1"/>
    <dgm:cxn modelId="{89B76ABB-9AC5-4572-9CE3-A744C37E41C9}" type="presParOf" srcId="{CC02398F-D167-4AF4-A7E8-913D715FD326}" destId="{2ED52EFA-27D5-4BFF-BA23-7EB58DCEEDD3}" srcOrd="1" destOrd="0" presId="urn:microsoft.com/office/officeart/2005/8/layout/list1"/>
    <dgm:cxn modelId="{CB83636F-89A1-4698-886C-B383085ACA46}" type="presParOf" srcId="{66AF42A9-8D0D-4BC3-9492-E02DD018D214}" destId="{29FA0B89-C3A4-44F0-AD42-FA5E8A6F9113}" srcOrd="9" destOrd="0" presId="urn:microsoft.com/office/officeart/2005/8/layout/list1"/>
    <dgm:cxn modelId="{12501F06-F1F5-4F39-BC8E-222A47C9EF1B}" type="presParOf" srcId="{66AF42A9-8D0D-4BC3-9492-E02DD018D214}" destId="{C0F4FD2C-E27A-4A0B-8AF8-00F79AF83E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5B64-A573-4C4D-95FF-D4C2F743CB81}">
      <dsp:nvSpPr>
        <dsp:cNvPr id="0" name=""/>
        <dsp:cNvSpPr/>
      </dsp:nvSpPr>
      <dsp:spPr>
        <a:xfrm>
          <a:off x="0" y="976155"/>
          <a:ext cx="60960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69779-20B0-4454-9F64-B283833EFBBE}">
      <dsp:nvSpPr>
        <dsp:cNvPr id="0" name=""/>
        <dsp:cNvSpPr/>
      </dsp:nvSpPr>
      <dsp:spPr>
        <a:xfrm>
          <a:off x="290214" y="55475"/>
          <a:ext cx="5804291" cy="1333960"/>
        </a:xfrm>
        <a:prstGeom prst="roundRect">
          <a:avLst/>
        </a:prstGeom>
        <a:solidFill>
          <a:srgbClr val="FFFF0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66800">
            <a:lnSpc>
              <a:spcPct val="90000"/>
            </a:lnSpc>
            <a:spcBef>
              <a:spcPct val="0"/>
            </a:spcBef>
            <a:spcAft>
              <a:spcPct val="35000"/>
            </a:spcAft>
          </a:pPr>
          <a:r>
            <a:rPr lang="en-US" sz="2400" kern="1200" smtClean="0">
              <a:solidFill>
                <a:schemeClr val="tx1"/>
              </a:solidFill>
            </a:rPr>
            <a:t>Phần 1: Tùy chọn</a:t>
          </a:r>
        </a:p>
        <a:p>
          <a:pPr lvl="0" algn="l" defTabSz="1066800">
            <a:lnSpc>
              <a:spcPct val="90000"/>
            </a:lnSpc>
            <a:spcBef>
              <a:spcPct val="0"/>
            </a:spcBef>
            <a:spcAft>
              <a:spcPct val="35000"/>
            </a:spcAft>
          </a:pPr>
          <a:r>
            <a:rPr lang="en-US" sz="2400" kern="1200" smtClean="0">
              <a:solidFill>
                <a:schemeClr val="tx1"/>
              </a:solidFill>
            </a:rPr>
            <a:t>//định nghĩa gói</a:t>
          </a:r>
        </a:p>
        <a:p>
          <a:pPr lvl="0" algn="l" defTabSz="1066800">
            <a:lnSpc>
              <a:spcPct val="90000"/>
            </a:lnSpc>
            <a:spcBef>
              <a:spcPct val="0"/>
            </a:spcBef>
            <a:spcAft>
              <a:spcPct val="35000"/>
            </a:spcAft>
          </a:pPr>
          <a:r>
            <a:rPr lang="en-US" sz="2400" kern="1200" smtClean="0">
              <a:solidFill>
                <a:srgbClr val="CC3300"/>
              </a:solidFill>
            </a:rPr>
            <a:t>package Chuong1;</a:t>
          </a:r>
          <a:r>
            <a:rPr lang="en-US" sz="2400" kern="1200" smtClean="0"/>
            <a:t>’</a:t>
          </a:r>
          <a:endParaRPr lang="en-US" sz="2400" kern="1200"/>
        </a:p>
      </dsp:txBody>
      <dsp:txXfrm>
        <a:off x="355333" y="120594"/>
        <a:ext cx="5674053" cy="1203722"/>
      </dsp:txXfrm>
    </dsp:sp>
    <dsp:sp modelId="{7BD5D05E-5FCC-4B6B-9AFD-0424A8E114DF}">
      <dsp:nvSpPr>
        <dsp:cNvPr id="0" name=""/>
        <dsp:cNvSpPr/>
      </dsp:nvSpPr>
      <dsp:spPr>
        <a:xfrm>
          <a:off x="0" y="2667442"/>
          <a:ext cx="60960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28358-C997-45BD-92B2-0B7ADA217203}">
      <dsp:nvSpPr>
        <dsp:cNvPr id="0" name=""/>
        <dsp:cNvSpPr/>
      </dsp:nvSpPr>
      <dsp:spPr>
        <a:xfrm>
          <a:off x="290214" y="1832955"/>
          <a:ext cx="5804291" cy="1247766"/>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66800">
            <a:lnSpc>
              <a:spcPct val="90000"/>
            </a:lnSpc>
            <a:spcBef>
              <a:spcPct val="0"/>
            </a:spcBef>
            <a:spcAft>
              <a:spcPct val="35000"/>
            </a:spcAft>
          </a:pPr>
          <a:r>
            <a:rPr lang="en-US" sz="2400" kern="1200" smtClean="0">
              <a:solidFill>
                <a:schemeClr val="tx1"/>
              </a:solidFill>
            </a:rPr>
            <a:t>Phần 2: (0 hay nhiều)</a:t>
          </a:r>
        </a:p>
        <a:p>
          <a:pPr lvl="0" algn="l" defTabSz="1066800">
            <a:lnSpc>
              <a:spcPct val="90000"/>
            </a:lnSpc>
            <a:spcBef>
              <a:spcPct val="0"/>
            </a:spcBef>
            <a:spcAft>
              <a:spcPct val="35000"/>
            </a:spcAft>
          </a:pPr>
          <a:r>
            <a:rPr lang="en-US" sz="2400" kern="1200" smtClean="0">
              <a:solidFill>
                <a:schemeClr val="tx1"/>
              </a:solidFill>
            </a:rPr>
            <a:t>// các thư viện cần sử dụng</a:t>
          </a:r>
        </a:p>
        <a:p>
          <a:pPr lvl="0" algn="l" defTabSz="1066800">
            <a:lnSpc>
              <a:spcPct val="90000"/>
            </a:lnSpc>
            <a:spcBef>
              <a:spcPct val="0"/>
            </a:spcBef>
            <a:spcAft>
              <a:spcPct val="35000"/>
            </a:spcAft>
          </a:pPr>
          <a:r>
            <a:rPr lang="en-US" sz="2400" kern="1200" smtClean="0">
              <a:solidFill>
                <a:srgbClr val="CC3300"/>
              </a:solidFill>
            </a:rPr>
            <a:t>import  java.io;</a:t>
          </a:r>
          <a:endParaRPr lang="en-US" sz="2400" kern="1200">
            <a:solidFill>
              <a:srgbClr val="CC3300"/>
            </a:solidFill>
          </a:endParaRPr>
        </a:p>
      </dsp:txBody>
      <dsp:txXfrm>
        <a:off x="351125" y="1893866"/>
        <a:ext cx="5682469" cy="1125944"/>
      </dsp:txXfrm>
    </dsp:sp>
    <dsp:sp modelId="{C0F4FD2C-E27A-4A0B-8AF8-00F79AF83E9A}">
      <dsp:nvSpPr>
        <dsp:cNvPr id="0" name=""/>
        <dsp:cNvSpPr/>
      </dsp:nvSpPr>
      <dsp:spPr>
        <a:xfrm>
          <a:off x="0" y="4780800"/>
          <a:ext cx="6096000"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D52EFA-27D5-4BFF-BA23-7EB58DCEEDD3}">
      <dsp:nvSpPr>
        <dsp:cNvPr id="0" name=""/>
        <dsp:cNvSpPr/>
      </dsp:nvSpPr>
      <dsp:spPr>
        <a:xfrm>
          <a:off x="290214" y="3524242"/>
          <a:ext cx="5804291" cy="1614362"/>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66800">
            <a:lnSpc>
              <a:spcPct val="90000"/>
            </a:lnSpc>
            <a:spcBef>
              <a:spcPct val="0"/>
            </a:spcBef>
            <a:spcAft>
              <a:spcPct val="35000"/>
            </a:spcAft>
          </a:pPr>
          <a:r>
            <a:rPr lang="en-US" sz="2400" kern="1200" smtClean="0">
              <a:solidFill>
                <a:schemeClr val="tx1"/>
              </a:solidFill>
            </a:rPr>
            <a:t>Phần 3: (1 hay nhiều hơn)</a:t>
          </a:r>
        </a:p>
        <a:p>
          <a:pPr lvl="0" algn="l" defTabSz="1066800">
            <a:lnSpc>
              <a:spcPct val="90000"/>
            </a:lnSpc>
            <a:spcBef>
              <a:spcPct val="0"/>
            </a:spcBef>
            <a:spcAft>
              <a:spcPct val="35000"/>
            </a:spcAft>
          </a:pPr>
          <a:r>
            <a:rPr lang="en-US" sz="2400" kern="1200" smtClean="0">
              <a:solidFill>
                <a:schemeClr val="tx1"/>
              </a:solidFill>
            </a:rPr>
            <a:t>// định nghĩa các lớp và các interface</a:t>
          </a:r>
        </a:p>
        <a:p>
          <a:pPr lvl="0" algn="l" defTabSz="1066800">
            <a:lnSpc>
              <a:spcPct val="90000"/>
            </a:lnSpc>
            <a:spcBef>
              <a:spcPct val="0"/>
            </a:spcBef>
            <a:spcAft>
              <a:spcPct val="35000"/>
            </a:spcAft>
          </a:pPr>
          <a:r>
            <a:rPr lang="en-US" sz="2400" kern="1200" smtClean="0">
              <a:solidFill>
                <a:srgbClr val="CC3300"/>
              </a:solidFill>
            </a:rPr>
            <a:t>public  class NewApp{…}</a:t>
          </a:r>
        </a:p>
        <a:p>
          <a:pPr lvl="0" algn="l" defTabSz="1066800">
            <a:lnSpc>
              <a:spcPct val="90000"/>
            </a:lnSpc>
            <a:spcBef>
              <a:spcPct val="0"/>
            </a:spcBef>
            <a:spcAft>
              <a:spcPct val="35000"/>
            </a:spcAft>
          </a:pPr>
          <a:r>
            <a:rPr lang="en-US" sz="2400" kern="1200" smtClean="0">
              <a:solidFill>
                <a:srgbClr val="CC3300"/>
              </a:solidFill>
            </a:rPr>
            <a:t>class C1{…}</a:t>
          </a:r>
        </a:p>
      </dsp:txBody>
      <dsp:txXfrm>
        <a:off x="369021" y="3603049"/>
        <a:ext cx="5646677" cy="14567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23965B-03B3-482A-BFF6-8CB84916C84F}" type="datetimeFigureOut">
              <a:rPr lang="en-US" smtClean="0"/>
              <a:pPr/>
              <a:t>12/29/2018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8FE9FE-87B2-468A-AB7B-10A52F3B21FC}" type="slidenum">
              <a:rPr lang="en-US" smtClean="0"/>
              <a:pPr/>
              <a:t>‹#›</a:t>
            </a:fld>
            <a:endParaRPr lang="en-US"/>
          </a:p>
        </p:txBody>
      </p:sp>
    </p:spTree>
    <p:extLst>
      <p:ext uri="{BB962C8B-B14F-4D97-AF65-F5344CB8AC3E}">
        <p14:creationId xmlns:p14="http://schemas.microsoft.com/office/powerpoint/2010/main" val="1486310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D63FEF-0407-4F4B-A794-C3792072C93D}" type="datetimeFigureOut">
              <a:rPr lang="en-US" smtClean="0"/>
              <a:pPr/>
              <a:t>12/29/2018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FF181-34B1-45B1-B409-B7DF585D6357}" type="slidenum">
              <a:rPr lang="en-US" smtClean="0"/>
              <a:pPr/>
              <a:t>‹#›</a:t>
            </a:fld>
            <a:endParaRPr lang="en-US"/>
          </a:p>
        </p:txBody>
      </p:sp>
    </p:spTree>
    <p:extLst>
      <p:ext uri="{BB962C8B-B14F-4D97-AF65-F5344CB8AC3E}">
        <p14:creationId xmlns:p14="http://schemas.microsoft.com/office/powerpoint/2010/main" val="70592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BFF181-34B1-45B1-B409-B7DF585D6357}" type="slidenum">
              <a:rPr lang="en-US" smtClean="0"/>
              <a:pPr/>
              <a:t>1</a:t>
            </a:fld>
            <a:endParaRPr lang="en-US"/>
          </a:p>
        </p:txBody>
      </p:sp>
    </p:spTree>
    <p:extLst>
      <p:ext uri="{BB962C8B-B14F-4D97-AF65-F5344CB8AC3E}">
        <p14:creationId xmlns:p14="http://schemas.microsoft.com/office/powerpoint/2010/main" val="357045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7BFF181-34B1-45B1-B409-B7DF585D6357}" type="slidenum">
              <a:rPr lang="en-US" smtClean="0"/>
              <a:pPr/>
              <a:t>10</a:t>
            </a:fld>
            <a:endParaRPr lang="en-US"/>
          </a:p>
        </p:txBody>
      </p:sp>
    </p:spTree>
    <p:extLst>
      <p:ext uri="{BB962C8B-B14F-4D97-AF65-F5344CB8AC3E}">
        <p14:creationId xmlns:p14="http://schemas.microsoft.com/office/powerpoint/2010/main" val="49810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A3723AB-B576-464A-A2BC-931E9F9CB1C4}" type="slidenum">
              <a:rPr lang="en-US" smtClean="0">
                <a:latin typeface="Tahoma" pitchFamily="34" charset="0"/>
              </a:rPr>
              <a:pPr/>
              <a:t>33</a:t>
            </a:fld>
            <a:endParaRPr lang="en-US" smtClean="0">
              <a:latin typeface="Tahoma"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418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05C9404-56B3-480F-B013-3A28100421D2}" type="slidenum">
              <a:rPr lang="en-US" smtClean="0">
                <a:latin typeface="Tahoma" pitchFamily="34" charset="0"/>
              </a:rPr>
              <a:pPr/>
              <a:t>34</a:t>
            </a:fld>
            <a:endParaRPr lang="en-US" smtClean="0">
              <a:latin typeface="Tahoma"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3160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E4A9B8C-2123-46DA-951B-94CE7591E441}" type="slidenum">
              <a:rPr lang="en-US" smtClean="0">
                <a:latin typeface="Tahoma" pitchFamily="34" charset="0"/>
              </a:rPr>
              <a:pPr/>
              <a:t>38</a:t>
            </a:fld>
            <a:endParaRPr lang="en-US" smtClean="0">
              <a:latin typeface="Tahoma"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666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9F78124-E377-4942-B24F-5918CFDCD9F0}" type="slidenum">
              <a:rPr lang="en-US" smtClean="0">
                <a:latin typeface="Tahoma" pitchFamily="34" charset="0"/>
              </a:rPr>
              <a:pPr/>
              <a:t>39</a:t>
            </a:fld>
            <a:endParaRPr lang="en-US" smtClean="0">
              <a:latin typeface="Tahoma"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36956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A82800"/>
                </a:solidFill>
                <a:latin typeface="Tahoma" pitchFamily="34" charset="0"/>
              </a:defRPr>
            </a:lvl1pPr>
            <a:lvl2pPr marL="742950" indent="-285750" eaLnBrk="0" hangingPunct="0">
              <a:defRPr sz="2400" b="1">
                <a:solidFill>
                  <a:srgbClr val="A82800"/>
                </a:solidFill>
                <a:latin typeface="Tahoma" pitchFamily="34" charset="0"/>
              </a:defRPr>
            </a:lvl2pPr>
            <a:lvl3pPr marL="1143000" indent="-228600" eaLnBrk="0" hangingPunct="0">
              <a:defRPr sz="2400" b="1">
                <a:solidFill>
                  <a:srgbClr val="A82800"/>
                </a:solidFill>
                <a:latin typeface="Tahoma" pitchFamily="34" charset="0"/>
              </a:defRPr>
            </a:lvl3pPr>
            <a:lvl4pPr marL="1600200" indent="-228600" eaLnBrk="0" hangingPunct="0">
              <a:defRPr sz="2400" b="1">
                <a:solidFill>
                  <a:srgbClr val="A82800"/>
                </a:solidFill>
                <a:latin typeface="Tahoma" pitchFamily="34" charset="0"/>
              </a:defRPr>
            </a:lvl4pPr>
            <a:lvl5pPr marL="2057400" indent="-228600" eaLnBrk="0" hangingPunct="0">
              <a:defRPr sz="2400" b="1">
                <a:solidFill>
                  <a:srgbClr val="A82800"/>
                </a:solidFill>
                <a:latin typeface="Tahoma" pitchFamily="34" charset="0"/>
              </a:defRPr>
            </a:lvl5pPr>
            <a:lvl6pPr marL="2514600" indent="-228600" eaLnBrk="0" fontAlgn="base" hangingPunct="0">
              <a:spcBef>
                <a:spcPct val="0"/>
              </a:spcBef>
              <a:spcAft>
                <a:spcPct val="0"/>
              </a:spcAft>
              <a:buClr>
                <a:schemeClr val="bg1"/>
              </a:buClr>
              <a:buSzPct val="100000"/>
              <a:buFont typeface="Wingdings" pitchFamily="2" charset="2"/>
              <a:defRPr sz="2400" b="1">
                <a:solidFill>
                  <a:srgbClr val="A82800"/>
                </a:solidFill>
                <a:latin typeface="Tahoma" pitchFamily="34" charset="0"/>
              </a:defRPr>
            </a:lvl6pPr>
            <a:lvl7pPr marL="2971800" indent="-228600" eaLnBrk="0" fontAlgn="base" hangingPunct="0">
              <a:spcBef>
                <a:spcPct val="0"/>
              </a:spcBef>
              <a:spcAft>
                <a:spcPct val="0"/>
              </a:spcAft>
              <a:buClr>
                <a:schemeClr val="bg1"/>
              </a:buClr>
              <a:buSzPct val="100000"/>
              <a:buFont typeface="Wingdings" pitchFamily="2" charset="2"/>
              <a:defRPr sz="2400" b="1">
                <a:solidFill>
                  <a:srgbClr val="A82800"/>
                </a:solidFill>
                <a:latin typeface="Tahoma" pitchFamily="34" charset="0"/>
              </a:defRPr>
            </a:lvl7pPr>
            <a:lvl8pPr marL="3429000" indent="-228600" eaLnBrk="0" fontAlgn="base" hangingPunct="0">
              <a:spcBef>
                <a:spcPct val="0"/>
              </a:spcBef>
              <a:spcAft>
                <a:spcPct val="0"/>
              </a:spcAft>
              <a:buClr>
                <a:schemeClr val="bg1"/>
              </a:buClr>
              <a:buSzPct val="100000"/>
              <a:buFont typeface="Wingdings" pitchFamily="2" charset="2"/>
              <a:defRPr sz="2400" b="1">
                <a:solidFill>
                  <a:srgbClr val="A82800"/>
                </a:solidFill>
                <a:latin typeface="Tahoma" pitchFamily="34" charset="0"/>
              </a:defRPr>
            </a:lvl8pPr>
            <a:lvl9pPr marL="3886200" indent="-228600" eaLnBrk="0" fontAlgn="base" hangingPunct="0">
              <a:spcBef>
                <a:spcPct val="0"/>
              </a:spcBef>
              <a:spcAft>
                <a:spcPct val="0"/>
              </a:spcAft>
              <a:buClr>
                <a:schemeClr val="bg1"/>
              </a:buClr>
              <a:buSzPct val="100000"/>
              <a:buFont typeface="Wingdings" pitchFamily="2" charset="2"/>
              <a:defRPr sz="2400" b="1">
                <a:solidFill>
                  <a:srgbClr val="A82800"/>
                </a:solidFill>
                <a:latin typeface="Tahoma" pitchFamily="34" charset="0"/>
              </a:defRPr>
            </a:lvl9pPr>
          </a:lstStyle>
          <a:p>
            <a:pPr eaLnBrk="1" hangingPunct="1"/>
            <a:fld id="{0756619F-7137-4FF4-8041-D30F21E0A267}" type="slidenum">
              <a:rPr lang="en-US" sz="1200" b="0" smtClean="0">
                <a:solidFill>
                  <a:schemeClr val="tx1"/>
                </a:solidFill>
              </a:rPr>
              <a:pPr eaLnBrk="1" hangingPunct="1"/>
              <a:t>43</a:t>
            </a:fld>
            <a:endParaRPr lang="en-US" sz="1200" b="0" smtClean="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76965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extBox 6"/>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2060"/>
                </a:solidFill>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atin typeface="Tahoma" pitchFamily="34" charset="0"/>
                <a:ea typeface="Tahoma" pitchFamily="34" charset="0"/>
                <a:cs typeface="Tahoma" pitchFamily="34" charset="0"/>
              </a:defRPr>
            </a:lvl1pPr>
            <a:lvl2pPr>
              <a:defRPr sz="2400">
                <a:solidFill>
                  <a:srgbClr val="002060"/>
                </a:solidFill>
                <a:latin typeface="Tahoma" pitchFamily="34" charset="0"/>
                <a:ea typeface="Tahoma" pitchFamily="34" charset="0"/>
                <a:cs typeface="Tahoma" pitchFamily="34" charset="0"/>
              </a:defRPr>
            </a:lvl2pPr>
            <a:lvl3pPr>
              <a:defRPr sz="2000">
                <a:solidFill>
                  <a:srgbClr val="C00000"/>
                </a:solidFill>
                <a:latin typeface="Tahoma" pitchFamily="34" charset="0"/>
                <a:ea typeface="Tahoma" pitchFamily="34" charset="0"/>
                <a:cs typeface="Tahoma" pitchFamily="34" charset="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extBox 6"/>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Box 9"/>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Box 5"/>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Box 7"/>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Box 7"/>
          <p:cNvSpPr txBox="1"/>
          <p:nvPr userDrawn="1"/>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215206" y="6286520"/>
            <a:ext cx="1714512" cy="369332"/>
          </a:xfrm>
          <a:prstGeom prst="rect">
            <a:avLst/>
          </a:prstGeom>
          <a:noFill/>
        </p:spPr>
        <p:txBody>
          <a:bodyPr wrap="square" rtlCol="0">
            <a:spAutoFit/>
          </a:bodyPr>
          <a:lstStyle/>
          <a:p>
            <a:pPr algn="r"/>
            <a:fld id="{B3A7973A-B60D-47B3-9F80-C9304837D0F4}" type="slidenum">
              <a:rPr lang="en-US" smtClean="0"/>
              <a:pPr algn="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6000760" y="6286520"/>
            <a:ext cx="2895600" cy="365125"/>
          </a:xfrm>
          <a:prstGeom prst="rect">
            <a:avLst/>
          </a:prstGeom>
          <a:noFill/>
        </p:spPr>
        <p:txBody>
          <a:bodyPr/>
          <a:lstStyle/>
          <a:p>
            <a:endParaRPr lang="en-US" dirty="0"/>
          </a:p>
        </p:txBody>
      </p:sp>
      <p:sp>
        <p:nvSpPr>
          <p:cNvPr id="21507" name="Line 2"/>
          <p:cNvSpPr>
            <a:spLocks noChangeShapeType="1"/>
          </p:cNvSpPr>
          <p:nvPr/>
        </p:nvSpPr>
        <p:spPr bwMode="auto">
          <a:xfrm>
            <a:off x="0" y="2643182"/>
            <a:ext cx="9144000" cy="0"/>
          </a:xfrm>
          <a:prstGeom prst="line">
            <a:avLst/>
          </a:prstGeom>
          <a:noFill/>
          <a:ln w="9525">
            <a:solidFill>
              <a:schemeClr val="tx1"/>
            </a:solidFill>
            <a:round/>
            <a:headEnd/>
            <a:tailEnd/>
          </a:ln>
        </p:spPr>
        <p:txBody>
          <a:bodyPr/>
          <a:lstStyle/>
          <a:p>
            <a:endParaRPr lang="en-US" dirty="0"/>
          </a:p>
        </p:txBody>
      </p:sp>
      <p:sp>
        <p:nvSpPr>
          <p:cNvPr id="21508" name="Rectangle 3"/>
          <p:cNvSpPr>
            <a:spLocks noGrp="1" noChangeArrowheads="1"/>
          </p:cNvSpPr>
          <p:nvPr>
            <p:ph type="title"/>
          </p:nvPr>
        </p:nvSpPr>
        <p:spPr>
          <a:xfrm>
            <a:off x="214282" y="785794"/>
            <a:ext cx="8777318" cy="1714512"/>
          </a:xfrm>
          <a:noFill/>
        </p:spPr>
        <p:txBody>
          <a:bodyPr>
            <a:normAutofit/>
          </a:bodyPr>
          <a:lstStyle/>
          <a:p>
            <a:pPr eaLnBrk="1" hangingPunct="1"/>
            <a:r>
              <a:rPr lang="en-US" sz="4000" err="1" smtClean="0"/>
              <a:t>Chương</a:t>
            </a:r>
            <a:r>
              <a:rPr lang="en-US" sz="4000" smtClean="0"/>
              <a:t> 2: CÁC THÀNH PHẦN CƠ SỞ CỦA JAVA</a:t>
            </a:r>
            <a:endParaRPr lang="en-US" smtClean="0"/>
          </a:p>
        </p:txBody>
      </p:sp>
      <p:sp>
        <p:nvSpPr>
          <p:cNvPr id="21509" name="Rectangle 4"/>
          <p:cNvSpPr>
            <a:spLocks noGrp="1" noChangeArrowheads="1"/>
          </p:cNvSpPr>
          <p:nvPr>
            <p:ph type="body" idx="1"/>
          </p:nvPr>
        </p:nvSpPr>
        <p:spPr>
          <a:xfrm>
            <a:off x="928662" y="2643182"/>
            <a:ext cx="7786742" cy="3500462"/>
          </a:xfrm>
          <a:noFill/>
        </p:spPr>
        <p:txBody>
          <a:bodyPr/>
          <a:lstStyle/>
          <a:p>
            <a:pPr marL="514350" indent="-514350" eaLnBrk="1" hangingPunct="1">
              <a:buFont typeface="+mj-lt"/>
              <a:buAutoNum type="arabicPeriod"/>
            </a:pPr>
            <a:r>
              <a:rPr lang="en-US" smtClean="0">
                <a:ea typeface="굴림" charset="-127"/>
              </a:rPr>
              <a:t>Các thành phần cơ sở của ngôn ngữ java</a:t>
            </a:r>
          </a:p>
          <a:p>
            <a:pPr marL="514350" indent="-514350" eaLnBrk="1" hangingPunct="1">
              <a:buFont typeface="+mj-lt"/>
              <a:buAutoNum type="arabicPeriod"/>
            </a:pPr>
            <a:r>
              <a:rPr lang="en-US" smtClean="0">
                <a:ea typeface="굴림" charset="-127"/>
              </a:rPr>
              <a:t>Các kiểu dữ liệu nguyên thủy</a:t>
            </a:r>
          </a:p>
          <a:p>
            <a:pPr marL="514350" indent="-514350" eaLnBrk="1" hangingPunct="1">
              <a:buFont typeface="+mj-lt"/>
              <a:buAutoNum type="arabicPeriod"/>
            </a:pPr>
            <a:r>
              <a:rPr lang="en-US" smtClean="0">
                <a:ea typeface="굴림" charset="-127"/>
              </a:rPr>
              <a:t>Các phép toán và các biểu thức tính toán</a:t>
            </a:r>
          </a:p>
          <a:p>
            <a:pPr marL="514350" indent="-514350">
              <a:buFont typeface="+mj-lt"/>
              <a:buAutoNum type="arabicPeriod"/>
            </a:pPr>
            <a:r>
              <a:rPr lang="en-US" altLang="ko-KR" smtClean="0">
                <a:ea typeface="굴림" charset="-127"/>
              </a:rPr>
              <a:t>Khai báo và nhập xuất dữ liệu </a:t>
            </a:r>
          </a:p>
          <a:p>
            <a:pPr marL="514350" indent="-514350">
              <a:buFont typeface="+mj-lt"/>
              <a:buAutoNum type="arabicPeriod"/>
            </a:pPr>
            <a:r>
              <a:rPr lang="en-US" smtClean="0">
                <a:ea typeface="굴림" charset="-127"/>
              </a:rPr>
              <a:t>Cấu trúc điều khiển</a:t>
            </a:r>
          </a:p>
          <a:p>
            <a:pPr marL="514350" indent="-514350">
              <a:buFont typeface="+mj-lt"/>
              <a:buAutoNum type="arabicPeriod"/>
            </a:pPr>
            <a:endParaRPr lang="en-US" smtClean="0">
              <a:ea typeface="굴림" charset="-127"/>
            </a:endParaRPr>
          </a:p>
          <a:p>
            <a:pPr eaLnBrk="1" hangingPunct="1"/>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96925"/>
          </a:xfrm>
        </p:spPr>
        <p:txBody>
          <a:bodyPr/>
          <a:lstStyle/>
          <a:p>
            <a:r>
              <a:rPr lang="en-US"/>
              <a:t>2</a:t>
            </a:r>
            <a:r>
              <a:rPr lang="en-US" smtClean="0"/>
              <a:t>.3. Cấu trúc tệp chương trình java</a:t>
            </a:r>
          </a:p>
        </p:txBody>
      </p:sp>
      <p:sp>
        <p:nvSpPr>
          <p:cNvPr id="3" name="Content Placeholder 2"/>
          <p:cNvSpPr>
            <a:spLocks noGrp="1"/>
          </p:cNvSpPr>
          <p:nvPr>
            <p:ph idx="1"/>
          </p:nvPr>
        </p:nvSpPr>
        <p:spPr>
          <a:xfrm>
            <a:off x="1" y="1143001"/>
            <a:ext cx="2971800" cy="5410200"/>
          </a:xfrm>
        </p:spPr>
        <p:txBody>
          <a:bodyPr>
            <a:normAutofit fontScale="25000" lnSpcReduction="20000"/>
          </a:bodyPr>
          <a:lstStyle/>
          <a:p>
            <a:pPr marL="457200" indent="-457200">
              <a:lnSpc>
                <a:spcPct val="90000"/>
              </a:lnSpc>
              <a:buFontTx/>
              <a:buAutoNum type="arabicPeriod"/>
            </a:pPr>
            <a:r>
              <a:rPr lang="en-US" sz="9600" smtClean="0"/>
              <a:t>Định nghĩa gói tùy chọn  (package)</a:t>
            </a:r>
          </a:p>
          <a:p>
            <a:pPr marL="457200" indent="-457200">
              <a:lnSpc>
                <a:spcPct val="90000"/>
              </a:lnSpc>
              <a:buFontTx/>
              <a:buAutoNum type="arabicPeriod"/>
            </a:pPr>
            <a:endParaRPr lang="en-US" sz="11200" smtClean="0"/>
          </a:p>
          <a:p>
            <a:pPr marL="457200" indent="-457200">
              <a:lnSpc>
                <a:spcPct val="90000"/>
              </a:lnSpc>
              <a:buFontTx/>
              <a:buAutoNum type="arabicPeriod"/>
            </a:pPr>
            <a:endParaRPr lang="en-US" sz="11200" smtClean="0"/>
          </a:p>
          <a:p>
            <a:pPr marL="457200" indent="-457200">
              <a:lnSpc>
                <a:spcPct val="90000"/>
              </a:lnSpc>
              <a:buFontTx/>
              <a:buAutoNum type="arabicPeriod"/>
            </a:pPr>
            <a:r>
              <a:rPr lang="en-US" sz="9600" smtClean="0">
                <a:solidFill>
                  <a:schemeClr val="tx2"/>
                </a:solidFill>
              </a:rPr>
              <a:t>Một số lệnh nhập (import) tùy chọn</a:t>
            </a:r>
          </a:p>
          <a:p>
            <a:pPr marL="457200" indent="-457200">
              <a:lnSpc>
                <a:spcPct val="90000"/>
              </a:lnSpc>
              <a:buFontTx/>
              <a:buAutoNum type="arabicPeriod"/>
            </a:pPr>
            <a:endParaRPr lang="en-US" sz="11200" smtClean="0">
              <a:solidFill>
                <a:schemeClr val="tx2"/>
              </a:solidFill>
            </a:endParaRPr>
          </a:p>
          <a:p>
            <a:pPr marL="457200" indent="-457200">
              <a:lnSpc>
                <a:spcPct val="90000"/>
              </a:lnSpc>
              <a:buFontTx/>
              <a:buAutoNum type="arabicPeriod"/>
            </a:pPr>
            <a:endParaRPr lang="en-US" sz="11200" smtClean="0">
              <a:solidFill>
                <a:schemeClr val="tx2"/>
              </a:solidFill>
            </a:endParaRPr>
          </a:p>
          <a:p>
            <a:pPr marL="457200" indent="-457200">
              <a:lnSpc>
                <a:spcPct val="90000"/>
              </a:lnSpc>
              <a:buFontTx/>
              <a:buAutoNum type="arabicPeriod"/>
            </a:pPr>
            <a:r>
              <a:rPr lang="en-US" sz="9600" smtClean="0"/>
              <a:t>Một số định nghĩa lớp và interface</a:t>
            </a:r>
          </a:p>
          <a:p>
            <a:pPr marL="0" indent="0">
              <a:lnSpc>
                <a:spcPct val="90000"/>
              </a:lnSpc>
              <a:buNone/>
            </a:pPr>
            <a:r>
              <a:rPr lang="en-US" sz="9600" smtClean="0"/>
              <a:t>   ( bắt buộc)</a:t>
            </a:r>
          </a:p>
        </p:txBody>
      </p:sp>
      <p:sp>
        <p:nvSpPr>
          <p:cNvPr id="6148"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graphicFrame>
        <p:nvGraphicFramePr>
          <p:cNvPr id="7" name="Diagram 6"/>
          <p:cNvGraphicFramePr/>
          <p:nvPr>
            <p:extLst>
              <p:ext uri="{D42A27DB-BD31-4B8C-83A1-F6EECF244321}">
                <p14:modId xmlns:p14="http://schemas.microsoft.com/office/powerpoint/2010/main" val="2376344974"/>
              </p:ext>
            </p:extLst>
          </p:nvPr>
        </p:nvGraphicFramePr>
        <p:xfrm>
          <a:off x="3048000" y="1143000"/>
          <a:ext cx="609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1873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792162"/>
          </a:xfrm>
        </p:spPr>
        <p:txBody>
          <a:bodyPr>
            <a:normAutofit fontScale="90000"/>
          </a:bodyPr>
          <a:lstStyle/>
          <a:p>
            <a:r>
              <a:rPr lang="en-US" smtClean="0"/>
              <a:t>2.3 (tt)Minh họa cấu trúc chương trình java</a:t>
            </a:r>
          </a:p>
        </p:txBody>
      </p:sp>
      <p:sp>
        <p:nvSpPr>
          <p:cNvPr id="32771" name="Content Placeholder 2"/>
          <p:cNvSpPr>
            <a:spLocks noGrp="1"/>
          </p:cNvSpPr>
          <p:nvPr>
            <p:ph idx="1"/>
          </p:nvPr>
        </p:nvSpPr>
        <p:spPr>
          <a:xfrm>
            <a:off x="457200" y="990600"/>
            <a:ext cx="8229600" cy="5562600"/>
          </a:xfrm>
        </p:spPr>
        <p:txBody>
          <a:bodyPr/>
          <a:lstStyle/>
          <a:p>
            <a:pPr>
              <a:buFontTx/>
              <a:buNone/>
            </a:pPr>
            <a:r>
              <a:rPr lang="en-US" sz="2400" dirty="0" smtClean="0">
                <a:solidFill>
                  <a:srgbClr val="0000CC"/>
                </a:solidFill>
              </a:rPr>
              <a:t>public </a:t>
            </a:r>
            <a:r>
              <a:rPr lang="en-US" sz="2400" dirty="0" smtClean="0">
                <a:solidFill>
                  <a:srgbClr val="CC3300"/>
                </a:solidFill>
              </a:rPr>
              <a:t>class</a:t>
            </a:r>
            <a:r>
              <a:rPr lang="en-US" sz="2400" dirty="0" smtClean="0">
                <a:solidFill>
                  <a:srgbClr val="0000CC"/>
                </a:solidFill>
              </a:rPr>
              <a:t> </a:t>
            </a:r>
            <a:r>
              <a:rPr lang="en-US" sz="2400" dirty="0" err="1" smtClean="0">
                <a:solidFill>
                  <a:srgbClr val="0000CC"/>
                </a:solidFill>
              </a:rPr>
              <a:t>HelloWorld</a:t>
            </a:r>
            <a:r>
              <a:rPr lang="en-US" sz="2400" dirty="0" smtClean="0">
                <a:solidFill>
                  <a:srgbClr val="0000CC"/>
                </a:solidFill>
              </a:rPr>
              <a:t> {</a:t>
            </a:r>
          </a:p>
          <a:p>
            <a:pPr>
              <a:buFontTx/>
              <a:buNone/>
            </a:pPr>
            <a:r>
              <a:rPr lang="en-US" sz="2400" dirty="0" smtClean="0">
                <a:solidFill>
                  <a:srgbClr val="0000CC"/>
                </a:solidFill>
              </a:rPr>
              <a:t>    public static </a:t>
            </a:r>
            <a:r>
              <a:rPr lang="en-US" sz="2400" dirty="0" smtClean="0">
                <a:solidFill>
                  <a:srgbClr val="CC3300"/>
                </a:solidFill>
              </a:rPr>
              <a:t>void</a:t>
            </a:r>
            <a:r>
              <a:rPr lang="en-US" sz="2400" dirty="0" smtClean="0">
                <a:solidFill>
                  <a:srgbClr val="0000CC"/>
                </a:solidFill>
              </a:rPr>
              <a:t> main(String[] </a:t>
            </a:r>
            <a:r>
              <a:rPr lang="en-US" sz="2400" dirty="0" err="1" smtClean="0">
                <a:solidFill>
                  <a:srgbClr val="0000CC"/>
                </a:solidFill>
              </a:rPr>
              <a:t>args</a:t>
            </a:r>
            <a:r>
              <a:rPr lang="en-US" sz="2400" dirty="0" smtClean="0">
                <a:solidFill>
                  <a:srgbClr val="0000CC"/>
                </a:solidFill>
              </a:rPr>
              <a:t>) {</a:t>
            </a:r>
          </a:p>
          <a:p>
            <a:pPr>
              <a:buFontTx/>
              <a:buNone/>
            </a:pPr>
            <a:r>
              <a:rPr lang="en-US" sz="2400" dirty="0" smtClean="0">
                <a:solidFill>
                  <a:srgbClr val="0000CC"/>
                </a:solidFill>
              </a:rPr>
              <a:t>        </a:t>
            </a:r>
            <a:r>
              <a:rPr lang="en-US" sz="2400" dirty="0" err="1" smtClean="0">
                <a:solidFill>
                  <a:srgbClr val="0000CC"/>
                </a:solidFill>
              </a:rPr>
              <a:t>System.out.println</a:t>
            </a:r>
            <a:r>
              <a:rPr lang="en-US" sz="2400" dirty="0" smtClean="0">
                <a:solidFill>
                  <a:srgbClr val="0000CC"/>
                </a:solidFill>
              </a:rPr>
              <a:t>("Hello World");        </a:t>
            </a:r>
          </a:p>
          <a:p>
            <a:pPr>
              <a:buFontTx/>
              <a:buNone/>
            </a:pPr>
            <a:r>
              <a:rPr lang="en-US" sz="2400" dirty="0" smtClean="0">
                <a:solidFill>
                  <a:srgbClr val="0000CC"/>
                </a:solidFill>
              </a:rPr>
              <a:t>    </a:t>
            </a:r>
            <a:r>
              <a:rPr lang="en-US" sz="2400" dirty="0" smtClean="0">
                <a:solidFill>
                  <a:srgbClr val="0000CC"/>
                </a:solidFill>
              </a:rPr>
              <a:t>}</a:t>
            </a:r>
          </a:p>
          <a:p>
            <a:pPr marL="0" indent="0">
              <a:buNone/>
            </a:pPr>
            <a:r>
              <a:rPr lang="en-US" sz="2400" dirty="0">
                <a:solidFill>
                  <a:srgbClr val="0000CC"/>
                </a:solidFill>
              </a:rPr>
              <a:t>}</a:t>
            </a:r>
          </a:p>
          <a:p>
            <a:pPr>
              <a:buFontTx/>
              <a:buChar char="-"/>
            </a:pPr>
            <a:r>
              <a:rPr lang="en-US" sz="2400" dirty="0" err="1" smtClean="0"/>
              <a:t>Lớp</a:t>
            </a:r>
            <a:r>
              <a:rPr lang="en-US" sz="2400" dirty="0" smtClean="0"/>
              <a:t> </a:t>
            </a:r>
            <a:r>
              <a:rPr lang="en-US" sz="2400" dirty="0" smtClean="0"/>
              <a:t>public </a:t>
            </a:r>
            <a:r>
              <a:rPr lang="en-US" sz="2400" dirty="0" err="1" smtClean="0"/>
              <a:t>có</a:t>
            </a:r>
            <a:r>
              <a:rPr lang="en-US" sz="2400" dirty="0" smtClean="0"/>
              <a:t> </a:t>
            </a:r>
            <a:r>
              <a:rPr lang="en-US" sz="2400" dirty="0" err="1" smtClean="0"/>
              <a:t>tên</a:t>
            </a:r>
            <a:r>
              <a:rPr lang="en-US" sz="2400" dirty="0" smtClean="0"/>
              <a:t> </a:t>
            </a:r>
            <a:r>
              <a:rPr lang="en-US" sz="2400" dirty="0" err="1" smtClean="0">
                <a:solidFill>
                  <a:srgbClr val="C00000"/>
                </a:solidFill>
              </a:rPr>
              <a:t>trùng</a:t>
            </a:r>
            <a:r>
              <a:rPr lang="en-US" sz="2400" dirty="0" smtClean="0"/>
              <a:t> </a:t>
            </a:r>
            <a:r>
              <a:rPr lang="en-US" sz="2400" dirty="0" err="1" smtClean="0"/>
              <a:t>tên</a:t>
            </a:r>
            <a:r>
              <a:rPr lang="en-US" sz="2400" dirty="0" smtClean="0"/>
              <a:t> </a:t>
            </a:r>
            <a:r>
              <a:rPr lang="en-US" sz="2400" dirty="0" err="1" smtClean="0"/>
              <a:t>tên</a:t>
            </a:r>
            <a:r>
              <a:rPr lang="en-US" sz="2400" dirty="0" smtClean="0"/>
              <a:t> file </a:t>
            </a:r>
            <a:r>
              <a:rPr lang="en-US" sz="2400" dirty="0" err="1" smtClean="0"/>
              <a:t>là</a:t>
            </a:r>
            <a:r>
              <a:rPr lang="en-US" sz="2400" dirty="0" smtClean="0"/>
              <a:t> </a:t>
            </a:r>
            <a:r>
              <a:rPr lang="en-US" sz="2400" dirty="0" smtClean="0">
                <a:solidFill>
                  <a:srgbClr val="C00000"/>
                </a:solidFill>
              </a:rPr>
              <a:t>HelloWorld</a:t>
            </a:r>
            <a:r>
              <a:rPr lang="en-US" sz="2400" dirty="0" smtClean="0"/>
              <a:t>.java</a:t>
            </a:r>
          </a:p>
          <a:p>
            <a:pPr>
              <a:buFontTx/>
              <a:buChar char="-"/>
            </a:pPr>
            <a:r>
              <a:rPr lang="en-US" sz="2400" dirty="0" err="1" smtClean="0"/>
              <a:t>Lớp</a:t>
            </a:r>
            <a:r>
              <a:rPr lang="en-US" sz="2400" dirty="0" smtClean="0"/>
              <a:t> </a:t>
            </a:r>
            <a:r>
              <a:rPr lang="en-US" sz="2400" dirty="0" err="1" smtClean="0"/>
              <a:t>chứa</a:t>
            </a:r>
            <a:r>
              <a:rPr lang="en-US" sz="2400" dirty="0" smtClean="0"/>
              <a:t> </a:t>
            </a:r>
            <a:r>
              <a:rPr lang="en-US" sz="2400" dirty="0" err="1" smtClean="0"/>
              <a:t>hàm</a:t>
            </a:r>
            <a:r>
              <a:rPr lang="en-US" sz="2400" dirty="0" smtClean="0"/>
              <a:t> main </a:t>
            </a:r>
            <a:r>
              <a:rPr lang="en-US" sz="2400" dirty="0" err="1" smtClean="0"/>
              <a:t>có</a:t>
            </a:r>
            <a:r>
              <a:rPr lang="en-US" sz="2400" dirty="0" smtClean="0"/>
              <a:t> </a:t>
            </a:r>
            <a:r>
              <a:rPr lang="en-US" sz="2400" dirty="0" err="1" smtClean="0"/>
              <a:t>tên</a:t>
            </a:r>
            <a:r>
              <a:rPr lang="en-US" sz="2400" dirty="0" smtClean="0"/>
              <a:t> </a:t>
            </a:r>
            <a:r>
              <a:rPr lang="en-US" sz="2400" dirty="0" err="1" smtClean="0"/>
              <a:t>trùng</a:t>
            </a:r>
            <a:r>
              <a:rPr lang="en-US" sz="2400" dirty="0" smtClean="0"/>
              <a:t> </a:t>
            </a:r>
            <a:r>
              <a:rPr lang="en-US" sz="2400" dirty="0" err="1" smtClean="0"/>
              <a:t>tên</a:t>
            </a:r>
            <a:r>
              <a:rPr lang="en-US" sz="2400" dirty="0" smtClean="0"/>
              <a:t> file</a:t>
            </a:r>
            <a:r>
              <a:rPr lang="en-US" sz="2400" dirty="0" smtClean="0">
                <a:solidFill>
                  <a:srgbClr val="C00000"/>
                </a:solidFill>
              </a:rPr>
              <a:t>.</a:t>
            </a:r>
          </a:p>
          <a:p>
            <a:pPr>
              <a:buFontTx/>
              <a:buChar char="-"/>
            </a:pPr>
            <a:r>
              <a:rPr lang="en-US" sz="2400" dirty="0" err="1" smtClean="0"/>
              <a:t>Tên</a:t>
            </a:r>
            <a:r>
              <a:rPr lang="en-US" sz="2400" dirty="0" smtClean="0"/>
              <a:t> </a:t>
            </a:r>
            <a:r>
              <a:rPr lang="en-US" sz="2400" dirty="0" err="1" smtClean="0"/>
              <a:t>lớp</a:t>
            </a:r>
            <a:r>
              <a:rPr lang="en-US" sz="2400" dirty="0" smtClean="0"/>
              <a:t>, </a:t>
            </a:r>
            <a:r>
              <a:rPr lang="en-US" sz="2400" dirty="0" err="1" smtClean="0"/>
              <a:t>biến</a:t>
            </a:r>
            <a:r>
              <a:rPr lang="en-US" sz="2400" dirty="0" smtClean="0"/>
              <a:t> </a:t>
            </a:r>
            <a:r>
              <a:rPr lang="en-US" sz="2400" dirty="0" err="1" smtClean="0"/>
              <a:t>hàm</a:t>
            </a:r>
            <a:r>
              <a:rPr lang="en-US" sz="2400" dirty="0" smtClean="0"/>
              <a:t>: </a:t>
            </a:r>
            <a:r>
              <a:rPr lang="en-US" sz="2400" dirty="0" err="1" smtClean="0"/>
              <a:t>dài</a:t>
            </a:r>
            <a:r>
              <a:rPr lang="en-US" sz="2400" dirty="0" smtClean="0"/>
              <a:t> </a:t>
            </a:r>
            <a:r>
              <a:rPr lang="en-US" sz="2400" dirty="0" err="1" smtClean="0"/>
              <a:t>bất</a:t>
            </a:r>
            <a:r>
              <a:rPr lang="en-US" sz="2400" dirty="0" smtClean="0"/>
              <a:t> </a:t>
            </a:r>
            <a:r>
              <a:rPr lang="en-US" sz="2400" dirty="0" err="1" smtClean="0"/>
              <a:t>kỳ</a:t>
            </a:r>
            <a:r>
              <a:rPr lang="en-US" sz="2400" dirty="0" smtClean="0"/>
              <a:t>, </a:t>
            </a:r>
            <a:r>
              <a:rPr lang="en-US" sz="2400" dirty="0" err="1" smtClean="0"/>
              <a:t>tạo</a:t>
            </a:r>
            <a:r>
              <a:rPr lang="en-US" sz="2400" dirty="0" smtClean="0"/>
              <a:t> </a:t>
            </a:r>
            <a:r>
              <a:rPr lang="en-US" sz="2400" dirty="0" err="1" smtClean="0"/>
              <a:t>thành</a:t>
            </a:r>
            <a:r>
              <a:rPr lang="en-US" sz="2400" dirty="0" smtClean="0"/>
              <a:t> </a:t>
            </a:r>
            <a:r>
              <a:rPr lang="en-US" sz="2400" dirty="0" err="1" smtClean="0"/>
              <a:t>từ</a:t>
            </a:r>
            <a:r>
              <a:rPr lang="en-US" sz="2400" dirty="0" smtClean="0"/>
              <a:t> a-z, A-Z, 0-9, _, $; </a:t>
            </a:r>
            <a:r>
              <a:rPr lang="en-US" sz="2400" dirty="0" err="1" smtClean="0"/>
              <a:t>không</a:t>
            </a:r>
            <a:r>
              <a:rPr lang="en-US" sz="2400" dirty="0" smtClean="0"/>
              <a:t> </a:t>
            </a:r>
            <a:r>
              <a:rPr lang="en-US" sz="2400" dirty="0" err="1" smtClean="0"/>
              <a:t>chứa</a:t>
            </a:r>
            <a:r>
              <a:rPr lang="en-US" sz="2400" dirty="0" smtClean="0"/>
              <a:t> </a:t>
            </a:r>
            <a:r>
              <a:rPr lang="en-US" sz="2400" dirty="0" err="1" smtClean="0"/>
              <a:t>dấu</a:t>
            </a:r>
            <a:r>
              <a:rPr lang="en-US" sz="2400" dirty="0" smtClean="0"/>
              <a:t> </a:t>
            </a:r>
            <a:r>
              <a:rPr lang="en-US" sz="2400" dirty="0" err="1" smtClean="0"/>
              <a:t>cách</a:t>
            </a:r>
            <a:r>
              <a:rPr lang="en-US" sz="2400" dirty="0" smtClean="0"/>
              <a:t>, </a:t>
            </a:r>
            <a:r>
              <a:rPr lang="en-US" sz="2400" dirty="0" err="1" smtClean="0"/>
              <a:t>không</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bằng</a:t>
            </a:r>
            <a:r>
              <a:rPr lang="en-US" sz="2400" dirty="0" smtClean="0"/>
              <a:t> </a:t>
            </a:r>
            <a:r>
              <a:rPr lang="en-US" sz="2400" dirty="0" err="1" smtClean="0"/>
              <a:t>chữ</a:t>
            </a:r>
            <a:r>
              <a:rPr lang="en-US" sz="2400" dirty="0" smtClean="0"/>
              <a:t> </a:t>
            </a:r>
            <a:r>
              <a:rPr lang="en-US" sz="2400" dirty="0" err="1" smtClean="0"/>
              <a:t>số</a:t>
            </a:r>
            <a:r>
              <a:rPr lang="en-US" sz="2400" dirty="0" smtClean="0"/>
              <a:t>.</a:t>
            </a:r>
          </a:p>
          <a:p>
            <a:pPr>
              <a:buFontTx/>
              <a:buChar char="-"/>
            </a:pPr>
            <a:r>
              <a:rPr lang="en-US" sz="2400" dirty="0" err="1" smtClean="0"/>
              <a:t>Hàm</a:t>
            </a:r>
            <a:r>
              <a:rPr lang="en-US" sz="2400" dirty="0" smtClean="0"/>
              <a:t> </a:t>
            </a:r>
            <a:r>
              <a:rPr lang="en-US" sz="2400" dirty="0" smtClean="0">
                <a:solidFill>
                  <a:srgbClr val="C00000"/>
                </a:solidFill>
              </a:rPr>
              <a:t>void</a:t>
            </a:r>
            <a:r>
              <a:rPr lang="en-US" sz="2400" dirty="0" smtClean="0"/>
              <a:t> </a:t>
            </a:r>
            <a:r>
              <a:rPr lang="en-US" sz="2400" dirty="0" err="1" smtClean="0"/>
              <a:t>là</a:t>
            </a:r>
            <a:r>
              <a:rPr lang="en-US" sz="2400" dirty="0" smtClean="0"/>
              <a:t> </a:t>
            </a:r>
            <a:r>
              <a:rPr lang="en-US" sz="2400" dirty="0" err="1" smtClean="0"/>
              <a:t>hàm</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kiểu</a:t>
            </a:r>
            <a:r>
              <a:rPr lang="en-US" sz="2400" dirty="0" smtClean="0"/>
              <a:t> </a:t>
            </a:r>
            <a:r>
              <a:rPr lang="en-US" sz="2400" dirty="0" err="1" smtClean="0"/>
              <a:t>trả</a:t>
            </a:r>
            <a:r>
              <a:rPr lang="en-US" sz="2400" dirty="0" smtClean="0"/>
              <a:t> </a:t>
            </a:r>
            <a:r>
              <a:rPr lang="en-US" sz="2400" dirty="0" err="1" smtClean="0"/>
              <a:t>về</a:t>
            </a:r>
            <a:r>
              <a:rPr lang="en-US" sz="2400" dirty="0" smtClean="0"/>
              <a:t>.</a:t>
            </a:r>
          </a:p>
          <a:p>
            <a:pPr>
              <a:buFontTx/>
              <a:buChar char="-"/>
            </a:pPr>
            <a:r>
              <a:rPr lang="en-US" sz="2400" dirty="0" err="1" smtClean="0"/>
              <a:t>Hàm</a:t>
            </a:r>
            <a:r>
              <a:rPr lang="en-US" sz="2400" dirty="0" smtClean="0"/>
              <a:t> </a:t>
            </a:r>
            <a:r>
              <a:rPr lang="en-US" sz="2400" dirty="0" err="1" smtClean="0"/>
              <a:t>có</a:t>
            </a:r>
            <a:r>
              <a:rPr lang="en-US" sz="2400" dirty="0" smtClean="0"/>
              <a:t> </a:t>
            </a:r>
            <a:r>
              <a:rPr lang="en-US" sz="2400" dirty="0" err="1" smtClean="0"/>
              <a:t>kiểu</a:t>
            </a:r>
            <a:r>
              <a:rPr lang="en-US" sz="2400" dirty="0" smtClean="0"/>
              <a:t> </a:t>
            </a:r>
            <a:r>
              <a:rPr lang="en-US" sz="2400" dirty="0" err="1" smtClean="0"/>
              <a:t>trả</a:t>
            </a:r>
            <a:r>
              <a:rPr lang="en-US" sz="2400" dirty="0" smtClean="0"/>
              <a:t> </a:t>
            </a:r>
            <a:r>
              <a:rPr lang="en-US" sz="2400" dirty="0" err="1" smtClean="0"/>
              <a:t>về</a:t>
            </a:r>
            <a:r>
              <a:rPr lang="en-US" sz="2400" dirty="0" smtClean="0"/>
              <a:t> (float, </a:t>
            </a:r>
            <a:r>
              <a:rPr lang="en-US" sz="2400" dirty="0" err="1" smtClean="0"/>
              <a:t>int</a:t>
            </a:r>
            <a:r>
              <a:rPr lang="en-US" sz="2400" dirty="0" smtClean="0"/>
              <a:t>, double, char, </a:t>
            </a:r>
            <a:r>
              <a:rPr lang="en-US" sz="2400" dirty="0" err="1" smtClean="0"/>
              <a:t>boolean</a:t>
            </a:r>
            <a:r>
              <a:rPr lang="en-US" sz="2400" dirty="0" smtClean="0"/>
              <a:t>, String,…)  </a:t>
            </a:r>
            <a:r>
              <a:rPr lang="en-US" sz="2400" dirty="0" err="1" smtClean="0"/>
              <a:t>phải</a:t>
            </a:r>
            <a:r>
              <a:rPr lang="en-US" sz="2400" dirty="0" smtClean="0"/>
              <a:t> </a:t>
            </a:r>
            <a:r>
              <a:rPr lang="en-US" sz="2400" dirty="0" err="1" smtClean="0"/>
              <a:t>có</a:t>
            </a:r>
            <a:r>
              <a:rPr lang="en-US" sz="2400" dirty="0" smtClean="0"/>
              <a:t> </a:t>
            </a:r>
            <a:r>
              <a:rPr lang="en-US" sz="2400" dirty="0" err="1" smtClean="0"/>
              <a:t>lệnh</a:t>
            </a:r>
            <a:r>
              <a:rPr lang="en-US" sz="2400" dirty="0" smtClean="0"/>
              <a:t> </a:t>
            </a:r>
            <a:r>
              <a:rPr lang="en-US" sz="2400" dirty="0" smtClean="0">
                <a:solidFill>
                  <a:srgbClr val="C00000"/>
                </a:solidFill>
              </a:rPr>
              <a:t>return</a:t>
            </a:r>
            <a:r>
              <a:rPr lang="en-US" sz="2400" dirty="0" smtClean="0"/>
              <a:t> </a:t>
            </a:r>
            <a:r>
              <a:rPr lang="en-US" sz="2400" dirty="0" err="1" smtClean="0">
                <a:solidFill>
                  <a:srgbClr val="002060"/>
                </a:solidFill>
              </a:rPr>
              <a:t>kết_quả</a:t>
            </a:r>
            <a:r>
              <a:rPr lang="en-US" sz="2400" dirty="0" smtClean="0"/>
              <a:t> </a:t>
            </a:r>
            <a:r>
              <a:rPr lang="en-US" sz="2400" dirty="0" err="1" smtClean="0"/>
              <a:t>bên</a:t>
            </a:r>
            <a:r>
              <a:rPr lang="en-US" sz="2400" dirty="0" smtClean="0"/>
              <a:t> </a:t>
            </a:r>
            <a:r>
              <a:rPr lang="en-US" sz="2400" dirty="0" err="1" smtClean="0"/>
              <a:t>trong</a:t>
            </a:r>
            <a:r>
              <a:rPr lang="en-US" sz="2400" dirty="0" smtClean="0"/>
              <a:t> </a:t>
            </a:r>
            <a:r>
              <a:rPr lang="en-US" sz="2400" dirty="0" err="1" smtClean="0"/>
              <a:t>thân</a:t>
            </a:r>
            <a:r>
              <a:rPr lang="en-US" sz="2400" dirty="0" smtClean="0"/>
              <a:t> </a:t>
            </a:r>
            <a:r>
              <a:rPr lang="en-US" sz="2400" dirty="0" err="1" smtClean="0"/>
              <a:t>hàm</a:t>
            </a:r>
            <a:r>
              <a:rPr lang="en-US" sz="2400" dirty="0" smtClean="0"/>
              <a:t>; </a:t>
            </a:r>
          </a:p>
          <a:p>
            <a:pPr>
              <a:buFontTx/>
              <a:buChar char="-"/>
            </a:pPr>
            <a:endParaRPr lang="en-US" dirty="0" smtClean="0"/>
          </a:p>
        </p:txBody>
      </p:sp>
      <p:sp>
        <p:nvSpPr>
          <p:cNvPr id="32772" name="Slide Number Placeholder 3"/>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1592AFBF-18FB-4A4A-B26E-73F25011456A}" type="slidenum">
              <a:rPr lang="en-US" smtClean="0"/>
              <a:pPr/>
              <a:t>11</a:t>
            </a:fld>
            <a:r>
              <a:rPr lang="en-US" smtClean="0"/>
              <a:t>/81</a:t>
            </a:r>
          </a:p>
        </p:txBody>
      </p:sp>
    </p:spTree>
    <p:extLst>
      <p:ext uri="{BB962C8B-B14F-4D97-AF65-F5344CB8AC3E}">
        <p14:creationId xmlns:p14="http://schemas.microsoft.com/office/powerpoint/2010/main" val="262403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smtClean="0"/>
              <a:t>2.4. Khai báo biến – hằng </a:t>
            </a:r>
            <a:endParaRPr lang="en-US"/>
          </a:p>
        </p:txBody>
      </p:sp>
      <p:sp>
        <p:nvSpPr>
          <p:cNvPr id="3" name="Content Placeholder 2"/>
          <p:cNvSpPr>
            <a:spLocks noGrp="1"/>
          </p:cNvSpPr>
          <p:nvPr>
            <p:ph idx="1"/>
          </p:nvPr>
        </p:nvSpPr>
        <p:spPr>
          <a:xfrm>
            <a:off x="457200" y="1071546"/>
            <a:ext cx="8229600" cy="5054617"/>
          </a:xfrm>
        </p:spPr>
        <p:txBody>
          <a:bodyPr>
            <a:normAutofit fontScale="92500" lnSpcReduction="20000"/>
          </a:bodyPr>
          <a:lstStyle/>
          <a:p>
            <a:pPr>
              <a:buNone/>
            </a:pPr>
            <a:r>
              <a:rPr lang="en-US" sz="2600" b="1" smtClean="0">
                <a:solidFill>
                  <a:srgbClr val="0070C0"/>
                </a:solidFill>
              </a:rPr>
              <a:t>java có 4 loại biến</a:t>
            </a:r>
          </a:p>
          <a:p>
            <a:pPr marL="514350" indent="-514350">
              <a:buNone/>
            </a:pPr>
            <a:r>
              <a:rPr lang="en-US" sz="2600" b="1" u="sng" smtClean="0">
                <a:solidFill>
                  <a:srgbClr val="0070C0"/>
                </a:solidFill>
              </a:rPr>
              <a:t>1. Biến</a:t>
            </a:r>
            <a:r>
              <a:rPr lang="en-US" sz="2600" smtClean="0">
                <a:solidFill>
                  <a:srgbClr val="0070C0"/>
                </a:solidFill>
              </a:rPr>
              <a:t> </a:t>
            </a:r>
            <a:r>
              <a:rPr lang="en-US" sz="2600" b="1" u="sng" smtClean="0">
                <a:solidFill>
                  <a:srgbClr val="0070C0"/>
                </a:solidFill>
              </a:rPr>
              <a:t>thành phần </a:t>
            </a:r>
            <a:r>
              <a:rPr lang="en-US" sz="2600" smtClean="0"/>
              <a:t>là các thành phần của lớp và được khởi tạo giá trị mỗi khi một đối tượng của lớp được tạo ra. </a:t>
            </a:r>
          </a:p>
          <a:p>
            <a:pPr marL="514350" indent="-514350">
              <a:buNone/>
            </a:pPr>
            <a:r>
              <a:rPr lang="en-US" sz="2600" b="1" u="sng" smtClean="0">
                <a:solidFill>
                  <a:srgbClr val="0070C0"/>
                </a:solidFill>
              </a:rPr>
              <a:t>2. Biến tham chiếu đối tượng </a:t>
            </a:r>
            <a:r>
              <a:rPr lang="en-US" sz="2600" smtClean="0">
                <a:solidFill>
                  <a:srgbClr val="0070C0"/>
                </a:solidFill>
              </a:rPr>
              <a:t>(gọi tắt là biến tham chiếu). </a:t>
            </a:r>
          </a:p>
          <a:p>
            <a:pPr marL="514350" indent="-514350">
              <a:buNone/>
            </a:pPr>
            <a:r>
              <a:rPr lang="en-US" sz="2600" smtClean="0">
                <a:solidFill>
                  <a:srgbClr val="0070C0"/>
                </a:solidFill>
              </a:rPr>
              <a:t>	</a:t>
            </a:r>
            <a:r>
              <a:rPr lang="en-US" sz="2600" smtClean="0">
                <a:solidFill>
                  <a:srgbClr val="002060"/>
                </a:solidFill>
              </a:rPr>
              <a:t>Ví dụ HocSinh hocSinh hay HocSinh hocSinh=new HocSinh(“LanAnh”)</a:t>
            </a:r>
          </a:p>
          <a:p>
            <a:pPr marL="514350" indent="-514350">
              <a:buNone/>
            </a:pPr>
            <a:r>
              <a:rPr lang="en-US" sz="2600" b="1" u="sng" smtClean="0">
                <a:solidFill>
                  <a:srgbClr val="0070C0"/>
                </a:solidFill>
              </a:rPr>
              <a:t>3. Biến tĩnh (static)</a:t>
            </a:r>
            <a:r>
              <a:rPr lang="en-US" sz="2600" smtClean="0">
                <a:solidFill>
                  <a:srgbClr val="0070C0"/>
                </a:solidFill>
              </a:rPr>
              <a:t>: </a:t>
            </a:r>
            <a:r>
              <a:rPr lang="en-US" sz="2600" smtClean="0"/>
              <a:t>Là các thành viên của lớp nhưng không đại diện cho từng đối tượng mà đại diện cho cả lớp</a:t>
            </a:r>
          </a:p>
          <a:p>
            <a:pPr marL="514350" indent="-514350">
              <a:buNone/>
            </a:pPr>
            <a:r>
              <a:rPr lang="en-US" sz="2600" b="1" u="sng" smtClean="0">
                <a:solidFill>
                  <a:srgbClr val="0070C0"/>
                </a:solidFill>
              </a:rPr>
              <a:t>4. Biến cục bộ (local) </a:t>
            </a:r>
            <a:r>
              <a:rPr lang="en-US" sz="2600" smtClean="0"/>
              <a:t>là biến được khai báo trong các phương thức và trong các khối lệnh. Trong java, các biến local phải được khai báo trước khi sử dụng.</a:t>
            </a:r>
          </a:p>
          <a:p>
            <a:pPr marL="514350" indent="-514350">
              <a:buFont typeface="+mj-lt"/>
              <a:buAutoNum type="arabicPeriod"/>
            </a:pPr>
            <a:endParaRPr lang="en-US" sz="2800" smtClean="0">
              <a:solidFill>
                <a:srgbClr val="002060"/>
              </a:solidFill>
            </a:endParaRPr>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52288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4294967295"/>
          </p:nvPr>
        </p:nvSpPr>
        <p:spPr>
          <a:xfrm>
            <a:off x="3124200" y="6356350"/>
            <a:ext cx="2895600" cy="365125"/>
          </a:xfrm>
          <a:prstGeom prst="rect">
            <a:avLst/>
          </a:prstGeom>
          <a:noFill/>
        </p:spPr>
        <p:txBody>
          <a:bodyPr/>
          <a:lstStyle/>
          <a:p>
            <a:fld id="{724BB1E6-BF43-4FF0-9A80-3C00701E76F9}" type="slidenum">
              <a:rPr lang="en-US"/>
              <a:pPr/>
              <a:t>13</a:t>
            </a:fld>
            <a:r>
              <a:rPr lang="en-US"/>
              <a:t>/23</a:t>
            </a:r>
          </a:p>
        </p:txBody>
      </p:sp>
      <p:sp>
        <p:nvSpPr>
          <p:cNvPr id="1024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10244" name="Rectangle 3"/>
          <p:cNvSpPr>
            <a:spLocks noGrp="1" noChangeArrowheads="1"/>
          </p:cNvSpPr>
          <p:nvPr>
            <p:ph type="body" idx="1"/>
          </p:nvPr>
        </p:nvSpPr>
        <p:spPr>
          <a:xfrm>
            <a:off x="152400" y="1143000"/>
            <a:ext cx="8686800" cy="5486400"/>
          </a:xfrm>
          <a:noFill/>
        </p:spPr>
        <p:txBody>
          <a:bodyPr/>
          <a:lstStyle/>
          <a:p>
            <a:pPr eaLnBrk="1" hangingPunct="1">
              <a:lnSpc>
                <a:spcPct val="80000"/>
              </a:lnSpc>
            </a:pPr>
            <a:r>
              <a:rPr lang="en-US" altLang="ko-KR" sz="2800" smtClean="0">
                <a:ea typeface="굴림" pitchFamily="34" charset="-127"/>
              </a:rPr>
              <a:t>Khai báo biến</a:t>
            </a:r>
          </a:p>
          <a:p>
            <a:pPr lvl="1" eaLnBrk="1" hangingPunct="1">
              <a:lnSpc>
                <a:spcPct val="80000"/>
              </a:lnSpc>
            </a:pPr>
            <a:r>
              <a:rPr lang="en-US" altLang="ko-KR" sz="2400" smtClean="0">
                <a:ea typeface="굴림" pitchFamily="34" charset="-127"/>
              </a:rPr>
              <a:t>Cú pháp: &lt;kiểu dữ liệu&gt; biến1, biến2, . . . ;</a:t>
            </a:r>
          </a:p>
          <a:p>
            <a:pPr lvl="1" eaLnBrk="1" hangingPunct="1">
              <a:lnSpc>
                <a:spcPct val="80000"/>
              </a:lnSpc>
            </a:pPr>
            <a:r>
              <a:rPr lang="en-US" altLang="ko-KR" sz="2400" smtClean="0">
                <a:ea typeface="굴림" pitchFamily="34" charset="-127"/>
              </a:rPr>
              <a:t>Trong đó:</a:t>
            </a:r>
          </a:p>
          <a:p>
            <a:pPr lvl="2">
              <a:lnSpc>
                <a:spcPct val="80000"/>
              </a:lnSpc>
            </a:pPr>
            <a:r>
              <a:rPr lang="en-US" altLang="ko-KR" smtClean="0">
                <a:solidFill>
                  <a:schemeClr val="tx1"/>
                </a:solidFill>
                <a:ea typeface="굴림" pitchFamily="34" charset="-127"/>
              </a:rPr>
              <a:t>Kiểu dữ liệu xác định kiểu dữ liệu của biến;</a:t>
            </a:r>
          </a:p>
          <a:p>
            <a:pPr lvl="2">
              <a:lnSpc>
                <a:spcPct val="80000"/>
              </a:lnSpc>
            </a:pPr>
            <a:r>
              <a:rPr lang="en-US" altLang="ko-KR" smtClean="0">
                <a:solidFill>
                  <a:schemeClr val="tx1"/>
                </a:solidFill>
                <a:ea typeface="굴림" pitchFamily="34" charset="-127"/>
              </a:rPr>
              <a:t>biến1, biến2, … là danh sách các biến ngăn cách bằng dấu phẩy.</a:t>
            </a:r>
          </a:p>
          <a:p>
            <a:pPr lvl="1" eaLnBrk="1" hangingPunct="1">
              <a:lnSpc>
                <a:spcPct val="80000"/>
              </a:lnSpc>
            </a:pPr>
            <a:r>
              <a:rPr lang="en-US" altLang="ko-KR" sz="2400" smtClean="0">
                <a:ea typeface="굴림" pitchFamily="34" charset="-127"/>
              </a:rPr>
              <a:t>Ví dụ:</a:t>
            </a:r>
          </a:p>
          <a:p>
            <a:pPr lvl="2" eaLnBrk="1" hangingPunct="1">
              <a:lnSpc>
                <a:spcPct val="80000"/>
              </a:lnSpc>
              <a:buFont typeface="Wingdings" pitchFamily="2" charset="2"/>
              <a:buNone/>
            </a:pPr>
            <a:r>
              <a:rPr lang="en-US" altLang="ko-KR" sz="2100" smtClean="0">
                <a:ea typeface="굴림" pitchFamily="34" charset="-127"/>
              </a:rPr>
              <a:t>int	studentCount, age;</a:t>
            </a:r>
          </a:p>
          <a:p>
            <a:pPr lvl="2" eaLnBrk="1" hangingPunct="1">
              <a:lnSpc>
                <a:spcPct val="80000"/>
              </a:lnSpc>
              <a:buFont typeface="Wingdings" pitchFamily="2" charset="2"/>
              <a:buNone/>
            </a:pPr>
            <a:r>
              <a:rPr lang="en-US" altLang="ko-KR" sz="2100" smtClean="0">
                <a:ea typeface="굴림" pitchFamily="34" charset="-127"/>
              </a:rPr>
              <a:t>long	sumofSquares; </a:t>
            </a:r>
          </a:p>
          <a:p>
            <a:pPr lvl="2" eaLnBrk="1" hangingPunct="1">
              <a:lnSpc>
                <a:spcPct val="80000"/>
              </a:lnSpc>
              <a:buFont typeface="Wingdings" pitchFamily="2" charset="2"/>
              <a:buNone/>
            </a:pPr>
            <a:r>
              <a:rPr lang="en-US" altLang="ko-KR" sz="2100" smtClean="0">
                <a:solidFill>
                  <a:schemeClr val="tx1"/>
                </a:solidFill>
                <a:ea typeface="굴림" pitchFamily="34" charset="-127"/>
              </a:rPr>
              <a:t>String</a:t>
            </a:r>
            <a:r>
              <a:rPr lang="en-US" altLang="ko-KR" sz="2100" smtClean="0">
                <a:ea typeface="굴림" pitchFamily="34" charset="-127"/>
              </a:rPr>
              <a:t>	stuName; //Khai báo biến stuName kiểu </a:t>
            </a:r>
            <a:r>
              <a:rPr lang="en-US" altLang="ko-KR" sz="2100" smtClean="0">
                <a:solidFill>
                  <a:schemeClr val="tx1"/>
                </a:solidFill>
                <a:ea typeface="굴림" pitchFamily="34" charset="-127"/>
              </a:rPr>
              <a:t>String</a:t>
            </a:r>
          </a:p>
          <a:p>
            <a:pPr lvl="2" eaLnBrk="1" hangingPunct="1">
              <a:lnSpc>
                <a:spcPct val="80000"/>
              </a:lnSpc>
              <a:buFont typeface="Wingdings" pitchFamily="2" charset="2"/>
              <a:buNone/>
            </a:pPr>
            <a:r>
              <a:rPr lang="en-US" altLang="ko-KR" sz="2100" smtClean="0">
                <a:solidFill>
                  <a:schemeClr val="tx1"/>
                </a:solidFill>
                <a:ea typeface="굴림" pitchFamily="34" charset="-127"/>
              </a:rPr>
              <a:t>HocSinh hs; // khai báo biến đối tượng</a:t>
            </a:r>
          </a:p>
          <a:p>
            <a:pPr lvl="1" eaLnBrk="1" hangingPunct="1">
              <a:lnSpc>
                <a:spcPct val="80000"/>
              </a:lnSpc>
            </a:pPr>
            <a:r>
              <a:rPr lang="en-US" altLang="ko-KR" sz="2500" smtClean="0">
                <a:ea typeface="굴림" pitchFamily="34" charset="-127"/>
              </a:rPr>
              <a:t>Khai báo biến và khởi tạo giá trị trong 1 lệnh: </a:t>
            </a:r>
          </a:p>
          <a:p>
            <a:pPr lvl="2" eaLnBrk="1" hangingPunct="1">
              <a:lnSpc>
                <a:spcPct val="80000"/>
              </a:lnSpc>
              <a:buFont typeface="Wingdings" pitchFamily="2" charset="2"/>
              <a:buNone/>
            </a:pPr>
            <a:r>
              <a:rPr lang="en-US" altLang="ko-KR" sz="2100" smtClean="0">
                <a:ea typeface="굴림" pitchFamily="34" charset="-127"/>
              </a:rPr>
              <a:t>Ví dụ:</a:t>
            </a:r>
          </a:p>
          <a:p>
            <a:pPr lvl="4">
              <a:lnSpc>
                <a:spcPct val="80000"/>
              </a:lnSpc>
              <a:buFont typeface="Wingdings" pitchFamily="2" charset="2"/>
              <a:buNone/>
            </a:pPr>
            <a:r>
              <a:rPr lang="en-US" altLang="ko-KR" sz="2100" smtClean="0">
                <a:ea typeface="굴림" pitchFamily="34" charset="-127"/>
              </a:rPr>
              <a:t>int 	i = 1, j = 5;</a:t>
            </a:r>
          </a:p>
          <a:p>
            <a:pPr lvl="4">
              <a:lnSpc>
                <a:spcPct val="80000"/>
              </a:lnSpc>
              <a:buFont typeface="Wingdings" pitchFamily="2" charset="2"/>
              <a:buNone/>
            </a:pPr>
            <a:r>
              <a:rPr lang="en-US" altLang="ko-KR" sz="2100" smtClean="0">
                <a:ea typeface="굴림" pitchFamily="34" charset="-127"/>
              </a:rPr>
              <a:t>double 	d = 1.4;</a:t>
            </a:r>
          </a:p>
          <a:p>
            <a:pPr lvl="4">
              <a:lnSpc>
                <a:spcPct val="80000"/>
              </a:lnSpc>
              <a:buFont typeface="Wingdings" pitchFamily="2" charset="2"/>
              <a:buNone/>
            </a:pPr>
            <a:r>
              <a:rPr lang="en-US" altLang="ko-KR" sz="2100" smtClean="0">
                <a:ea typeface="굴림" pitchFamily="34" charset="-127"/>
              </a:rPr>
              <a:t>float 	pi = 3.1416f; </a:t>
            </a:r>
            <a:endParaRPr lang="en-US" sz="2100" smtClean="0"/>
          </a:p>
        </p:txBody>
      </p:sp>
      <p:sp>
        <p:nvSpPr>
          <p:cNvPr id="215044" name="Rectangle 4"/>
          <p:cNvSpPr>
            <a:spLocks noChangeArrowheads="1"/>
          </p:cNvSpPr>
          <p:nvPr/>
        </p:nvSpPr>
        <p:spPr bwMode="auto">
          <a:xfrm>
            <a:off x="304800" y="381000"/>
            <a:ext cx="8686800" cy="533400"/>
          </a:xfrm>
          <a:prstGeom prst="rect">
            <a:avLst/>
          </a:prstGeom>
          <a:noFill/>
          <a:ln w="9525">
            <a:noFill/>
            <a:miter lim="800000"/>
            <a:headEnd/>
            <a:tailEnd/>
          </a:ln>
          <a:effectLst/>
        </p:spPr>
        <p:txBody>
          <a:bodyPr anchor="ctr"/>
          <a:lstStyle/>
          <a:p>
            <a:pPr algn="ctr">
              <a:defRPr/>
            </a:pPr>
            <a:r>
              <a:rPr lang="en-US" sz="4400" smtClean="0"/>
              <a:t>2.4. Khai báo biến – hằng </a:t>
            </a:r>
            <a:endParaRPr lang="en-US" sz="4400">
              <a:latin typeface="Arial" pitchFamily="34" charset="0"/>
            </a:endParaRPr>
          </a:p>
        </p:txBody>
      </p:sp>
    </p:spTree>
    <p:extLst>
      <p:ext uri="{BB962C8B-B14F-4D97-AF65-F5344CB8AC3E}">
        <p14:creationId xmlns:p14="http://schemas.microsoft.com/office/powerpoint/2010/main" val="218973436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4294967295"/>
          </p:nvPr>
        </p:nvSpPr>
        <p:spPr>
          <a:xfrm>
            <a:off x="3124200" y="6356350"/>
            <a:ext cx="2895600" cy="365125"/>
          </a:xfrm>
          <a:prstGeom prst="rect">
            <a:avLst/>
          </a:prstGeom>
          <a:noFill/>
        </p:spPr>
        <p:txBody>
          <a:bodyPr/>
          <a:lstStyle/>
          <a:p>
            <a:fld id="{CEEB0F64-37EA-465F-92CF-F91AC545A766}" type="slidenum">
              <a:rPr lang="en-US"/>
              <a:pPr/>
              <a:t>14</a:t>
            </a:fld>
            <a:r>
              <a:rPr lang="en-US"/>
              <a:t>/23</a:t>
            </a:r>
          </a:p>
        </p:txBody>
      </p:sp>
      <p:sp>
        <p:nvSpPr>
          <p:cNvPr id="9219"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9220" name="Rectangle 3"/>
          <p:cNvSpPr>
            <a:spLocks noGrp="1" noChangeArrowheads="1"/>
          </p:cNvSpPr>
          <p:nvPr>
            <p:ph type="body" idx="1"/>
          </p:nvPr>
        </p:nvSpPr>
        <p:spPr>
          <a:xfrm>
            <a:off x="381000" y="1219200"/>
            <a:ext cx="8458200" cy="5105400"/>
          </a:xfrm>
          <a:noFill/>
        </p:spPr>
        <p:txBody>
          <a:bodyPr>
            <a:normAutofit/>
          </a:bodyPr>
          <a:lstStyle/>
          <a:p>
            <a:pPr eaLnBrk="1" hangingPunct="1">
              <a:lnSpc>
                <a:spcPct val="90000"/>
              </a:lnSpc>
            </a:pPr>
            <a:r>
              <a:rPr lang="en-US" altLang="ko-KR" sz="2600" b="1" smtClean="0">
                <a:ea typeface="굴림" pitchFamily="34" charset="-127"/>
              </a:rPr>
              <a:t>Khai báo hằng</a:t>
            </a:r>
          </a:p>
          <a:p>
            <a:pPr lvl="1" eaLnBrk="1" hangingPunct="1">
              <a:lnSpc>
                <a:spcPct val="90000"/>
              </a:lnSpc>
            </a:pPr>
            <a:r>
              <a:rPr lang="en-US" altLang="ko-KR" sz="2400" i="1" smtClean="0">
                <a:ea typeface="굴림" pitchFamily="34" charset="-127"/>
              </a:rPr>
              <a:t>Cú pháp: </a:t>
            </a:r>
            <a:r>
              <a:rPr lang="en-US" altLang="ko-KR" sz="2400" i="1" smtClean="0">
                <a:solidFill>
                  <a:srgbClr val="0070C0"/>
                </a:solidFill>
                <a:ea typeface="굴림" pitchFamily="34" charset="-127"/>
              </a:rPr>
              <a:t>final</a:t>
            </a:r>
            <a:r>
              <a:rPr lang="en-US" altLang="ko-KR" sz="2400" i="1" smtClean="0">
                <a:ea typeface="굴림" pitchFamily="34" charset="-127"/>
              </a:rPr>
              <a:t> &lt;kiểu dL&gt; &lt;tên hằng&gt; &lt;= value&gt;;</a:t>
            </a:r>
          </a:p>
          <a:p>
            <a:pPr lvl="1" eaLnBrk="1" hangingPunct="1">
              <a:lnSpc>
                <a:spcPct val="90000"/>
              </a:lnSpc>
            </a:pPr>
            <a:r>
              <a:rPr lang="en-US" altLang="ko-KR" sz="2400" i="1" smtClean="0">
                <a:ea typeface="굴림" pitchFamily="34" charset="-127"/>
              </a:rPr>
              <a:t>Trong đó: </a:t>
            </a:r>
          </a:p>
          <a:p>
            <a:pPr lvl="2">
              <a:lnSpc>
                <a:spcPct val="90000"/>
              </a:lnSpc>
            </a:pPr>
            <a:r>
              <a:rPr lang="en-US" altLang="ko-KR" i="1" smtClean="0">
                <a:solidFill>
                  <a:srgbClr val="0070C0"/>
                </a:solidFill>
                <a:ea typeface="굴림" pitchFamily="34" charset="-127"/>
              </a:rPr>
              <a:t>final</a:t>
            </a:r>
            <a:r>
              <a:rPr lang="en-US" altLang="ko-KR" smtClean="0">
                <a:ea typeface="굴림" pitchFamily="34" charset="-127"/>
              </a:rPr>
              <a:t> là từ khoá bắt buộc;</a:t>
            </a:r>
          </a:p>
          <a:p>
            <a:pPr lvl="2">
              <a:lnSpc>
                <a:spcPct val="90000"/>
              </a:lnSpc>
            </a:pPr>
            <a:r>
              <a:rPr lang="en-US" altLang="ko-KR" i="1" smtClean="0">
                <a:solidFill>
                  <a:srgbClr val="0070C0"/>
                </a:solidFill>
                <a:ea typeface="굴림" pitchFamily="34" charset="-127"/>
              </a:rPr>
              <a:t>kiểu dữ liệu</a:t>
            </a:r>
            <a:r>
              <a:rPr lang="en-US" altLang="ko-KR" smtClean="0">
                <a:ea typeface="굴림" pitchFamily="34" charset="-127"/>
              </a:rPr>
              <a:t> xác định kiểu dữ liệu của hằng; </a:t>
            </a:r>
          </a:p>
          <a:p>
            <a:pPr lvl="2">
              <a:lnSpc>
                <a:spcPct val="90000"/>
              </a:lnSpc>
            </a:pPr>
            <a:r>
              <a:rPr lang="en-US" altLang="ko-KR" sz="2100" i="1">
                <a:solidFill>
                  <a:srgbClr val="0070C0"/>
                </a:solidFill>
                <a:ea typeface="굴림" pitchFamily="34" charset="-127"/>
              </a:rPr>
              <a:t>tên hằng </a:t>
            </a:r>
            <a:r>
              <a:rPr lang="en-US" altLang="ko-KR" smtClean="0">
                <a:ea typeface="굴림" pitchFamily="34" charset="-127"/>
              </a:rPr>
              <a:t>là tên hằng; </a:t>
            </a:r>
            <a:r>
              <a:rPr lang="en-US" altLang="ko-KR" i="1" smtClean="0">
                <a:solidFill>
                  <a:srgbClr val="0070C0"/>
                </a:solidFill>
                <a:ea typeface="굴림" pitchFamily="34" charset="-127"/>
              </a:rPr>
              <a:t>value</a:t>
            </a:r>
            <a:r>
              <a:rPr lang="en-US" altLang="ko-KR" smtClean="0">
                <a:ea typeface="굴림" pitchFamily="34" charset="-127"/>
              </a:rPr>
              <a:t> là giá trị của hằng.</a:t>
            </a:r>
          </a:p>
          <a:p>
            <a:pPr lvl="1" eaLnBrk="1" hangingPunct="1">
              <a:lnSpc>
                <a:spcPct val="90000"/>
              </a:lnSpc>
            </a:pPr>
            <a:r>
              <a:rPr lang="en-US" altLang="ko-KR" sz="2400" smtClean="0">
                <a:ea typeface="굴림" pitchFamily="34" charset="-127"/>
              </a:rPr>
              <a:t>Ví dụ:</a:t>
            </a:r>
          </a:p>
          <a:p>
            <a:pPr lvl="2" eaLnBrk="1" hangingPunct="1">
              <a:lnSpc>
                <a:spcPct val="90000"/>
              </a:lnSpc>
              <a:buFont typeface="Wingdings" pitchFamily="2" charset="2"/>
              <a:buNone/>
            </a:pPr>
            <a:r>
              <a:rPr lang="en-US" altLang="ko-KR" sz="2200" smtClean="0">
                <a:solidFill>
                  <a:schemeClr val="tx1"/>
                </a:solidFill>
                <a:ea typeface="굴림" pitchFamily="34" charset="-127"/>
              </a:rPr>
              <a:t>final double	PI = 3.14159;	</a:t>
            </a:r>
          </a:p>
          <a:p>
            <a:pPr lvl="2" eaLnBrk="1" hangingPunct="1">
              <a:lnSpc>
                <a:spcPct val="90000"/>
              </a:lnSpc>
              <a:buFont typeface="Wingdings" pitchFamily="2" charset="2"/>
              <a:buNone/>
            </a:pPr>
            <a:r>
              <a:rPr lang="en-US" altLang="ko-KR" sz="2200" smtClean="0">
                <a:solidFill>
                  <a:schemeClr val="tx1"/>
                </a:solidFill>
                <a:ea typeface="굴림" pitchFamily="34" charset="-127"/>
              </a:rPr>
              <a:t>final float	E =2.72f;	</a:t>
            </a:r>
          </a:p>
          <a:p>
            <a:pPr lvl="2" eaLnBrk="1" hangingPunct="1">
              <a:lnSpc>
                <a:spcPct val="90000"/>
              </a:lnSpc>
              <a:buFont typeface="Wingdings" pitchFamily="2" charset="2"/>
              <a:buNone/>
            </a:pPr>
            <a:r>
              <a:rPr lang="en-US" altLang="ko-KR" sz="2200" smtClean="0">
                <a:solidFill>
                  <a:schemeClr val="tx1"/>
                </a:solidFill>
                <a:ea typeface="굴림" pitchFamily="34" charset="-127"/>
              </a:rPr>
              <a:t>final long	MAX_TEMP = 1000000L; </a:t>
            </a:r>
          </a:p>
          <a:p>
            <a:pPr lvl="2" eaLnBrk="1" hangingPunct="1">
              <a:lnSpc>
                <a:spcPct val="90000"/>
              </a:lnSpc>
              <a:buFont typeface="Wingdings" pitchFamily="2" charset="2"/>
              <a:buNone/>
            </a:pPr>
            <a:r>
              <a:rPr lang="en-US" altLang="ko-KR" sz="2200" smtClean="0">
                <a:solidFill>
                  <a:schemeClr val="tx1"/>
                </a:solidFill>
                <a:ea typeface="굴림" pitchFamily="34" charset="-127"/>
              </a:rPr>
              <a:t>final int	MIN_TEMP = -273; </a:t>
            </a:r>
          </a:p>
          <a:p>
            <a:pPr lvl="2" eaLnBrk="1" hangingPunct="1">
              <a:lnSpc>
                <a:spcPct val="90000"/>
              </a:lnSpc>
              <a:buFont typeface="Wingdings" pitchFamily="2" charset="2"/>
              <a:buNone/>
            </a:pPr>
            <a:r>
              <a:rPr lang="en-US" altLang="ko-KR" sz="2200" smtClean="0">
                <a:solidFill>
                  <a:schemeClr val="tx1"/>
                </a:solidFill>
                <a:ea typeface="굴림" pitchFamily="34" charset="-127"/>
              </a:rPr>
              <a:t>final char	LETTER = ‘W’; //Hằng ký tự</a:t>
            </a:r>
          </a:p>
          <a:p>
            <a:pPr lvl="2" eaLnBrk="1" hangingPunct="1">
              <a:lnSpc>
                <a:spcPct val="90000"/>
              </a:lnSpc>
              <a:buFont typeface="Wingdings" pitchFamily="2" charset="2"/>
              <a:buNone/>
            </a:pPr>
            <a:r>
              <a:rPr lang="en-US" altLang="ko-KR" sz="2200" smtClean="0">
                <a:solidFill>
                  <a:schemeClr val="tx1"/>
                </a:solidFill>
                <a:ea typeface="굴림" pitchFamily="34" charset="-127"/>
              </a:rPr>
              <a:t>final String	NAME = “Elisa”; //Hằng chuỗi ký tự </a:t>
            </a:r>
            <a:endParaRPr lang="en-US" sz="2200" smtClean="0">
              <a:solidFill>
                <a:schemeClr val="tx1"/>
              </a:solidFill>
            </a:endParaRPr>
          </a:p>
        </p:txBody>
      </p:sp>
      <p:sp>
        <p:nvSpPr>
          <p:cNvPr id="214020" name="Rectangle 4"/>
          <p:cNvSpPr>
            <a:spLocks noChangeArrowheads="1"/>
          </p:cNvSpPr>
          <p:nvPr/>
        </p:nvSpPr>
        <p:spPr bwMode="auto">
          <a:xfrm>
            <a:off x="304800" y="381000"/>
            <a:ext cx="8686800" cy="533400"/>
          </a:xfrm>
          <a:prstGeom prst="rect">
            <a:avLst/>
          </a:prstGeom>
          <a:noFill/>
          <a:ln w="9525">
            <a:noFill/>
            <a:miter lim="800000"/>
            <a:headEnd/>
            <a:tailEnd/>
          </a:ln>
          <a:effectLst/>
        </p:spPr>
        <p:txBody>
          <a:bodyPr anchor="ctr"/>
          <a:lstStyle/>
          <a:p>
            <a:pPr algn="ctr">
              <a:defRPr/>
            </a:pPr>
            <a:r>
              <a:rPr lang="en-US" sz="4400" smtClean="0"/>
              <a:t>2.4. Khai báo biến – hằng </a:t>
            </a:r>
            <a:endParaRPr lang="en-US" sz="4400">
              <a:latin typeface="Arial" pitchFamily="34" charset="0"/>
            </a:endParaRPr>
          </a:p>
        </p:txBody>
      </p:sp>
    </p:spTree>
    <p:extLst>
      <p:ext uri="{BB962C8B-B14F-4D97-AF65-F5344CB8AC3E}">
        <p14:creationId xmlns:p14="http://schemas.microsoft.com/office/powerpoint/2010/main" val="3758870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2.5. Định dạng xuất</a:t>
            </a:r>
          </a:p>
        </p:txBody>
      </p:sp>
      <p:sp>
        <p:nvSpPr>
          <p:cNvPr id="7171" name="Content Placeholder 2"/>
          <p:cNvSpPr>
            <a:spLocks noGrp="1"/>
          </p:cNvSpPr>
          <p:nvPr>
            <p:ph idx="1"/>
          </p:nvPr>
        </p:nvSpPr>
        <p:spPr>
          <a:xfrm>
            <a:off x="457200" y="1600200"/>
            <a:ext cx="8458200" cy="4525963"/>
          </a:xfrm>
        </p:spPr>
        <p:txBody>
          <a:bodyPr/>
          <a:lstStyle/>
          <a:p>
            <a:r>
              <a:rPr lang="en-US" smtClean="0"/>
              <a:t>Hiển thị kết quả lên màn hình cần phải được định dạng</a:t>
            </a:r>
          </a:p>
          <a:p>
            <a:r>
              <a:rPr lang="en-US" smtClean="0"/>
              <a:t>Có 3 cách định dạng xuất :</a:t>
            </a:r>
          </a:p>
          <a:p>
            <a:pPr lvl="1"/>
            <a:r>
              <a:rPr lang="en-US" smtClean="0"/>
              <a:t>print() và println():</a:t>
            </a:r>
          </a:p>
          <a:p>
            <a:pPr lvl="1"/>
            <a:r>
              <a:rPr lang="en-US" smtClean="0"/>
              <a:t>printf()</a:t>
            </a:r>
          </a:p>
          <a:p>
            <a:pPr lvl="1"/>
            <a:r>
              <a:rPr lang="en-US" smtClean="0"/>
              <a:t>format():</a:t>
            </a:r>
          </a:p>
        </p:txBody>
      </p:sp>
      <p:sp>
        <p:nvSpPr>
          <p:cNvPr id="7172"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681384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4294967295"/>
          </p:nvPr>
        </p:nvSpPr>
        <p:spPr>
          <a:xfrm>
            <a:off x="3124200" y="6356350"/>
            <a:ext cx="2895600" cy="365125"/>
          </a:xfrm>
          <a:prstGeom prst="rect">
            <a:avLst/>
          </a:prstGeom>
          <a:noFill/>
        </p:spPr>
        <p:txBody>
          <a:bodyPr/>
          <a:lstStyle/>
          <a:p>
            <a:fld id="{CD24A1E8-5CE9-47AA-B4B6-B891A6ACF737}" type="slidenum">
              <a:rPr lang="en-US" smtClean="0"/>
              <a:pPr/>
              <a:t>16</a:t>
            </a:fld>
            <a:r>
              <a:rPr lang="en-US" smtClean="0"/>
              <a:t>/39</a:t>
            </a:r>
          </a:p>
        </p:txBody>
      </p:sp>
      <p:sp>
        <p:nvSpPr>
          <p:cNvPr id="8195"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41988" name="Rectangle 3"/>
          <p:cNvSpPr>
            <a:spLocks noGrp="1" noChangeArrowheads="1"/>
          </p:cNvSpPr>
          <p:nvPr>
            <p:ph type="title"/>
          </p:nvPr>
        </p:nvSpPr>
        <p:spPr>
          <a:xfrm>
            <a:off x="304800" y="457200"/>
            <a:ext cx="8686800" cy="533400"/>
          </a:xfrm>
        </p:spPr>
        <p:txBody>
          <a:bodyPr>
            <a:normAutofit fontScale="90000"/>
          </a:bodyPr>
          <a:lstStyle/>
          <a:p>
            <a:pPr>
              <a:defRPr/>
            </a:pPr>
            <a:r>
              <a:rPr lang="en-US"/>
              <a:t>2.5</a:t>
            </a:r>
            <a:r>
              <a:rPr lang="en-US" sz="4000" smtClean="0"/>
              <a:t>.1.Định dạng xuất print(), println()</a:t>
            </a:r>
            <a:endParaRPr lang="en-US" smtClean="0"/>
          </a:p>
        </p:txBody>
      </p:sp>
      <p:sp>
        <p:nvSpPr>
          <p:cNvPr id="8197" name="Rectangle 4"/>
          <p:cNvSpPr>
            <a:spLocks noGrp="1" noChangeArrowheads="1"/>
          </p:cNvSpPr>
          <p:nvPr>
            <p:ph type="body" idx="1"/>
          </p:nvPr>
        </p:nvSpPr>
        <p:spPr>
          <a:xfrm>
            <a:off x="500063" y="1066800"/>
            <a:ext cx="8512175" cy="5486400"/>
          </a:xfrm>
        </p:spPr>
        <p:txBody>
          <a:bodyPr/>
          <a:lstStyle/>
          <a:p>
            <a:pPr eaLnBrk="1" hangingPunct="1"/>
            <a:endParaRPr lang="en-US" altLang="ko-KR" smtClean="0">
              <a:ea typeface="굴림" pitchFamily="34" charset="-127"/>
            </a:endParaRPr>
          </a:p>
          <a:p>
            <a:pPr eaLnBrk="1" hangingPunct="1"/>
            <a:r>
              <a:rPr lang="en-US" altLang="ko-KR" smtClean="0">
                <a:ea typeface="굴림" pitchFamily="34" charset="-127"/>
              </a:rPr>
              <a:t>Phương thức print() và println() dùng in giá trị ra màn hình, cú pháp như sau:</a:t>
            </a:r>
          </a:p>
          <a:p>
            <a:pPr lvl="1"/>
            <a:r>
              <a:rPr lang="en-US" altLang="ko-KR" smtClean="0">
                <a:solidFill>
                  <a:srgbClr val="C00000"/>
                </a:solidFill>
                <a:ea typeface="굴림" pitchFamily="34" charset="-127"/>
              </a:rPr>
              <a:t>System.out.print(Value1+Value2 );</a:t>
            </a:r>
          </a:p>
          <a:p>
            <a:pPr lvl="1"/>
            <a:r>
              <a:rPr lang="en-US" altLang="ko-KR" smtClean="0">
                <a:solidFill>
                  <a:srgbClr val="C00000"/>
                </a:solidFill>
                <a:ea typeface="굴림" pitchFamily="34" charset="-127"/>
              </a:rPr>
              <a:t>System.out.println(Value1 + Value2); </a:t>
            </a:r>
          </a:p>
          <a:p>
            <a:pPr lvl="1">
              <a:buFontTx/>
              <a:buNone/>
            </a:pPr>
            <a:r>
              <a:rPr lang="en-US" altLang="ko-KR" smtClean="0">
                <a:ea typeface="굴림" pitchFamily="34" charset="-127"/>
              </a:rPr>
              <a:t>Xuất  thông tin Value1 và value2 ra màn hình.</a:t>
            </a:r>
          </a:p>
          <a:p>
            <a:pPr lvl="1">
              <a:buFontTx/>
              <a:buNone/>
            </a:pPr>
            <a:r>
              <a:rPr lang="en-US" altLang="ko-KR" smtClean="0">
                <a:ea typeface="굴림" pitchFamily="34" charset="-127"/>
              </a:rPr>
              <a:t>Viết tắt trong netBean là sout</a:t>
            </a:r>
          </a:p>
          <a:p>
            <a:pPr lvl="1">
              <a:buFontTx/>
              <a:buNone/>
            </a:pPr>
            <a:r>
              <a:rPr lang="en-US" altLang="ko-KR" smtClean="0">
                <a:ea typeface="굴림" pitchFamily="34" charset="-127"/>
              </a:rPr>
              <a:t>Viết tắt trong Eclipse là sysout</a:t>
            </a:r>
          </a:p>
          <a:p>
            <a:pPr eaLnBrk="1" hangingPunct="1"/>
            <a:r>
              <a:rPr lang="en-US" altLang="ko-KR" smtClean="0">
                <a:ea typeface="굴림" pitchFamily="34" charset="-127"/>
              </a:rPr>
              <a:t>Ví dụ:</a:t>
            </a:r>
          </a:p>
          <a:p>
            <a:pPr lvl="1" eaLnBrk="1" hangingPunct="1">
              <a:buFontTx/>
              <a:buNone/>
            </a:pPr>
            <a:r>
              <a:rPr lang="en-US" altLang="ko-KR" smtClean="0">
                <a:ea typeface="굴림" pitchFamily="34" charset="-127"/>
              </a:rPr>
              <a:t>System.out.print(“5+6=”+(5+6));</a:t>
            </a:r>
          </a:p>
          <a:p>
            <a:pPr lvl="1" eaLnBrk="1" hangingPunct="1">
              <a:buFontTx/>
              <a:buNone/>
            </a:pPr>
            <a:r>
              <a:rPr lang="en-US" altLang="ko-KR" smtClean="0">
                <a:ea typeface="굴림" pitchFamily="34" charset="-127"/>
              </a:rPr>
              <a:t>//kết quả: 5+6=11</a:t>
            </a:r>
            <a:endParaRPr lang="en-US" smtClean="0"/>
          </a:p>
        </p:txBody>
      </p:sp>
    </p:spTree>
    <p:extLst>
      <p:ext uri="{BB962C8B-B14F-4D97-AF65-F5344CB8AC3E}">
        <p14:creationId xmlns:p14="http://schemas.microsoft.com/office/powerpoint/2010/main" val="59971177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92162"/>
          </a:xfrm>
        </p:spPr>
        <p:txBody>
          <a:bodyPr/>
          <a:lstStyle/>
          <a:p>
            <a:r>
              <a:rPr lang="en-US"/>
              <a:t>2.5.2</a:t>
            </a:r>
            <a:r>
              <a:rPr lang="en-US" smtClean="0"/>
              <a:t>. Định dạng xuất printf()</a:t>
            </a:r>
          </a:p>
        </p:txBody>
      </p:sp>
      <p:sp>
        <p:nvSpPr>
          <p:cNvPr id="3" name="Content Placeholder 2"/>
          <p:cNvSpPr>
            <a:spLocks noGrp="1"/>
          </p:cNvSpPr>
          <p:nvPr>
            <p:ph idx="1"/>
          </p:nvPr>
        </p:nvSpPr>
        <p:spPr>
          <a:xfrm>
            <a:off x="457200" y="1143000"/>
            <a:ext cx="8382000" cy="5715000"/>
          </a:xfrm>
        </p:spPr>
        <p:txBody>
          <a:bodyPr>
            <a:normAutofit/>
          </a:bodyPr>
          <a:lstStyle/>
          <a:p>
            <a:pPr>
              <a:defRPr/>
            </a:pPr>
            <a:r>
              <a:rPr lang="vi-VN" sz="2100" smtClean="0"/>
              <a:t>Sytstem.out.printf(): tương tự như</a:t>
            </a:r>
            <a:r>
              <a:rPr lang="en-US" sz="2100" smtClean="0"/>
              <a:t> </a:t>
            </a:r>
            <a:r>
              <a:rPr lang="vi-VN" sz="2100" smtClean="0"/>
              <a:t>ngôn ngữ lập trình C+</a:t>
            </a:r>
            <a:r>
              <a:rPr lang="en-US" sz="2100" smtClean="0"/>
              <a:t>+:</a:t>
            </a:r>
            <a:r>
              <a:rPr lang="vi-VN" sz="2100" i="1" smtClean="0"/>
              <a:t> </a:t>
            </a:r>
            <a:endParaRPr lang="en-US" sz="2100" i="1" smtClean="0"/>
          </a:p>
          <a:p>
            <a:pPr>
              <a:buFontTx/>
              <a:buNone/>
              <a:defRPr/>
            </a:pPr>
            <a:r>
              <a:rPr lang="en-US" sz="2100" i="1" smtClean="0">
                <a:solidFill>
                  <a:srgbClr val="0070C0"/>
                </a:solidFill>
              </a:rPr>
              <a:t>	</a:t>
            </a:r>
            <a:r>
              <a:rPr lang="vi-VN" sz="2100" i="1" smtClean="0">
                <a:solidFill>
                  <a:srgbClr val="0070C0"/>
                </a:solidFill>
              </a:rPr>
              <a:t>System.out.printf(“format-string”, [arg1, arg2, …]);</a:t>
            </a:r>
            <a:endParaRPr lang="en-US" sz="2100" i="1" smtClean="0">
              <a:solidFill>
                <a:srgbClr val="0070C0"/>
              </a:solidFill>
            </a:endParaRPr>
          </a:p>
          <a:p>
            <a:pPr>
              <a:defRPr/>
            </a:pPr>
            <a:r>
              <a:rPr lang="vi-VN" sz="2100" smtClean="0"/>
              <a:t>%d, %f, %c, %s</a:t>
            </a:r>
            <a:r>
              <a:rPr lang="en-US" sz="2100" smtClean="0"/>
              <a:t> trong đó:</a:t>
            </a:r>
            <a:r>
              <a:rPr lang="vi-VN" sz="2100" smtClean="0"/>
              <a:t> </a:t>
            </a:r>
            <a:r>
              <a:rPr lang="en-US" sz="2100" smtClean="0"/>
              <a:t>d -</a:t>
            </a:r>
            <a:r>
              <a:rPr lang="vi-VN" sz="2100" smtClean="0"/>
              <a:t>số nguyên (byte, short, int, long), </a:t>
            </a:r>
            <a:endParaRPr lang="en-US" sz="2100" smtClean="0"/>
          </a:p>
          <a:p>
            <a:pPr>
              <a:buFontTx/>
              <a:buNone/>
              <a:defRPr/>
            </a:pPr>
            <a:r>
              <a:rPr lang="en-US" sz="2100" smtClean="0"/>
              <a:t>	f -</a:t>
            </a:r>
            <a:r>
              <a:rPr lang="vi-VN" sz="2100" smtClean="0"/>
              <a:t>số thực (float,double)</a:t>
            </a:r>
            <a:r>
              <a:rPr lang="en-US" sz="2100" smtClean="0"/>
              <a:t>, s-xâu ký tự</a:t>
            </a:r>
          </a:p>
          <a:p>
            <a:pPr>
              <a:defRPr/>
            </a:pPr>
            <a:r>
              <a:rPr lang="vi-VN" sz="2100" smtClean="0"/>
              <a:t>Dấu -</a:t>
            </a:r>
            <a:r>
              <a:rPr lang="en-US" sz="2100" smtClean="0"/>
              <a:t> dùng</a:t>
            </a:r>
            <a:r>
              <a:rPr lang="vi-VN" sz="2100" smtClean="0"/>
              <a:t> canh trái, mặc định canh phải.</a:t>
            </a:r>
            <a:endParaRPr lang="en-US" sz="2100" smtClean="0"/>
          </a:p>
          <a:p>
            <a:pPr>
              <a:defRPr/>
            </a:pPr>
            <a:r>
              <a:rPr lang="vi-VN" sz="2100" smtClean="0"/>
              <a:t>%0</a:t>
            </a:r>
            <a:r>
              <a:rPr lang="en-US" sz="2100" smtClean="0"/>
              <a:t> dùng</a:t>
            </a:r>
            <a:r>
              <a:rPr lang="vi-VN" sz="2100" smtClean="0"/>
              <a:t> </a:t>
            </a:r>
            <a:r>
              <a:rPr lang="en-US" sz="2100" smtClean="0"/>
              <a:t>điền</a:t>
            </a:r>
            <a:r>
              <a:rPr lang="vi-VN" sz="2100" smtClean="0"/>
              <a:t> số 0</a:t>
            </a:r>
            <a:r>
              <a:rPr lang="en-US" sz="2100" smtClean="0"/>
              <a:t> vào vị trí trống</a:t>
            </a:r>
            <a:r>
              <a:rPr lang="vi-VN" sz="2100" smtClean="0"/>
              <a:t>.</a:t>
            </a:r>
            <a:endParaRPr lang="en-US" sz="2100" smtClean="0"/>
          </a:p>
          <a:p>
            <a:pPr>
              <a:buFontTx/>
              <a:buNone/>
              <a:defRPr/>
            </a:pPr>
            <a:r>
              <a:rPr lang="en-US" sz="2100" smtClean="0">
                <a:solidFill>
                  <a:srgbClr val="0070C0"/>
                </a:solidFill>
              </a:rPr>
              <a:t>Ví dụ:</a:t>
            </a:r>
          </a:p>
          <a:p>
            <a:pPr>
              <a:buFontTx/>
              <a:buNone/>
              <a:defRPr/>
            </a:pPr>
            <a:r>
              <a:rPr lang="en-US" sz="2100" smtClean="0"/>
              <a:t>-  “</a:t>
            </a:r>
            <a:r>
              <a:rPr lang="vi-VN" sz="2100" smtClean="0"/>
              <a:t>%5.3f</a:t>
            </a:r>
            <a:r>
              <a:rPr lang="en-US" sz="2100" smtClean="0"/>
              <a:t>”</a:t>
            </a:r>
            <a:r>
              <a:rPr lang="vi-VN" sz="2100" smtClean="0"/>
              <a:t>: </a:t>
            </a:r>
            <a:r>
              <a:rPr lang="en-US" sz="2100" smtClean="0"/>
              <a:t>in số chiếm 5 chỗ trong đó phần thập phân chiếm 3 chỗ</a:t>
            </a:r>
          </a:p>
          <a:p>
            <a:pPr>
              <a:buFontTx/>
              <a:buChar char="-"/>
              <a:defRPr/>
            </a:pPr>
            <a:r>
              <a:rPr lang="en-US" sz="2100" smtClean="0"/>
              <a:t>“%-30s”: chuỗi, chiếm 30 ký tự, canh lề trái.</a:t>
            </a:r>
          </a:p>
          <a:p>
            <a:pPr>
              <a:buFontTx/>
              <a:buChar char="-"/>
              <a:defRPr/>
            </a:pPr>
            <a:r>
              <a:rPr lang="en-US" sz="2100" smtClean="0"/>
              <a:t>System.out.printf("%10s%10.3f",“Ai đấy",123.45); in ra?</a:t>
            </a:r>
          </a:p>
          <a:p>
            <a:pPr>
              <a:buFontTx/>
              <a:buChar char="-"/>
              <a:defRPr/>
            </a:pPr>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3087969641"/>
              </p:ext>
            </p:extLst>
          </p:nvPr>
        </p:nvGraphicFramePr>
        <p:xfrm>
          <a:off x="611560" y="5157192"/>
          <a:ext cx="8305800" cy="1135380"/>
        </p:xfrm>
        <a:graphic>
          <a:graphicData uri="http://schemas.openxmlformats.org/drawingml/2006/table">
            <a:tbl>
              <a:tblPr firstRow="1" bandRow="1">
                <a:tableStyleId>{5C22544A-7EE6-4342-B048-85BDC9FD1C3A}</a:tableStyleId>
              </a:tblPr>
              <a:tblGrid>
                <a:gridCol w="332232"/>
                <a:gridCol w="332232"/>
                <a:gridCol w="332232"/>
                <a:gridCol w="332232"/>
                <a:gridCol w="332232"/>
                <a:gridCol w="332232"/>
                <a:gridCol w="332232"/>
                <a:gridCol w="332232"/>
                <a:gridCol w="332232"/>
                <a:gridCol w="332232"/>
                <a:gridCol w="487680"/>
                <a:gridCol w="457200"/>
                <a:gridCol w="457200"/>
                <a:gridCol w="457200"/>
                <a:gridCol w="457200"/>
                <a:gridCol w="457200"/>
                <a:gridCol w="457200"/>
                <a:gridCol w="457200"/>
                <a:gridCol w="457200"/>
                <a:gridCol w="609600"/>
                <a:gridCol w="228600"/>
              </a:tblGrid>
              <a:tr h="495300">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c>
                  <a:txBody>
                    <a:bodyPr/>
                    <a:lstStyle/>
                    <a:p>
                      <a:r>
                        <a:rPr lang="en-US" smtClean="0"/>
                        <a:t>7</a:t>
                      </a:r>
                      <a:endParaRPr lang="en-US"/>
                    </a:p>
                  </a:txBody>
                  <a:tcPr/>
                </a:tc>
                <a:tc>
                  <a:txBody>
                    <a:bodyPr/>
                    <a:lstStyle/>
                    <a:p>
                      <a:r>
                        <a:rPr lang="en-US" smtClean="0"/>
                        <a:t>8</a:t>
                      </a:r>
                      <a:endParaRPr lang="en-US"/>
                    </a:p>
                  </a:txBody>
                  <a:tcPr/>
                </a:tc>
                <a:tc>
                  <a:txBody>
                    <a:bodyPr/>
                    <a:lstStyle/>
                    <a:p>
                      <a:r>
                        <a:rPr lang="en-US" smtClean="0"/>
                        <a:t>9</a:t>
                      </a:r>
                      <a:endParaRPr lang="en-US"/>
                    </a:p>
                  </a:txBody>
                  <a:tcPr/>
                </a:tc>
                <a:tc>
                  <a:txBody>
                    <a:bodyPr/>
                    <a:lstStyle/>
                    <a:p>
                      <a:r>
                        <a:rPr lang="en-US" smtClean="0"/>
                        <a:t>10</a:t>
                      </a:r>
                      <a:endParaRPr lang="en-US"/>
                    </a:p>
                  </a:txBody>
                  <a:tcPr/>
                </a:tc>
                <a:tc>
                  <a:txBody>
                    <a:bodyPr/>
                    <a:lstStyle/>
                    <a:p>
                      <a:r>
                        <a:rPr lang="en-US" smtClean="0"/>
                        <a:t>11</a:t>
                      </a:r>
                      <a:endParaRPr lang="en-US"/>
                    </a:p>
                  </a:txBody>
                  <a:tcPr/>
                </a:tc>
                <a:tc>
                  <a:txBody>
                    <a:bodyPr/>
                    <a:lstStyle/>
                    <a:p>
                      <a:r>
                        <a:rPr lang="en-US" smtClean="0"/>
                        <a:t>12</a:t>
                      </a:r>
                      <a:endParaRPr lang="en-US"/>
                    </a:p>
                  </a:txBody>
                  <a:tcPr/>
                </a:tc>
                <a:tc>
                  <a:txBody>
                    <a:bodyPr/>
                    <a:lstStyle/>
                    <a:p>
                      <a:r>
                        <a:rPr lang="en-US" smtClean="0"/>
                        <a:t>13</a:t>
                      </a:r>
                      <a:endParaRPr lang="en-US"/>
                    </a:p>
                  </a:txBody>
                  <a:tcPr/>
                </a:tc>
                <a:tc>
                  <a:txBody>
                    <a:bodyPr/>
                    <a:lstStyle/>
                    <a:p>
                      <a:r>
                        <a:rPr lang="en-US" smtClean="0"/>
                        <a:t>14</a:t>
                      </a:r>
                      <a:endParaRPr lang="en-US"/>
                    </a:p>
                  </a:txBody>
                  <a:tcPr/>
                </a:tc>
                <a:tc>
                  <a:txBody>
                    <a:bodyPr/>
                    <a:lstStyle/>
                    <a:p>
                      <a:r>
                        <a:rPr lang="en-US" smtClean="0"/>
                        <a:t>15</a:t>
                      </a:r>
                      <a:endParaRPr lang="en-US"/>
                    </a:p>
                  </a:txBody>
                  <a:tcPr/>
                </a:tc>
                <a:tc>
                  <a:txBody>
                    <a:bodyPr/>
                    <a:lstStyle/>
                    <a:p>
                      <a:r>
                        <a:rPr lang="en-US" smtClean="0"/>
                        <a:t>16</a:t>
                      </a:r>
                      <a:endParaRPr lang="en-US"/>
                    </a:p>
                  </a:txBody>
                  <a:tcPr/>
                </a:tc>
                <a:tc>
                  <a:txBody>
                    <a:bodyPr/>
                    <a:lstStyle/>
                    <a:p>
                      <a:r>
                        <a:rPr lang="en-US" smtClean="0"/>
                        <a:t>17</a:t>
                      </a:r>
                      <a:endParaRPr lang="en-US"/>
                    </a:p>
                  </a:txBody>
                  <a:tcPr/>
                </a:tc>
                <a:tc>
                  <a:txBody>
                    <a:bodyPr/>
                    <a:lstStyle/>
                    <a:p>
                      <a:r>
                        <a:rPr lang="en-US" smtClean="0"/>
                        <a:t>18</a:t>
                      </a:r>
                      <a:endParaRPr lang="en-US"/>
                    </a:p>
                  </a:txBody>
                  <a:tcPr/>
                </a:tc>
                <a:tc>
                  <a:txBody>
                    <a:bodyPr/>
                    <a:lstStyle/>
                    <a:p>
                      <a:r>
                        <a:rPr lang="en-US" smtClean="0"/>
                        <a:t>19</a:t>
                      </a:r>
                      <a:endParaRPr lang="en-US"/>
                    </a:p>
                  </a:txBody>
                  <a:tcPr/>
                </a:tc>
                <a:tc>
                  <a:txBody>
                    <a:bodyPr/>
                    <a:lstStyle/>
                    <a:p>
                      <a:r>
                        <a:rPr lang="en-US" smtClean="0"/>
                        <a:t>20</a:t>
                      </a:r>
                      <a:endParaRPr lang="en-US"/>
                    </a:p>
                  </a:txBody>
                  <a:tcPr/>
                </a:tc>
                <a:tc rowSpan="2">
                  <a:txBody>
                    <a:bodyPr/>
                    <a:lstStyle/>
                    <a:p>
                      <a:endParaRPr lang="en-US"/>
                    </a:p>
                  </a:txBody>
                  <a:tcPr/>
                </a:tc>
              </a:tr>
              <a:tr h="495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A</a:t>
                      </a:r>
                      <a:endParaRPr lang="en-US"/>
                    </a:p>
                  </a:txBody>
                  <a:tcPr/>
                </a:tc>
                <a:tc>
                  <a:txBody>
                    <a:bodyPr/>
                    <a:lstStyle/>
                    <a:p>
                      <a:r>
                        <a:rPr lang="en-US" smtClean="0"/>
                        <a:t>i</a:t>
                      </a:r>
                      <a:endParaRPr lang="en-US"/>
                    </a:p>
                  </a:txBody>
                  <a:tcPr/>
                </a:tc>
                <a:tc>
                  <a:txBody>
                    <a:bodyPr/>
                    <a:lstStyle/>
                    <a:p>
                      <a:r>
                        <a:rPr lang="en-US" smtClean="0"/>
                        <a:t>d</a:t>
                      </a:r>
                      <a:endParaRPr lang="en-US"/>
                    </a:p>
                  </a:txBody>
                  <a:tcPr/>
                </a:tc>
                <a:tc>
                  <a:txBody>
                    <a:bodyPr/>
                    <a:lstStyle/>
                    <a:p>
                      <a:r>
                        <a:rPr lang="en-US" smtClean="0"/>
                        <a:t>a</a:t>
                      </a:r>
                      <a:endParaRPr lang="en-US"/>
                    </a:p>
                  </a:txBody>
                  <a:tcPr/>
                </a:tc>
                <a:tc>
                  <a:txBody>
                    <a:bodyPr/>
                    <a:lstStyle/>
                    <a:p>
                      <a:r>
                        <a:rPr lang="en-US" smtClean="0"/>
                        <a:t>y</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0</a:t>
                      </a:r>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1735183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92162"/>
          </a:xfrm>
        </p:spPr>
        <p:txBody>
          <a:bodyPr/>
          <a:lstStyle/>
          <a:p>
            <a:r>
              <a:rPr lang="en-US"/>
              <a:t>2.5.3</a:t>
            </a:r>
            <a:r>
              <a:rPr lang="en-US" smtClean="0"/>
              <a:t>. Định dạng xuất format()</a:t>
            </a:r>
            <a:endParaRPr lang="en-US" sz="3200" smtClean="0"/>
          </a:p>
        </p:txBody>
      </p:sp>
      <p:sp>
        <p:nvSpPr>
          <p:cNvPr id="3" name="Content Placeholder 2"/>
          <p:cNvSpPr>
            <a:spLocks noGrp="1"/>
          </p:cNvSpPr>
          <p:nvPr>
            <p:ph idx="1"/>
          </p:nvPr>
        </p:nvSpPr>
        <p:spPr>
          <a:xfrm>
            <a:off x="457200" y="1219200"/>
            <a:ext cx="8229600" cy="4906963"/>
          </a:xfrm>
        </p:spPr>
        <p:txBody>
          <a:bodyPr>
            <a:normAutofit/>
          </a:bodyPr>
          <a:lstStyle/>
          <a:p>
            <a:pPr>
              <a:defRPr/>
            </a:pPr>
            <a:r>
              <a:rPr lang="en-US" sz="2400" smtClean="0"/>
              <a:t>Phương thức này định dạng nhiều đối số dựa trên một </a:t>
            </a:r>
            <a:r>
              <a:rPr lang="en-US" sz="2400" u="sng" smtClean="0">
                <a:solidFill>
                  <a:srgbClr val="0070C0"/>
                </a:solidFill>
              </a:rPr>
              <a:t>chuỗi định dạng </a:t>
            </a:r>
            <a:r>
              <a:rPr lang="en-US" sz="2400" u="sng" smtClean="0"/>
              <a:t>giống </a:t>
            </a:r>
            <a:r>
              <a:rPr lang="en-US" sz="2400" u="sng" smtClean="0">
                <a:solidFill>
                  <a:srgbClr val="0000CC"/>
                </a:solidFill>
              </a:rPr>
              <a:t>printf</a:t>
            </a:r>
          </a:p>
          <a:p>
            <a:pPr>
              <a:defRPr/>
            </a:pPr>
            <a:r>
              <a:rPr lang="en-US" sz="2400" smtClean="0"/>
              <a:t>Chuỗi định dạng chứa cả phần định dạng lẫn hằng chuỗi bình thường nhưng nó không kết hợp với bầt kỳ một đối số nào</a:t>
            </a:r>
          </a:p>
          <a:p>
            <a:pPr marL="0" indent="0">
              <a:buFontTx/>
              <a:buNone/>
              <a:defRPr/>
            </a:pPr>
            <a:r>
              <a:rPr lang="en-US" sz="2400" smtClean="0">
                <a:solidFill>
                  <a:srgbClr val="C00000"/>
                </a:solidFill>
              </a:rPr>
              <a:t>System.out.format( chuỗi định dạng</a:t>
            </a:r>
            <a:r>
              <a:rPr lang="en-US" sz="2400" b="1" smtClean="0"/>
              <a:t>, </a:t>
            </a:r>
            <a:r>
              <a:rPr lang="en-US" sz="2400" smtClean="0">
                <a:solidFill>
                  <a:srgbClr val="C00000"/>
                </a:solidFill>
              </a:rPr>
              <a:t>danh sách biểu thức);</a:t>
            </a:r>
          </a:p>
          <a:p>
            <a:pPr>
              <a:buFontTx/>
              <a:buChar char="-"/>
              <a:defRPr/>
            </a:pPr>
            <a:r>
              <a:rPr lang="en-US" sz="2400" smtClean="0"/>
              <a:t>Chuỗi định dạng: Xác định kiểu định dạng sẽ được sử dụng</a:t>
            </a:r>
          </a:p>
          <a:p>
            <a:pPr>
              <a:buFontTx/>
              <a:buChar char="-"/>
              <a:defRPr/>
            </a:pPr>
            <a:r>
              <a:rPr lang="en-US" sz="2400" smtClean="0"/>
              <a:t>danh sách biểu thức: xác định các biểu thức muốn hiển thị kết quả</a:t>
            </a:r>
            <a:endParaRPr lang="en-US" sz="2400"/>
          </a:p>
        </p:txBody>
      </p:sp>
      <p:sp>
        <p:nvSpPr>
          <p:cNvPr id="1024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9435309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2.5.3</a:t>
            </a:r>
            <a:r>
              <a:rPr lang="en-US" smtClean="0"/>
              <a:t>. Định dạng xuất format()</a:t>
            </a:r>
          </a:p>
        </p:txBody>
      </p:sp>
      <p:sp>
        <p:nvSpPr>
          <p:cNvPr id="11267" name="Content Placeholder 2"/>
          <p:cNvSpPr>
            <a:spLocks noGrp="1"/>
          </p:cNvSpPr>
          <p:nvPr>
            <p:ph idx="1"/>
          </p:nvPr>
        </p:nvSpPr>
        <p:spPr>
          <a:xfrm>
            <a:off x="457200" y="1295400"/>
            <a:ext cx="8229600" cy="4830763"/>
          </a:xfrm>
        </p:spPr>
        <p:txBody>
          <a:bodyPr/>
          <a:lstStyle/>
          <a:p>
            <a:r>
              <a:rPr lang="en-US" smtClean="0"/>
              <a:t>Ví dụ: </a:t>
            </a:r>
          </a:p>
          <a:p>
            <a:pPr lvl="1"/>
            <a:r>
              <a:rPr lang="en-US" smtClean="0"/>
              <a:t>int i=1234;</a:t>
            </a:r>
          </a:p>
          <a:p>
            <a:pPr lvl="1"/>
            <a:r>
              <a:rPr lang="en-US" smtClean="0"/>
              <a:t>System.out.format(“gia tri i=%d”,i);</a:t>
            </a:r>
          </a:p>
          <a:p>
            <a:pPr lvl="1"/>
            <a:r>
              <a:rPr lang="en-US" smtClean="0"/>
              <a:t>Kết quả: giá trị i=1234. in xong không xuống dòng</a:t>
            </a:r>
          </a:p>
          <a:p>
            <a:pPr lvl="1"/>
            <a:endParaRPr lang="en-US" smtClean="0"/>
          </a:p>
          <a:p>
            <a:pPr lvl="1"/>
            <a:r>
              <a:rPr lang="pt-BR" smtClean="0"/>
              <a:t>long n = 461012; </a:t>
            </a:r>
          </a:p>
          <a:p>
            <a:pPr lvl="1"/>
            <a:r>
              <a:rPr lang="pt-BR" smtClean="0"/>
              <a:t>System.out.format("%d%n", n); //</a:t>
            </a:r>
          </a:p>
          <a:p>
            <a:pPr lvl="1"/>
            <a:r>
              <a:rPr lang="pt-BR" smtClean="0"/>
              <a:t>Kết quả: "461012“ in xong xuống dòng </a:t>
            </a:r>
            <a:endParaRPr lang="en-US" smtClean="0"/>
          </a:p>
        </p:txBody>
      </p:sp>
      <p:sp>
        <p:nvSpPr>
          <p:cNvPr id="11268"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376952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2532" name="Rectangle 3"/>
          <p:cNvSpPr>
            <a:spLocks noGrp="1" noChangeArrowheads="1"/>
          </p:cNvSpPr>
          <p:nvPr>
            <p:ph type="title"/>
          </p:nvPr>
        </p:nvSpPr>
        <p:spPr>
          <a:xfrm>
            <a:off x="304800" y="457200"/>
            <a:ext cx="8686800" cy="533400"/>
          </a:xfrm>
          <a:noFill/>
        </p:spPr>
        <p:txBody>
          <a:bodyPr>
            <a:normAutofit fontScale="90000"/>
          </a:bodyPr>
          <a:lstStyle/>
          <a:p>
            <a:pPr eaLnBrk="1" hangingPunct="1"/>
            <a:r>
              <a:rPr lang="en-US" sz="4000" smtClean="0"/>
              <a:t>2.1.  Các thành phần cơ sở của java</a:t>
            </a:r>
            <a:endParaRPr lang="en-US" smtClean="0"/>
          </a:p>
        </p:txBody>
      </p:sp>
      <p:sp>
        <p:nvSpPr>
          <p:cNvPr id="22533" name="Rectangle 4"/>
          <p:cNvSpPr>
            <a:spLocks noGrp="1" noChangeArrowheads="1"/>
          </p:cNvSpPr>
          <p:nvPr>
            <p:ph type="body" idx="1"/>
          </p:nvPr>
        </p:nvSpPr>
        <p:spPr>
          <a:xfrm>
            <a:off x="1071538" y="1182689"/>
            <a:ext cx="7500990" cy="5032394"/>
          </a:xfrm>
          <a:noFill/>
        </p:spPr>
        <p:txBody>
          <a:bodyPr/>
          <a:lstStyle/>
          <a:p>
            <a:pPr marL="514350" indent="-514350" eaLnBrk="1" hangingPunct="1">
              <a:buFont typeface="+mj-lt"/>
              <a:buAutoNum type="arabicPeriod"/>
            </a:pPr>
            <a:r>
              <a:rPr lang="en-US" smtClean="0">
                <a:ea typeface="굴림" charset="-127"/>
              </a:rPr>
              <a:t>Định danh</a:t>
            </a:r>
          </a:p>
          <a:p>
            <a:pPr marL="514350" indent="-514350" eaLnBrk="1" hangingPunct="1">
              <a:buFont typeface="+mj-lt"/>
              <a:buAutoNum type="arabicPeriod"/>
            </a:pPr>
            <a:r>
              <a:rPr lang="en-US" smtClean="0">
                <a:ea typeface="굴림" charset="-127"/>
              </a:rPr>
              <a:t>Từ khóa</a:t>
            </a:r>
          </a:p>
          <a:p>
            <a:pPr marL="514350" indent="-514350" eaLnBrk="1" hangingPunct="1">
              <a:buFont typeface="+mj-lt"/>
              <a:buAutoNum type="arabicPeriod"/>
            </a:pPr>
            <a:r>
              <a:rPr lang="en-US" smtClean="0">
                <a:ea typeface="굴림" charset="-127"/>
              </a:rPr>
              <a:t>Chú thích</a:t>
            </a:r>
            <a:endParaRPr 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2" y="1071563"/>
            <a:ext cx="8643937" cy="5643562"/>
          </a:xfrm>
        </p:spPr>
        <p:txBody>
          <a:bodyPr>
            <a:normAutofit fontScale="77500" lnSpcReduction="20000"/>
          </a:bodyPr>
          <a:lstStyle/>
          <a:p>
            <a:pPr marL="0" indent="0">
              <a:buFontTx/>
              <a:buNone/>
              <a:defRPr/>
            </a:pPr>
            <a:r>
              <a:rPr lang="en-US" smtClean="0"/>
              <a:t>Nếu muốn 1 định dạng số được dùng nhiều lần ta làm:</a:t>
            </a:r>
          </a:p>
          <a:p>
            <a:pPr marL="0" indent="0">
              <a:buFontTx/>
              <a:buNone/>
              <a:defRPr/>
            </a:pPr>
            <a:r>
              <a:rPr lang="en-US" smtClean="0"/>
              <a:t>import </a:t>
            </a:r>
            <a:r>
              <a:rPr lang="en-US"/>
              <a:t>java.text</a:t>
            </a:r>
            <a:r>
              <a:rPr lang="en-US" smtClean="0"/>
              <a:t>.*;</a:t>
            </a:r>
          </a:p>
          <a:p>
            <a:pPr marL="0" indent="0">
              <a:buFontTx/>
              <a:buNone/>
              <a:defRPr/>
            </a:pPr>
            <a:r>
              <a:rPr lang="en-US" smtClean="0"/>
              <a:t>public class DecimalFormatDemo { </a:t>
            </a:r>
          </a:p>
          <a:p>
            <a:pPr marL="0" indent="0">
              <a:buFontTx/>
              <a:buNone/>
              <a:defRPr/>
            </a:pPr>
            <a:r>
              <a:rPr lang="en-US" smtClean="0"/>
              <a:t>static public void customFormat(String  </a:t>
            </a:r>
            <a:r>
              <a:rPr lang="en-US" smtClean="0">
                <a:solidFill>
                  <a:srgbClr val="0070C0"/>
                </a:solidFill>
              </a:rPr>
              <a:t>mau</a:t>
            </a:r>
            <a:r>
              <a:rPr lang="en-US" smtClean="0"/>
              <a:t>, double giaTri ) </a:t>
            </a:r>
          </a:p>
          <a:p>
            <a:pPr marL="0" indent="0">
              <a:buFontTx/>
              <a:buNone/>
              <a:defRPr/>
            </a:pPr>
            <a:r>
              <a:rPr lang="en-US" smtClean="0"/>
              <a:t>{</a:t>
            </a:r>
          </a:p>
          <a:p>
            <a:pPr marL="0" indent="0">
              <a:buFontTx/>
              <a:buNone/>
              <a:defRPr/>
            </a:pPr>
            <a:r>
              <a:rPr lang="en-US">
                <a:solidFill>
                  <a:srgbClr val="C00000"/>
                </a:solidFill>
              </a:rPr>
              <a:t>	</a:t>
            </a:r>
            <a:r>
              <a:rPr lang="en-US" smtClean="0">
                <a:solidFill>
                  <a:srgbClr val="C00000"/>
                </a:solidFill>
              </a:rPr>
              <a:t>DecimalFormat df = new DecimalFormat(</a:t>
            </a:r>
            <a:r>
              <a:rPr lang="en-US" smtClean="0">
                <a:solidFill>
                  <a:srgbClr val="0070C0"/>
                </a:solidFill>
              </a:rPr>
              <a:t>mau</a:t>
            </a:r>
            <a:r>
              <a:rPr lang="en-US" smtClean="0">
                <a:solidFill>
                  <a:srgbClr val="C00000"/>
                </a:solidFill>
              </a:rPr>
              <a:t>); </a:t>
            </a:r>
            <a:endParaRPr lang="en-US" smtClean="0"/>
          </a:p>
          <a:p>
            <a:pPr marL="0" indent="0">
              <a:buFontTx/>
              <a:buNone/>
              <a:defRPr/>
            </a:pPr>
            <a:r>
              <a:rPr lang="en-US" smtClean="0"/>
              <a:t>	System.out.println(giaTri + " theo mẫu “ + mau + " là " 	+ 	</a:t>
            </a:r>
            <a:r>
              <a:rPr lang="en-US" smtClean="0">
                <a:solidFill>
                  <a:srgbClr val="FF0000"/>
                </a:solidFill>
              </a:rPr>
              <a:t>df.format</a:t>
            </a:r>
            <a:r>
              <a:rPr lang="en-US" smtClean="0"/>
              <a:t>(giaTri) </a:t>
            </a:r>
          </a:p>
          <a:p>
            <a:pPr marL="0" indent="0">
              <a:buFontTx/>
              <a:buNone/>
              <a:defRPr/>
            </a:pPr>
            <a:r>
              <a:rPr lang="en-US" smtClean="0"/>
              <a:t>} </a:t>
            </a:r>
          </a:p>
          <a:p>
            <a:pPr marL="0" indent="0">
              <a:buFontTx/>
              <a:buNone/>
              <a:defRPr/>
            </a:pPr>
            <a:r>
              <a:rPr lang="en-US" smtClean="0"/>
              <a:t>static public void main(String[] args) { </a:t>
            </a:r>
          </a:p>
          <a:p>
            <a:pPr marL="0" indent="0">
              <a:buFontTx/>
              <a:buNone/>
              <a:defRPr/>
            </a:pPr>
            <a:r>
              <a:rPr lang="en-US" smtClean="0"/>
              <a:t>    customFormat("###,###.###", 123456.789); </a:t>
            </a:r>
            <a:r>
              <a:rPr lang="en-US" smtClean="0">
                <a:solidFill>
                  <a:srgbClr val="0070C0"/>
                </a:solidFill>
              </a:rPr>
              <a:t>//123,456.789</a:t>
            </a:r>
          </a:p>
          <a:p>
            <a:pPr marL="0" indent="0">
              <a:buFontTx/>
              <a:buNone/>
              <a:defRPr/>
            </a:pPr>
            <a:r>
              <a:rPr lang="en-US" smtClean="0"/>
              <a:t>    customFormat("###.0#", 123456.7); </a:t>
            </a:r>
            <a:r>
              <a:rPr lang="en-US" smtClean="0">
                <a:solidFill>
                  <a:srgbClr val="0070C0"/>
                </a:solidFill>
              </a:rPr>
              <a:t>//123456.70</a:t>
            </a:r>
          </a:p>
          <a:p>
            <a:pPr marL="0" indent="0">
              <a:buFontTx/>
              <a:buNone/>
              <a:defRPr/>
            </a:pPr>
            <a:r>
              <a:rPr lang="en-US" smtClean="0"/>
              <a:t>    customFormat("000000.000", 123.78); </a:t>
            </a:r>
            <a:r>
              <a:rPr lang="en-US" smtClean="0">
                <a:solidFill>
                  <a:srgbClr val="0070C0"/>
                </a:solidFill>
              </a:rPr>
              <a:t>//000123.780</a:t>
            </a:r>
          </a:p>
          <a:p>
            <a:pPr marL="0" indent="0">
              <a:buFontTx/>
              <a:buNone/>
              <a:defRPr/>
            </a:pPr>
            <a:r>
              <a:rPr lang="en-US" smtClean="0"/>
              <a:t>    customFormat("$###,###.###", 12345.67</a:t>
            </a:r>
            <a:r>
              <a:rPr lang="en-US" smtClean="0">
                <a:solidFill>
                  <a:srgbClr val="0070C0"/>
                </a:solidFill>
              </a:rPr>
              <a:t>);//$12,345.67</a:t>
            </a:r>
          </a:p>
          <a:p>
            <a:pPr marL="0" indent="0">
              <a:buFontTx/>
              <a:buNone/>
              <a:defRPr/>
            </a:pPr>
            <a:r>
              <a:rPr lang="en-US" smtClean="0"/>
              <a:t>    customFormat("###,##0.00#", 000.007); </a:t>
            </a:r>
            <a:r>
              <a:rPr lang="en-US" smtClean="0">
                <a:solidFill>
                  <a:srgbClr val="0070C0"/>
                </a:solidFill>
              </a:rPr>
              <a:t>//0.007</a:t>
            </a:r>
          </a:p>
          <a:p>
            <a:pPr marL="0" indent="0">
              <a:buFontTx/>
              <a:buNone/>
              <a:defRPr/>
            </a:pPr>
            <a:r>
              <a:rPr lang="en-US" smtClean="0"/>
              <a:t>} } </a:t>
            </a:r>
            <a:endParaRPr lang="en-US"/>
          </a:p>
        </p:txBody>
      </p:sp>
      <p:sp>
        <p:nvSpPr>
          <p:cNvPr id="4" name="Title 1"/>
          <p:cNvSpPr>
            <a:spLocks noGrp="1"/>
          </p:cNvSpPr>
          <p:nvPr>
            <p:ph type="title"/>
          </p:nvPr>
        </p:nvSpPr>
        <p:spPr>
          <a:xfrm>
            <a:off x="428625" y="57150"/>
            <a:ext cx="8258175" cy="1143000"/>
          </a:xfrm>
        </p:spPr>
        <p:txBody>
          <a:bodyPr>
            <a:normAutofit/>
          </a:bodyPr>
          <a:lstStyle/>
          <a:p>
            <a:pPr>
              <a:defRPr/>
            </a:pPr>
            <a:r>
              <a:rPr lang="en-US"/>
              <a:t>2.5.3</a:t>
            </a:r>
            <a:r>
              <a:rPr lang="en-US" smtClean="0"/>
              <a:t>. Định dạng xuất format()</a:t>
            </a:r>
            <a:endParaRPr lang="en-US"/>
          </a:p>
        </p:txBody>
      </p:sp>
      <p:cxnSp>
        <p:nvCxnSpPr>
          <p:cNvPr id="5" name="Straight Arrow Connector 4"/>
          <p:cNvCxnSpPr/>
          <p:nvPr/>
        </p:nvCxnSpPr>
        <p:spPr>
          <a:xfrm>
            <a:off x="5796136" y="2420888"/>
            <a:ext cx="100811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159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2.6. Định dạng nhập dữ liệu</a:t>
            </a:r>
          </a:p>
        </p:txBody>
      </p:sp>
      <p:sp>
        <p:nvSpPr>
          <p:cNvPr id="14339" name="Content Placeholder 2"/>
          <p:cNvSpPr>
            <a:spLocks noGrp="1"/>
          </p:cNvSpPr>
          <p:nvPr>
            <p:ph idx="1"/>
          </p:nvPr>
        </p:nvSpPr>
        <p:spPr/>
        <p:txBody>
          <a:bodyPr/>
          <a:lstStyle/>
          <a:p>
            <a:r>
              <a:rPr lang="en-US" smtClean="0"/>
              <a:t>Dùng Lớp DataInputStream</a:t>
            </a:r>
          </a:p>
          <a:p>
            <a:r>
              <a:rPr lang="en-US" smtClean="0"/>
              <a:t>Dùng lớp Scanner</a:t>
            </a:r>
          </a:p>
        </p:txBody>
      </p:sp>
    </p:spTree>
    <p:extLst>
      <p:ext uri="{BB962C8B-B14F-4D97-AF65-F5344CB8AC3E}">
        <p14:creationId xmlns:p14="http://schemas.microsoft.com/office/powerpoint/2010/main" val="1322615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4294967295"/>
          </p:nvPr>
        </p:nvSpPr>
        <p:spPr>
          <a:xfrm>
            <a:off x="3124200" y="6356350"/>
            <a:ext cx="2895600" cy="365125"/>
          </a:xfrm>
          <a:prstGeom prst="rect">
            <a:avLst/>
          </a:prstGeom>
          <a:noFill/>
        </p:spPr>
        <p:txBody>
          <a:bodyPr/>
          <a:lstStyle/>
          <a:p>
            <a:fld id="{A8000304-F2C9-42A8-AEDB-C8B2C970FC0A}" type="slidenum">
              <a:rPr lang="en-US" smtClean="0"/>
              <a:pPr/>
              <a:t>22</a:t>
            </a:fld>
            <a:r>
              <a:rPr lang="en-US" smtClean="0"/>
              <a:t>/39</a:t>
            </a:r>
          </a:p>
        </p:txBody>
      </p:sp>
      <p:sp>
        <p:nvSpPr>
          <p:cNvPr id="1536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44036" name="Rectangle 3"/>
          <p:cNvSpPr>
            <a:spLocks noGrp="1" noChangeArrowheads="1"/>
          </p:cNvSpPr>
          <p:nvPr>
            <p:ph type="title"/>
          </p:nvPr>
        </p:nvSpPr>
        <p:spPr>
          <a:xfrm>
            <a:off x="304800" y="457200"/>
            <a:ext cx="8686800" cy="533400"/>
          </a:xfrm>
        </p:spPr>
        <p:txBody>
          <a:bodyPr>
            <a:normAutofit fontScale="90000"/>
          </a:bodyPr>
          <a:lstStyle/>
          <a:p>
            <a:pPr>
              <a:defRPr/>
            </a:pPr>
            <a:r>
              <a:rPr lang="en-US"/>
              <a:t>2.6</a:t>
            </a:r>
            <a:r>
              <a:rPr lang="en-US" sz="4000" smtClean="0"/>
              <a:t>.1  </a:t>
            </a:r>
            <a:r>
              <a:rPr lang="en-US" altLang="ko-KR" smtClean="0">
                <a:ea typeface="굴림" charset="-127"/>
              </a:rPr>
              <a:t>Khai báo và nhập dữ liệu</a:t>
            </a:r>
            <a:endParaRPr lang="en-US" smtClean="0"/>
          </a:p>
        </p:txBody>
      </p:sp>
      <p:sp>
        <p:nvSpPr>
          <p:cNvPr id="44037" name="Rectangle 4"/>
          <p:cNvSpPr>
            <a:spLocks noGrp="1" noChangeArrowheads="1"/>
          </p:cNvSpPr>
          <p:nvPr>
            <p:ph type="body" idx="1"/>
          </p:nvPr>
        </p:nvSpPr>
        <p:spPr>
          <a:xfrm>
            <a:off x="714375" y="1066800"/>
            <a:ext cx="8297863" cy="5486400"/>
          </a:xfrm>
        </p:spPr>
        <p:txBody>
          <a:bodyPr>
            <a:normAutofit/>
          </a:bodyPr>
          <a:lstStyle/>
          <a:p>
            <a:pPr>
              <a:buFontTx/>
              <a:buNone/>
              <a:defRPr/>
            </a:pPr>
            <a:r>
              <a:rPr lang="en-US" sz="2600" smtClean="0"/>
              <a:t>1. import java.io.</a:t>
            </a:r>
            <a:r>
              <a:rPr lang="en-US" sz="2600" smtClean="0">
                <a:solidFill>
                  <a:srgbClr val="0070C0"/>
                </a:solidFill>
              </a:rPr>
              <a:t>DataInputStream</a:t>
            </a:r>
          </a:p>
          <a:p>
            <a:pPr marL="514350" indent="-514350">
              <a:buFontTx/>
              <a:buNone/>
              <a:defRPr/>
            </a:pPr>
            <a:r>
              <a:rPr lang="en-US" sz="2600" smtClean="0"/>
              <a:t>2. Sử dụng phương thức nhập dữ liệu : </a:t>
            </a:r>
          </a:p>
          <a:p>
            <a:pPr marL="514350" indent="-514350">
              <a:buFontTx/>
              <a:buNone/>
              <a:defRPr/>
            </a:pPr>
            <a:r>
              <a:rPr lang="en-US" sz="2600" smtClean="0">
                <a:solidFill>
                  <a:srgbClr val="0070C0"/>
                </a:solidFill>
              </a:rPr>
              <a:t>DataInputStream</a:t>
            </a:r>
            <a:r>
              <a:rPr lang="en-US" sz="2600" smtClean="0"/>
              <a:t> </a:t>
            </a:r>
            <a:r>
              <a:rPr lang="en-US" sz="2600" i="1" smtClean="0">
                <a:solidFill>
                  <a:srgbClr val="0070C0"/>
                </a:solidFill>
              </a:rPr>
              <a:t>st= new DataInputStream (System.in</a:t>
            </a:r>
            <a:r>
              <a:rPr lang="en-US" sz="2600" smtClean="0">
                <a:solidFill>
                  <a:srgbClr val="0070C0"/>
                </a:solidFill>
              </a:rPr>
              <a:t>)</a:t>
            </a:r>
          </a:p>
          <a:p>
            <a:pPr>
              <a:buFontTx/>
              <a:buNone/>
              <a:defRPr/>
            </a:pPr>
            <a:r>
              <a:rPr lang="en-US" sz="2600" smtClean="0"/>
              <a:t>3. Đọc cả 1 dòng trả lại kiểu dữ liệu xâu ký tự</a:t>
            </a:r>
            <a:endParaRPr lang="en-US" sz="2400" i="1" smtClean="0">
              <a:solidFill>
                <a:srgbClr val="0070C0"/>
              </a:solidFill>
            </a:endParaRPr>
          </a:p>
          <a:p>
            <a:pPr marL="514350" indent="-514350">
              <a:buFontTx/>
              <a:buNone/>
              <a:defRPr/>
            </a:pPr>
            <a:r>
              <a:rPr lang="en-US" sz="2400" i="1" smtClean="0">
                <a:solidFill>
                  <a:srgbClr val="0070C0"/>
                </a:solidFill>
              </a:rPr>
              <a:t>		String str=st.readLine(); </a:t>
            </a:r>
          </a:p>
          <a:p>
            <a:pPr marL="514350" indent="-514350">
              <a:buFontTx/>
              <a:buNone/>
              <a:defRPr/>
            </a:pPr>
            <a:r>
              <a:rPr lang="en-US" sz="2600" smtClean="0"/>
              <a:t>4. Chuyển </a:t>
            </a:r>
            <a:r>
              <a:rPr lang="en-US" sz="2600"/>
              <a:t>dãy các chữ số sang giá trị kiểu phù </a:t>
            </a:r>
            <a:r>
              <a:rPr lang="en-US" sz="2600" smtClean="0"/>
              <a:t>hợp</a:t>
            </a:r>
          </a:p>
          <a:p>
            <a:pPr marL="514350" indent="-514350">
              <a:buFontTx/>
              <a:buNone/>
              <a:defRPr/>
            </a:pPr>
            <a:r>
              <a:rPr lang="en-US" sz="2600"/>
              <a:t>	</a:t>
            </a:r>
            <a:r>
              <a:rPr lang="en-US" sz="2600" smtClean="0"/>
              <a:t>(</a:t>
            </a:r>
            <a:r>
              <a:rPr lang="en-US" sz="2600" smtClean="0">
                <a:solidFill>
                  <a:srgbClr val="0070C0"/>
                </a:solidFill>
              </a:rPr>
              <a:t>Lớp_bao_bọc</a:t>
            </a:r>
            <a:r>
              <a:rPr lang="en-US" sz="2600" smtClean="0">
                <a:solidFill>
                  <a:srgbClr val="CC3300"/>
                </a:solidFill>
              </a:rPr>
              <a:t>.valueOf(str).kiểuDLValue;</a:t>
            </a:r>
          </a:p>
          <a:p>
            <a:pPr marL="514350" indent="-514350">
              <a:buFontTx/>
              <a:buNone/>
              <a:defRPr/>
            </a:pPr>
            <a:r>
              <a:rPr lang="en-US" sz="2600" smtClean="0">
                <a:solidFill>
                  <a:srgbClr val="CC3300"/>
                </a:solidFill>
              </a:rPr>
              <a:t>	hoặc </a:t>
            </a:r>
            <a:r>
              <a:rPr lang="en-US" sz="2600" smtClean="0">
                <a:solidFill>
                  <a:srgbClr val="0070C0"/>
                </a:solidFill>
              </a:rPr>
              <a:t>Lớp_Bao_boc</a:t>
            </a:r>
            <a:r>
              <a:rPr lang="en-US" sz="2600" smtClean="0">
                <a:solidFill>
                  <a:srgbClr val="CC3300"/>
                </a:solidFill>
              </a:rPr>
              <a:t>.parseKiểuDL(str)</a:t>
            </a:r>
            <a:r>
              <a:rPr lang="en-US" sz="2600" smtClean="0"/>
              <a:t> ;)</a:t>
            </a:r>
            <a:endParaRPr lang="en-US" sz="2400" i="1" smtClean="0">
              <a:solidFill>
                <a:srgbClr val="0070C0"/>
              </a:solidFill>
            </a:endParaRPr>
          </a:p>
          <a:p>
            <a:pPr marL="514350" indent="-514350">
              <a:buFontTx/>
              <a:buNone/>
              <a:defRPr/>
            </a:pPr>
            <a:r>
              <a:rPr lang="en-US" sz="2400" i="1" smtClean="0">
                <a:solidFill>
                  <a:srgbClr val="0070C0"/>
                </a:solidFill>
              </a:rPr>
              <a:t>		float x=Float.valueOf(str).floatValue();</a:t>
            </a:r>
          </a:p>
          <a:p>
            <a:pPr marL="514350" indent="-514350">
              <a:buFontTx/>
              <a:buNone/>
              <a:defRPr/>
            </a:pPr>
            <a:r>
              <a:rPr lang="en-US" sz="2400" i="1" smtClean="0"/>
              <a:t>Hoặc</a:t>
            </a:r>
            <a:r>
              <a:rPr lang="en-US" sz="2400" i="1" smtClean="0">
                <a:solidFill>
                  <a:srgbClr val="0070C0"/>
                </a:solidFill>
              </a:rPr>
              <a:t> float x=Float.parseFloat(str);</a:t>
            </a:r>
          </a:p>
          <a:p>
            <a:pPr marL="514350" indent="-514350">
              <a:buFontTx/>
              <a:buNone/>
              <a:defRPr/>
            </a:pPr>
            <a:endParaRPr lang="en-US" sz="2400" i="1" smtClean="0">
              <a:solidFill>
                <a:srgbClr val="0070C0"/>
              </a:solidFill>
            </a:endParaRPr>
          </a:p>
        </p:txBody>
      </p:sp>
    </p:spTree>
    <p:extLst>
      <p:ext uri="{BB962C8B-B14F-4D97-AF65-F5344CB8AC3E}">
        <p14:creationId xmlns:p14="http://schemas.microsoft.com/office/powerpoint/2010/main" val="12045036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92162"/>
          </a:xfrm>
        </p:spPr>
        <p:txBody>
          <a:bodyPr>
            <a:normAutofit fontScale="90000"/>
          </a:bodyPr>
          <a:lstStyle/>
          <a:p>
            <a:r>
              <a:rPr lang="en-US"/>
              <a:t>2.6.1</a:t>
            </a:r>
            <a:r>
              <a:rPr lang="en-US" smtClean="0"/>
              <a:t>. DataInputStream ví dụ: </a:t>
            </a:r>
            <a:r>
              <a:rPr lang="en-US" smtClean="0">
                <a:solidFill>
                  <a:srgbClr val="0070C0"/>
                </a:solidFill>
              </a:rPr>
              <a:t>GiaiThua.java</a:t>
            </a:r>
          </a:p>
        </p:txBody>
      </p:sp>
      <p:sp>
        <p:nvSpPr>
          <p:cNvPr id="16387" name="Content Placeholder 2"/>
          <p:cNvSpPr>
            <a:spLocks noGrp="1"/>
          </p:cNvSpPr>
          <p:nvPr>
            <p:ph idx="1"/>
          </p:nvPr>
        </p:nvSpPr>
        <p:spPr>
          <a:xfrm>
            <a:off x="457200" y="980728"/>
            <a:ext cx="8435280" cy="5760640"/>
          </a:xfrm>
        </p:spPr>
        <p:txBody>
          <a:bodyPr>
            <a:noAutofit/>
          </a:bodyPr>
          <a:lstStyle/>
          <a:p>
            <a:pPr>
              <a:buFontTx/>
              <a:buNone/>
            </a:pPr>
            <a:r>
              <a:rPr lang="en-US" sz="2000" smtClean="0"/>
              <a:t>class </a:t>
            </a:r>
            <a:r>
              <a:rPr lang="en-US" sz="2000" smtClean="0">
                <a:solidFill>
                  <a:srgbClr val="0070C0"/>
                </a:solidFill>
              </a:rPr>
              <a:t>GiaiThua</a:t>
            </a:r>
            <a:r>
              <a:rPr lang="en-US" sz="2000" smtClean="0"/>
              <a:t>{</a:t>
            </a:r>
          </a:p>
          <a:p>
            <a:pPr>
              <a:buFontTx/>
              <a:buNone/>
            </a:pPr>
            <a:r>
              <a:rPr lang="en-US" sz="2000" smtClean="0"/>
              <a:t>	public static void main (String[] args) </a:t>
            </a:r>
            <a:r>
              <a:rPr lang="en-US" sz="2000"/>
              <a:t>throws IOException</a:t>
            </a:r>
          </a:p>
          <a:p>
            <a:pPr>
              <a:buFontTx/>
              <a:buNone/>
            </a:pPr>
            <a:r>
              <a:rPr lang="en-US" sz="2000" smtClean="0"/>
              <a:t>{</a:t>
            </a:r>
          </a:p>
          <a:p>
            <a:pPr>
              <a:buFontTx/>
              <a:buNone/>
            </a:pPr>
            <a:r>
              <a:rPr lang="en-US" sz="2000" smtClean="0"/>
              <a:t>		</a:t>
            </a:r>
            <a:r>
              <a:rPr lang="vi-VN" sz="2000"/>
              <a:t>int n=0</a:t>
            </a:r>
            <a:r>
              <a:rPr lang="vi-VN" sz="2000" smtClean="0"/>
              <a:t>;    </a:t>
            </a:r>
            <a:r>
              <a:rPr lang="vi-VN" sz="2000"/>
              <a:t>double s=1</a:t>
            </a:r>
            <a:r>
              <a:rPr lang="vi-VN" sz="2000" smtClean="0"/>
              <a:t>;    </a:t>
            </a:r>
            <a:r>
              <a:rPr lang="vi-VN" sz="2000"/>
              <a:t>String str="0";</a:t>
            </a:r>
          </a:p>
          <a:p>
            <a:pPr>
              <a:buFontTx/>
              <a:buNone/>
            </a:pPr>
            <a:r>
              <a:rPr lang="vi-VN" sz="2000"/>
              <a:t>    </a:t>
            </a:r>
            <a:r>
              <a:rPr lang="en-US" sz="2000" smtClean="0"/>
              <a:t>		</a:t>
            </a:r>
            <a:r>
              <a:rPr lang="vi-VN" sz="2000" smtClean="0">
                <a:solidFill>
                  <a:srgbClr val="FF0000"/>
                </a:solidFill>
              </a:rPr>
              <a:t>DataInputStream </a:t>
            </a:r>
            <a:r>
              <a:rPr lang="en-US" sz="2000" smtClean="0">
                <a:solidFill>
                  <a:srgbClr val="FF0000"/>
                </a:solidFill>
              </a:rPr>
              <a:t>dataI</a:t>
            </a:r>
            <a:r>
              <a:rPr lang="vi-VN" sz="2000" smtClean="0">
                <a:solidFill>
                  <a:srgbClr val="FF0000"/>
                </a:solidFill>
              </a:rPr>
              <a:t>n=new </a:t>
            </a:r>
            <a:r>
              <a:rPr lang="vi-VN" sz="2000">
                <a:solidFill>
                  <a:srgbClr val="FF0000"/>
                </a:solidFill>
              </a:rPr>
              <a:t>DataInputStream(System.in);</a:t>
            </a:r>
          </a:p>
          <a:p>
            <a:pPr>
              <a:buFontTx/>
              <a:buNone/>
            </a:pPr>
            <a:r>
              <a:rPr lang="en-US" sz="2000" smtClean="0"/>
              <a:t>		</a:t>
            </a:r>
            <a:r>
              <a:rPr lang="vi-VN" sz="2000" smtClean="0"/>
              <a:t>System.out.print</a:t>
            </a:r>
            <a:r>
              <a:rPr lang="vi-VN" sz="2000"/>
              <a:t>("nhap n</a:t>
            </a:r>
            <a:r>
              <a:rPr lang="vi-VN" sz="2000" smtClean="0"/>
              <a:t>=");    </a:t>
            </a:r>
            <a:endParaRPr lang="vi-VN" sz="2000"/>
          </a:p>
          <a:p>
            <a:pPr>
              <a:buFontTx/>
              <a:buNone/>
            </a:pPr>
            <a:r>
              <a:rPr lang="en-US" sz="2000" smtClean="0"/>
              <a:t>	</a:t>
            </a:r>
            <a:r>
              <a:rPr lang="vi-VN" sz="2000" smtClean="0"/>
              <a:t>       </a:t>
            </a:r>
            <a:r>
              <a:rPr lang="vi-VN" sz="2000" smtClean="0">
                <a:solidFill>
                  <a:srgbClr val="FF0000"/>
                </a:solidFill>
              </a:rPr>
              <a:t>str=</a:t>
            </a:r>
            <a:r>
              <a:rPr lang="en-US" sz="2000">
                <a:solidFill>
                  <a:srgbClr val="FF0000"/>
                </a:solidFill>
              </a:rPr>
              <a:t>dataI</a:t>
            </a:r>
            <a:r>
              <a:rPr lang="vi-VN" sz="2000">
                <a:solidFill>
                  <a:srgbClr val="FF0000"/>
                </a:solidFill>
              </a:rPr>
              <a:t>n.readLine(); //đọc vào 1 dòng</a:t>
            </a:r>
          </a:p>
          <a:p>
            <a:pPr>
              <a:buFontTx/>
              <a:buNone/>
            </a:pPr>
            <a:r>
              <a:rPr lang="en-US" sz="2000" smtClean="0">
                <a:solidFill>
                  <a:srgbClr val="FF0000"/>
                </a:solidFill>
              </a:rPr>
              <a:t>		</a:t>
            </a:r>
            <a:r>
              <a:rPr lang="vi-VN" sz="2000" smtClean="0">
                <a:solidFill>
                  <a:srgbClr val="FF0000"/>
                </a:solidFill>
              </a:rPr>
              <a:t>n=Integer.parseInt(str</a:t>
            </a:r>
            <a:r>
              <a:rPr lang="vi-VN" sz="2000">
                <a:solidFill>
                  <a:srgbClr val="FF0000"/>
                </a:solidFill>
              </a:rPr>
              <a:t>);// chuyển đổi sang số tương </a:t>
            </a:r>
            <a:r>
              <a:rPr lang="vi-VN" sz="2000" smtClean="0">
                <a:solidFill>
                  <a:srgbClr val="FF0000"/>
                </a:solidFill>
              </a:rPr>
              <a:t>ứng</a:t>
            </a:r>
            <a:endParaRPr lang="en-US" sz="2000" smtClean="0">
              <a:solidFill>
                <a:srgbClr val="FF0000"/>
              </a:solidFill>
            </a:endParaRPr>
          </a:p>
          <a:p>
            <a:pPr>
              <a:buFontTx/>
              <a:buNone/>
            </a:pPr>
            <a:r>
              <a:rPr lang="en-US" sz="2000">
                <a:solidFill>
                  <a:srgbClr val="FF0000"/>
                </a:solidFill>
              </a:rPr>
              <a:t>	</a:t>
            </a:r>
            <a:r>
              <a:rPr lang="en-US" sz="2000" smtClean="0">
                <a:solidFill>
                  <a:srgbClr val="FF0000"/>
                </a:solidFill>
              </a:rPr>
              <a:t>	/</a:t>
            </a:r>
            <a:r>
              <a:rPr lang="en-US" sz="2000" smtClean="0"/>
              <a:t>/</a:t>
            </a:r>
            <a:r>
              <a:rPr lang="en-US" sz="2000"/>
              <a:t>mặc định </a:t>
            </a:r>
            <a:r>
              <a:rPr lang="en-US" sz="2000" smtClean="0"/>
              <a:t>###,###.##</a:t>
            </a:r>
          </a:p>
          <a:p>
            <a:pPr>
              <a:buFontTx/>
              <a:buNone/>
            </a:pPr>
            <a:r>
              <a:rPr lang="vi-VN" sz="2000" smtClean="0"/>
              <a:t>    </a:t>
            </a:r>
            <a:r>
              <a:rPr lang="en-US" sz="2000" smtClean="0"/>
              <a:t>		</a:t>
            </a:r>
            <a:r>
              <a:rPr lang="vi-VN" sz="2000" smtClean="0"/>
              <a:t>DecimalFormat </a:t>
            </a:r>
            <a:r>
              <a:rPr lang="vi-VN" sz="2000"/>
              <a:t>df=new DecimalFormat</a:t>
            </a:r>
            <a:r>
              <a:rPr lang="vi-VN" sz="2000" smtClean="0"/>
              <a:t>();</a:t>
            </a:r>
            <a:r>
              <a:rPr lang="en-US" sz="2000" smtClean="0"/>
              <a:t> </a:t>
            </a:r>
          </a:p>
          <a:p>
            <a:pPr>
              <a:buFontTx/>
              <a:buNone/>
            </a:pPr>
            <a:r>
              <a:rPr lang="en-US" sz="2000" smtClean="0"/>
              <a:t>		</a:t>
            </a:r>
            <a:r>
              <a:rPr lang="vi-VN" sz="2000" smtClean="0"/>
              <a:t>for </a:t>
            </a:r>
            <a:r>
              <a:rPr lang="vi-VN" sz="2000"/>
              <a:t>(int i=1;i&lt;=n;i</a:t>
            </a:r>
            <a:r>
              <a:rPr lang="vi-VN" sz="2000" smtClean="0"/>
              <a:t>++)</a:t>
            </a:r>
            <a:endParaRPr lang="en-US" sz="2000" smtClean="0"/>
          </a:p>
          <a:p>
            <a:pPr>
              <a:buFontTx/>
              <a:buNone/>
            </a:pPr>
            <a:r>
              <a:rPr lang="en-US" sz="2000"/>
              <a:t>	</a:t>
            </a:r>
            <a:r>
              <a:rPr lang="en-US" sz="2000" smtClean="0"/>
              <a:t>		</a:t>
            </a:r>
            <a:r>
              <a:rPr lang="vi-VN" sz="2000" smtClean="0"/>
              <a:t>s=s*i</a:t>
            </a:r>
            <a:r>
              <a:rPr lang="vi-VN" sz="2000"/>
              <a:t>; </a:t>
            </a:r>
          </a:p>
          <a:p>
            <a:pPr>
              <a:buFontTx/>
              <a:buNone/>
            </a:pPr>
            <a:r>
              <a:rPr lang="en-US" sz="2000" smtClean="0"/>
              <a:t>	</a:t>
            </a:r>
            <a:r>
              <a:rPr lang="vi-VN" sz="2000" smtClean="0"/>
              <a:t>      </a:t>
            </a:r>
            <a:r>
              <a:rPr lang="vi-VN" sz="2000"/>
              <a:t>System.out.println ("s="+df.format(s));</a:t>
            </a:r>
          </a:p>
          <a:p>
            <a:pPr>
              <a:buFontTx/>
              <a:buNone/>
            </a:pPr>
            <a:r>
              <a:rPr lang="vi-VN" sz="2000" smtClean="0"/>
              <a:t>}</a:t>
            </a:r>
            <a:endParaRPr lang="en-US" sz="2000" smtClean="0"/>
          </a:p>
          <a:p>
            <a:pPr>
              <a:buFontTx/>
              <a:buNone/>
            </a:pPr>
            <a:r>
              <a:rPr lang="en-US" sz="2000" smtClean="0"/>
              <a:t>}</a:t>
            </a:r>
          </a:p>
        </p:txBody>
      </p:sp>
      <p:sp>
        <p:nvSpPr>
          <p:cNvPr id="16388" name="Slide Number Placeholder 3"/>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AE8E2E95-19B7-4012-A5D4-126F46E69DD4}" type="slidenum">
              <a:rPr lang="en-US" smtClean="0"/>
              <a:pPr/>
              <a:t>23</a:t>
            </a:fld>
            <a:r>
              <a:rPr lang="en-US" smtClean="0"/>
              <a:t>/81</a:t>
            </a:r>
          </a:p>
        </p:txBody>
      </p:sp>
    </p:spTree>
    <p:extLst>
      <p:ext uri="{BB962C8B-B14F-4D97-AF65-F5344CB8AC3E}">
        <p14:creationId xmlns:p14="http://schemas.microsoft.com/office/powerpoint/2010/main" val="139423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3124200" y="6356350"/>
            <a:ext cx="2895600" cy="365125"/>
          </a:xfrm>
          <a:prstGeom prst="rect">
            <a:avLst/>
          </a:prstGeom>
          <a:noFill/>
        </p:spPr>
        <p:txBody>
          <a:bodyPr/>
          <a:lstStyle/>
          <a:p>
            <a:fld id="{263AC3DF-1600-4F87-9011-8B9CAE6E12FD}" type="slidenum">
              <a:rPr lang="en-US" smtClean="0"/>
              <a:pPr/>
              <a:t>24</a:t>
            </a:fld>
            <a:r>
              <a:rPr lang="en-US" smtClean="0"/>
              <a:t>/39</a:t>
            </a:r>
          </a:p>
        </p:txBody>
      </p:sp>
      <p:sp>
        <p:nvSpPr>
          <p:cNvPr id="17411"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45060" name="Rectangle 3"/>
          <p:cNvSpPr>
            <a:spLocks noGrp="1" noChangeArrowheads="1"/>
          </p:cNvSpPr>
          <p:nvPr>
            <p:ph type="title"/>
          </p:nvPr>
        </p:nvSpPr>
        <p:spPr>
          <a:xfrm>
            <a:off x="304800" y="457200"/>
            <a:ext cx="8686800" cy="533400"/>
          </a:xfrm>
        </p:spPr>
        <p:txBody>
          <a:bodyPr>
            <a:normAutofit fontScale="90000"/>
          </a:bodyPr>
          <a:lstStyle/>
          <a:p>
            <a:pPr>
              <a:defRPr/>
            </a:pPr>
            <a:r>
              <a:rPr lang="en-US"/>
              <a:t>2.6</a:t>
            </a:r>
            <a:r>
              <a:rPr lang="en-US" sz="4000" smtClean="0"/>
              <a:t>.2.  </a:t>
            </a:r>
            <a:r>
              <a:rPr lang="en-US" altLang="ko-KR" smtClean="0">
                <a:ea typeface="굴림" charset="-127"/>
              </a:rPr>
              <a:t>Khai báo và nhập dữ liệu –Scanner</a:t>
            </a:r>
            <a:endParaRPr lang="en-US" smtClean="0"/>
          </a:p>
        </p:txBody>
      </p:sp>
      <p:sp>
        <p:nvSpPr>
          <p:cNvPr id="45061" name="Rectangle 4"/>
          <p:cNvSpPr>
            <a:spLocks noGrp="1" noChangeArrowheads="1"/>
          </p:cNvSpPr>
          <p:nvPr>
            <p:ph type="body" idx="1"/>
          </p:nvPr>
        </p:nvSpPr>
        <p:spPr>
          <a:xfrm>
            <a:off x="228600" y="1066800"/>
            <a:ext cx="8783638" cy="5486400"/>
          </a:xfrm>
        </p:spPr>
        <p:txBody>
          <a:bodyPr>
            <a:normAutofit fontScale="47500" lnSpcReduction="20000"/>
          </a:bodyPr>
          <a:lstStyle/>
          <a:p>
            <a:pPr marL="914400" lvl="1" indent="-457200" eaLnBrk="1" hangingPunct="1">
              <a:buFontTx/>
              <a:buAutoNum type="arabicPeriod"/>
              <a:defRPr/>
            </a:pPr>
            <a:r>
              <a:rPr lang="en-US" altLang="ko-KR" sz="3600" smtClean="0">
                <a:ea typeface="굴림" charset="-127"/>
              </a:rPr>
              <a:t>import java.util.Scanner;</a:t>
            </a:r>
          </a:p>
          <a:p>
            <a:pPr marL="914400" lvl="1" indent="-457200">
              <a:buFontTx/>
              <a:buAutoNum type="arabicPeriod"/>
              <a:defRPr/>
            </a:pPr>
            <a:r>
              <a:rPr lang="en-US" altLang="ko-KR" sz="3600" smtClean="0">
                <a:ea typeface="굴림" charset="-127"/>
              </a:rPr>
              <a:t>Khai báo biến đối tượng Scanner: </a:t>
            </a:r>
          </a:p>
          <a:p>
            <a:pPr marL="914400" lvl="1" indent="-457200">
              <a:buFontTx/>
              <a:buNone/>
              <a:defRPr/>
            </a:pPr>
            <a:r>
              <a:rPr lang="en-US" altLang="ko-KR" sz="3600" i="1" smtClean="0">
                <a:ea typeface="굴림" charset="-127"/>
              </a:rPr>
              <a:t>		</a:t>
            </a:r>
            <a:r>
              <a:rPr lang="en-US" altLang="ko-KR" sz="3600" b="1" i="1" smtClean="0">
                <a:ea typeface="굴림" charset="-127"/>
              </a:rPr>
              <a:t>Scanner s = new Scanner(System.in);</a:t>
            </a:r>
          </a:p>
          <a:p>
            <a:pPr marL="914400" lvl="1" indent="-457200" eaLnBrk="1" hangingPunct="1">
              <a:buFontTx/>
              <a:buNone/>
              <a:defRPr/>
            </a:pPr>
            <a:r>
              <a:rPr lang="en-US" altLang="ko-KR" sz="3600" smtClean="0">
                <a:ea typeface="굴림" charset="-127"/>
              </a:rPr>
              <a:t>3. Gán biến nhận giá trị thông qua phương thức  </a:t>
            </a:r>
            <a:r>
              <a:rPr lang="en-US" altLang="ko-KR" sz="3600" b="1" smtClean="0">
                <a:ea typeface="굴림" charset="-127"/>
              </a:rPr>
              <a:t>s.nextKiểuDL()</a:t>
            </a:r>
            <a:r>
              <a:rPr lang="en-US" altLang="ko-KR" sz="3600" smtClean="0">
                <a:ea typeface="굴림" charset="-127"/>
              </a:rPr>
              <a:t>: </a:t>
            </a:r>
            <a:endParaRPr lang="en-US" altLang="ko-KR" sz="3600" b="1" smtClean="0">
              <a:ea typeface="굴림" charset="-127"/>
            </a:endParaRPr>
          </a:p>
          <a:p>
            <a:pPr marL="914400" lvl="1" indent="-457200" eaLnBrk="1" hangingPunct="1">
              <a:buFontTx/>
              <a:buNone/>
              <a:defRPr/>
            </a:pPr>
            <a:r>
              <a:rPr lang="en-US" altLang="ko-KR" sz="3600" smtClean="0">
                <a:ea typeface="굴림" charset="-127"/>
              </a:rPr>
              <a:t>	nextFloat()- số thực, </a:t>
            </a:r>
          </a:p>
          <a:p>
            <a:pPr marL="914400" lvl="1" indent="-457200" eaLnBrk="1" hangingPunct="1">
              <a:buFontTx/>
              <a:buNone/>
              <a:defRPr/>
            </a:pPr>
            <a:r>
              <a:rPr lang="en-US" altLang="ko-KR" sz="3600" smtClean="0">
                <a:ea typeface="굴림" charset="-127"/>
              </a:rPr>
              <a:t>	nextInt()- lấy số nguyên, </a:t>
            </a:r>
          </a:p>
          <a:p>
            <a:pPr marL="914400" lvl="1" indent="-457200" eaLnBrk="1" hangingPunct="1">
              <a:buFontTx/>
              <a:buNone/>
              <a:defRPr/>
            </a:pPr>
            <a:r>
              <a:rPr lang="en-US" altLang="ko-KR" sz="3600" smtClean="0">
                <a:ea typeface="굴림" charset="-127"/>
              </a:rPr>
              <a:t>	nextDouble() – số thực, </a:t>
            </a:r>
          </a:p>
          <a:p>
            <a:pPr marL="914400" lvl="1" indent="-457200" eaLnBrk="1" hangingPunct="1">
              <a:buFontTx/>
              <a:buNone/>
              <a:defRPr/>
            </a:pPr>
            <a:r>
              <a:rPr lang="en-US" altLang="ko-KR" sz="3600" smtClean="0">
                <a:ea typeface="굴림" charset="-127"/>
              </a:rPr>
              <a:t>	nextLine() lấy cả dòng là 1 xâu ký tự</a:t>
            </a:r>
          </a:p>
          <a:p>
            <a:pPr marL="914400" lvl="1" indent="-457200" eaLnBrk="1" hangingPunct="1">
              <a:buFontTx/>
              <a:buNone/>
              <a:defRPr/>
            </a:pPr>
            <a:endParaRPr lang="en-US" altLang="ko-KR" sz="3300" smtClean="0">
              <a:ea typeface="굴림" charset="-127"/>
            </a:endParaRPr>
          </a:p>
          <a:p>
            <a:pPr marL="1314450" lvl="2" indent="-457200">
              <a:buFontTx/>
              <a:buNone/>
              <a:defRPr/>
            </a:pPr>
            <a:r>
              <a:rPr lang="en-US" altLang="ko-KR" sz="3600" smtClean="0">
                <a:solidFill>
                  <a:srgbClr val="0000CC"/>
                </a:solidFill>
                <a:ea typeface="굴림" charset="-127"/>
              </a:rPr>
              <a:t>Ví dụ: Nhập hai số nguyên a và thực b và xuất ra tổng:</a:t>
            </a:r>
          </a:p>
          <a:p>
            <a:pPr lvl="2" eaLnBrk="1" hangingPunct="1">
              <a:buFontTx/>
              <a:buNone/>
              <a:defRPr/>
            </a:pPr>
            <a:r>
              <a:rPr lang="en-US" altLang="ko-KR" sz="3600" smtClean="0">
                <a:solidFill>
                  <a:srgbClr val="0000CC"/>
                </a:solidFill>
                <a:ea typeface="굴림" charset="-127"/>
              </a:rPr>
              <a:t>public class InTong{</a:t>
            </a:r>
          </a:p>
          <a:p>
            <a:pPr lvl="2" eaLnBrk="1" hangingPunct="1">
              <a:buFontTx/>
              <a:buNone/>
              <a:defRPr/>
            </a:pPr>
            <a:r>
              <a:rPr lang="en-US" altLang="ko-KR" sz="3600" smtClean="0">
                <a:solidFill>
                  <a:srgbClr val="0000CC"/>
                </a:solidFill>
                <a:ea typeface="굴림" charset="-127"/>
              </a:rPr>
              <a:t>	public static void main(String[] args){</a:t>
            </a:r>
          </a:p>
          <a:p>
            <a:pPr lvl="2" eaLnBrk="1" hangingPunct="1">
              <a:buFontTx/>
              <a:buNone/>
              <a:defRPr/>
            </a:pPr>
            <a:r>
              <a:rPr lang="en-US" altLang="ko-KR" sz="3600" smtClean="0">
                <a:solidFill>
                  <a:srgbClr val="0000CC"/>
                </a:solidFill>
                <a:ea typeface="굴림" charset="-127"/>
              </a:rPr>
              <a:t>		</a:t>
            </a:r>
            <a:r>
              <a:rPr lang="en-US" altLang="ko-KR" sz="3600" i="1" smtClean="0">
                <a:solidFill>
                  <a:srgbClr val="0000CC"/>
                </a:solidFill>
                <a:ea typeface="굴림" charset="-127"/>
              </a:rPr>
              <a:t>Scanner s = new Scanner(System.in);</a:t>
            </a:r>
          </a:p>
          <a:p>
            <a:pPr lvl="2" eaLnBrk="1" hangingPunct="1">
              <a:buFontTx/>
              <a:buNone/>
              <a:defRPr/>
            </a:pPr>
            <a:r>
              <a:rPr lang="en-US" altLang="ko-KR" sz="3600" i="1" smtClean="0">
                <a:solidFill>
                  <a:srgbClr val="0000CC"/>
                </a:solidFill>
                <a:ea typeface="굴림" charset="-127"/>
              </a:rPr>
              <a:t>		System.out.print(“nhap a,b=“);</a:t>
            </a:r>
          </a:p>
          <a:p>
            <a:pPr lvl="2" eaLnBrk="1" hangingPunct="1">
              <a:buFontTx/>
              <a:buNone/>
              <a:defRPr/>
            </a:pPr>
            <a:r>
              <a:rPr lang="en-US" altLang="ko-KR" sz="3600" smtClean="0">
                <a:solidFill>
                  <a:srgbClr val="0000CC"/>
                </a:solidFill>
                <a:ea typeface="굴림" charset="-127"/>
              </a:rPr>
              <a:t>		int a = s.nextInt();	</a:t>
            </a:r>
          </a:p>
          <a:p>
            <a:pPr lvl="2" eaLnBrk="1" hangingPunct="1">
              <a:buFontTx/>
              <a:buNone/>
              <a:defRPr/>
            </a:pPr>
            <a:r>
              <a:rPr lang="en-US" altLang="ko-KR" sz="3600">
                <a:solidFill>
                  <a:srgbClr val="0000CC"/>
                </a:solidFill>
                <a:ea typeface="굴림" charset="-127"/>
              </a:rPr>
              <a:t>	</a:t>
            </a:r>
            <a:r>
              <a:rPr lang="en-US" altLang="ko-KR" sz="3600" smtClean="0">
                <a:solidFill>
                  <a:srgbClr val="0000CC"/>
                </a:solidFill>
                <a:ea typeface="굴림" charset="-127"/>
              </a:rPr>
              <a:t>	float b = s.nextFloat();</a:t>
            </a:r>
          </a:p>
          <a:p>
            <a:pPr lvl="2" eaLnBrk="1" hangingPunct="1">
              <a:buFontTx/>
              <a:buNone/>
              <a:defRPr/>
            </a:pPr>
            <a:r>
              <a:rPr lang="en-US" altLang="ko-KR" sz="3600" smtClean="0">
                <a:solidFill>
                  <a:srgbClr val="0000CC"/>
                </a:solidFill>
                <a:ea typeface="굴림" charset="-127"/>
              </a:rPr>
              <a:t>		float c = a + b;</a:t>
            </a:r>
          </a:p>
          <a:p>
            <a:pPr lvl="2" eaLnBrk="1" hangingPunct="1">
              <a:buFontTx/>
              <a:buNone/>
              <a:defRPr/>
            </a:pPr>
            <a:r>
              <a:rPr lang="en-US" altLang="ko-KR" sz="3600" smtClean="0">
                <a:solidFill>
                  <a:srgbClr val="0000CC"/>
                </a:solidFill>
                <a:ea typeface="굴림" charset="-127"/>
              </a:rPr>
              <a:t>		System.out.print(“Tong la:” + c);</a:t>
            </a:r>
            <a:r>
              <a:rPr lang="en-US" altLang="ko-KR" sz="3600">
                <a:solidFill>
                  <a:srgbClr val="0000CC"/>
                </a:solidFill>
                <a:ea typeface="굴림" charset="-127"/>
              </a:rPr>
              <a:t>	</a:t>
            </a:r>
            <a:r>
              <a:rPr lang="en-US" altLang="ko-KR" sz="3600" smtClean="0">
                <a:solidFill>
                  <a:srgbClr val="0000CC"/>
                </a:solidFill>
                <a:ea typeface="굴림" charset="-127"/>
              </a:rPr>
              <a:t>		</a:t>
            </a:r>
          </a:p>
          <a:p>
            <a:pPr lvl="2" eaLnBrk="1" hangingPunct="1">
              <a:buFontTx/>
              <a:buNone/>
              <a:defRPr/>
            </a:pPr>
            <a:r>
              <a:rPr lang="en-US" altLang="ko-KR" sz="3600" smtClean="0">
                <a:solidFill>
                  <a:srgbClr val="0000CC"/>
                </a:solidFill>
                <a:ea typeface="굴림" charset="-127"/>
              </a:rPr>
              <a:t>	} }</a:t>
            </a:r>
            <a:endParaRPr lang="en-US" sz="3600" smtClean="0">
              <a:solidFill>
                <a:srgbClr val="0000CC"/>
              </a:solidFill>
            </a:endParaRPr>
          </a:p>
        </p:txBody>
      </p:sp>
    </p:spTree>
    <p:extLst>
      <p:ext uri="{BB962C8B-B14F-4D97-AF65-F5344CB8AC3E}">
        <p14:creationId xmlns:p14="http://schemas.microsoft.com/office/powerpoint/2010/main" val="40676872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3124200" y="6356350"/>
            <a:ext cx="2895600" cy="365125"/>
          </a:xfrm>
          <a:prstGeom prst="rect">
            <a:avLst/>
          </a:prstGeom>
          <a:noFill/>
        </p:spPr>
        <p:txBody>
          <a:bodyPr/>
          <a:lstStyle/>
          <a:p>
            <a:fld id="{C012925A-D8E0-4B63-A08E-7ECF8E9C1B05}" type="slidenum">
              <a:rPr lang="en-US" smtClean="0"/>
              <a:pPr/>
              <a:t>25</a:t>
            </a:fld>
            <a:r>
              <a:rPr lang="en-US" smtClean="0"/>
              <a:t>/39</a:t>
            </a:r>
          </a:p>
        </p:txBody>
      </p:sp>
      <p:sp>
        <p:nvSpPr>
          <p:cNvPr id="18435"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45060" name="Rectangle 3"/>
          <p:cNvSpPr>
            <a:spLocks noGrp="1" noChangeArrowheads="1"/>
          </p:cNvSpPr>
          <p:nvPr>
            <p:ph type="title"/>
          </p:nvPr>
        </p:nvSpPr>
        <p:spPr>
          <a:xfrm>
            <a:off x="304800" y="457200"/>
            <a:ext cx="8686800" cy="533400"/>
          </a:xfrm>
        </p:spPr>
        <p:txBody>
          <a:bodyPr>
            <a:normAutofit fontScale="90000"/>
          </a:bodyPr>
          <a:lstStyle/>
          <a:p>
            <a:pPr>
              <a:defRPr/>
            </a:pPr>
            <a:r>
              <a:rPr lang="en-US"/>
              <a:t>2.6</a:t>
            </a:r>
            <a:r>
              <a:rPr lang="en-US" sz="4000" smtClean="0"/>
              <a:t>.2.  </a:t>
            </a:r>
            <a:r>
              <a:rPr lang="en-US" altLang="ko-KR" smtClean="0">
                <a:ea typeface="굴림" charset="-127"/>
              </a:rPr>
              <a:t>Scanner (tt)</a:t>
            </a:r>
            <a:endParaRPr lang="en-US" smtClean="0"/>
          </a:p>
        </p:txBody>
      </p:sp>
      <p:sp>
        <p:nvSpPr>
          <p:cNvPr id="45061" name="Rectangle 4"/>
          <p:cNvSpPr>
            <a:spLocks noGrp="1" noChangeArrowheads="1"/>
          </p:cNvSpPr>
          <p:nvPr>
            <p:ph type="body" idx="1"/>
          </p:nvPr>
        </p:nvSpPr>
        <p:spPr>
          <a:xfrm>
            <a:off x="228600" y="1066800"/>
            <a:ext cx="8783638" cy="5486400"/>
          </a:xfrm>
        </p:spPr>
        <p:txBody>
          <a:bodyPr>
            <a:normAutofit fontScale="77500" lnSpcReduction="20000"/>
          </a:bodyPr>
          <a:lstStyle/>
          <a:p>
            <a:pPr marL="0" indent="0" eaLnBrk="1" hangingPunct="1">
              <a:buFontTx/>
              <a:buNone/>
              <a:defRPr/>
            </a:pPr>
            <a:r>
              <a:rPr lang="en-US" altLang="ko-KR" smtClean="0">
                <a:ea typeface="굴림" charset="-127"/>
              </a:rPr>
              <a:t>Chú ý khi dùng Scanner</a:t>
            </a:r>
          </a:p>
          <a:p>
            <a:pPr>
              <a:defRPr/>
            </a:pPr>
            <a:r>
              <a:rPr lang="en-US"/>
              <a:t>Đ</a:t>
            </a:r>
            <a:r>
              <a:rPr lang="en-US" smtClean="0"/>
              <a:t>oạn code sau sẽ bị lỗi khi ta nhập vào 1 số n rồi ta nhập tiếp 1 chuỗi str </a:t>
            </a:r>
          </a:p>
          <a:p>
            <a:pPr>
              <a:defRPr/>
            </a:pPr>
            <a:r>
              <a:rPr lang="en-US" smtClean="0"/>
              <a:t>do str nhận ký tự enter do </a:t>
            </a:r>
            <a:r>
              <a:rPr lang="en-US" smtClean="0">
                <a:solidFill>
                  <a:srgbClr val="CC3300"/>
                </a:solidFill>
              </a:rPr>
              <a:t>s.nextInt() </a:t>
            </a:r>
            <a:r>
              <a:rPr lang="en-US" smtClean="0"/>
              <a:t>không đọc hết cả dòng.</a:t>
            </a:r>
          </a:p>
          <a:p>
            <a:pPr marL="0" indent="0">
              <a:buFontTx/>
              <a:buNone/>
              <a:defRPr/>
            </a:pPr>
            <a:r>
              <a:rPr lang="en-US" smtClean="0"/>
              <a:t>---------------------------------------------------------------------</a:t>
            </a:r>
          </a:p>
          <a:p>
            <a:pPr>
              <a:buFontTx/>
              <a:buNone/>
              <a:defRPr/>
            </a:pPr>
            <a:r>
              <a:rPr lang="en-US" smtClean="0"/>
              <a:t>	import java.util.Scanner; </a:t>
            </a:r>
            <a:br>
              <a:rPr lang="en-US" smtClean="0"/>
            </a:br>
            <a:r>
              <a:rPr lang="en-US" smtClean="0"/>
              <a:t>public class NhapVaoMotSo { </a:t>
            </a:r>
            <a:br>
              <a:rPr lang="en-US" smtClean="0"/>
            </a:br>
            <a:r>
              <a:rPr lang="en-US" smtClean="0"/>
              <a:t>    public static void main(String[] args) { </a:t>
            </a:r>
            <a:br>
              <a:rPr lang="en-US" smtClean="0"/>
            </a:br>
            <a:r>
              <a:rPr lang="en-US" smtClean="0"/>
              <a:t>        Scanner s= new Scanner(System.in); </a:t>
            </a:r>
            <a:br>
              <a:rPr lang="en-US" smtClean="0"/>
            </a:br>
            <a:r>
              <a:rPr lang="en-US" smtClean="0"/>
              <a:t>        System.out.println("Nhap vao so n: "); </a:t>
            </a:r>
            <a:br>
              <a:rPr lang="en-US" smtClean="0"/>
            </a:br>
            <a:r>
              <a:rPr lang="en-US" smtClean="0"/>
              <a:t>       </a:t>
            </a:r>
            <a:r>
              <a:rPr lang="en-US" b="1" smtClean="0">
                <a:solidFill>
                  <a:srgbClr val="FF0000"/>
                </a:solidFill>
              </a:rPr>
              <a:t> </a:t>
            </a:r>
            <a:r>
              <a:rPr lang="en-US" b="1" u="sng" smtClean="0">
                <a:solidFill>
                  <a:srgbClr val="FF0000"/>
                </a:solidFill>
              </a:rPr>
              <a:t>int n= s.nextInt(); </a:t>
            </a:r>
          </a:p>
          <a:p>
            <a:pPr>
              <a:buFontTx/>
              <a:buNone/>
              <a:defRPr/>
            </a:pPr>
            <a:r>
              <a:rPr lang="en-US" smtClean="0"/>
              <a:t>		 s.nextLine(); </a:t>
            </a:r>
            <a:r>
              <a:rPr lang="en-US" smtClean="0">
                <a:solidFill>
                  <a:srgbClr val="0000CC"/>
                </a:solidFill>
              </a:rPr>
              <a:t>// thêm vào để bỏ ký tự enter sau khi nhập số</a:t>
            </a:r>
            <a:r>
              <a:rPr lang="en-US" smtClean="0"/>
              <a:t/>
            </a:r>
            <a:br>
              <a:rPr lang="en-US" smtClean="0"/>
            </a:br>
            <a:r>
              <a:rPr lang="en-US" smtClean="0"/>
              <a:t>        System.out.println("in ra n= " +n); </a:t>
            </a:r>
          </a:p>
          <a:p>
            <a:pPr>
              <a:buFontTx/>
              <a:buNone/>
              <a:defRPr/>
            </a:pPr>
            <a:r>
              <a:rPr lang="en-US" smtClean="0"/>
              <a:t>----------------------------------------------------------------------</a:t>
            </a:r>
            <a:br>
              <a:rPr lang="en-US" smtClean="0"/>
            </a:br>
            <a:r>
              <a:rPr lang="en-US" smtClean="0"/>
              <a:t>        System.out.println("Nhap vao 1 chuoi: "); </a:t>
            </a:r>
            <a:br>
              <a:rPr lang="en-US" smtClean="0"/>
            </a:br>
            <a:r>
              <a:rPr lang="en-US" smtClean="0"/>
              <a:t>        String str= s.nextLine(); </a:t>
            </a:r>
            <a:br>
              <a:rPr lang="en-US" smtClean="0"/>
            </a:br>
            <a:r>
              <a:rPr lang="en-US" smtClean="0"/>
              <a:t>        System.out.println("in ra str= " +str); </a:t>
            </a:r>
            <a:br>
              <a:rPr lang="en-US" smtClean="0"/>
            </a:br>
            <a:r>
              <a:rPr lang="en-US" smtClean="0"/>
              <a:t>    } } </a:t>
            </a:r>
          </a:p>
        </p:txBody>
      </p:sp>
    </p:spTree>
    <p:extLst>
      <p:ext uri="{BB962C8B-B14F-4D97-AF65-F5344CB8AC3E}">
        <p14:creationId xmlns:p14="http://schemas.microsoft.com/office/powerpoint/2010/main" val="364366299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411162"/>
          </a:xfrm>
        </p:spPr>
        <p:txBody>
          <a:bodyPr>
            <a:normAutofit fontScale="90000"/>
          </a:bodyPr>
          <a:lstStyle/>
          <a:p>
            <a:r>
              <a:rPr lang="en-US"/>
              <a:t>2.6. </a:t>
            </a:r>
            <a:r>
              <a:rPr lang="en-US" smtClean="0"/>
              <a:t>(tt) Ví dụ xuất nhập</a:t>
            </a:r>
          </a:p>
        </p:txBody>
      </p:sp>
      <p:sp>
        <p:nvSpPr>
          <p:cNvPr id="3" name="Content Placeholder 2"/>
          <p:cNvSpPr>
            <a:spLocks noGrp="1"/>
          </p:cNvSpPr>
          <p:nvPr>
            <p:ph idx="1"/>
          </p:nvPr>
        </p:nvSpPr>
        <p:spPr>
          <a:xfrm>
            <a:off x="457200" y="838200"/>
            <a:ext cx="8229600" cy="5715000"/>
          </a:xfrm>
        </p:spPr>
        <p:txBody>
          <a:bodyPr>
            <a:normAutofit lnSpcReduction="10000"/>
          </a:bodyPr>
          <a:lstStyle/>
          <a:p>
            <a:pPr>
              <a:buFontTx/>
              <a:buNone/>
            </a:pPr>
            <a:r>
              <a:rPr lang="en-US" sz="2000" smtClean="0">
                <a:solidFill>
                  <a:srgbClr val="0000CC"/>
                </a:solidFill>
              </a:rPr>
              <a:t>Viết chương trình tính thể tích và diện tích bề mặt của một hình cầu với bán kính </a:t>
            </a:r>
            <a:r>
              <a:rPr lang="en-US" sz="2000" b="1" smtClean="0">
                <a:solidFill>
                  <a:srgbClr val="0000CC"/>
                </a:solidFill>
              </a:rPr>
              <a:t>r</a:t>
            </a:r>
            <a:r>
              <a:rPr lang="en-US" sz="2000" smtClean="0">
                <a:solidFill>
                  <a:srgbClr val="0000CC"/>
                </a:solidFill>
              </a:rPr>
              <a:t> nhập vào (r&gt;=0). Kết quả chỉ cần lấy 2 chữ số thập phân. Công thức tính: Thể tích =4PI*r^3/3 ; Diện tích bề mặt = 4PI*r</a:t>
            </a:r>
            <a:r>
              <a:rPr lang="en-US" sz="2000" baseline="30000" smtClean="0">
                <a:solidFill>
                  <a:srgbClr val="0000CC"/>
                </a:solidFill>
              </a:rPr>
              <a:t>2 . </a:t>
            </a:r>
            <a:endParaRPr lang="en-US" sz="2000" smtClean="0">
              <a:solidFill>
                <a:srgbClr val="0000CC"/>
              </a:solidFill>
            </a:endParaRPr>
          </a:p>
          <a:p>
            <a:pPr>
              <a:buFontTx/>
              <a:buNone/>
            </a:pPr>
            <a:r>
              <a:rPr lang="en-US" sz="2000" smtClean="0"/>
              <a:t>Cho Hằng PI là 1 hằng trong lớp Math của java, lấy bằng lệnh Math.PI</a:t>
            </a:r>
          </a:p>
          <a:p>
            <a:pPr>
              <a:buFontTx/>
              <a:buNone/>
            </a:pPr>
            <a:r>
              <a:rPr lang="en-US" sz="2000" smtClean="0"/>
              <a:t>public class </a:t>
            </a:r>
            <a:r>
              <a:rPr lang="en-US" sz="2000" b="1" smtClean="0">
                <a:solidFill>
                  <a:srgbClr val="002060"/>
                </a:solidFill>
              </a:rPr>
              <a:t>TinhTheTichVaDienTichBeMatHinhCau</a:t>
            </a:r>
            <a:r>
              <a:rPr lang="en-US" sz="2000" smtClean="0"/>
              <a:t> {</a:t>
            </a:r>
          </a:p>
          <a:p>
            <a:pPr>
              <a:buFontTx/>
              <a:buNone/>
            </a:pPr>
            <a:r>
              <a:rPr lang="en-US" sz="2000" smtClean="0"/>
              <a:t>    public static void main(String[] args) {</a:t>
            </a:r>
          </a:p>
          <a:p>
            <a:pPr>
              <a:buFontTx/>
              <a:buNone/>
            </a:pPr>
            <a:r>
              <a:rPr lang="en-US" sz="2000" smtClean="0"/>
              <a:t>        float r;        double theTich;</a:t>
            </a:r>
          </a:p>
          <a:p>
            <a:pPr>
              <a:buFontTx/>
              <a:buNone/>
            </a:pPr>
            <a:r>
              <a:rPr lang="en-US" sz="2000" smtClean="0"/>
              <a:t>        //nhập r.</a:t>
            </a:r>
          </a:p>
          <a:p>
            <a:pPr>
              <a:buFontTx/>
              <a:buNone/>
            </a:pPr>
            <a:r>
              <a:rPr lang="en-US" sz="2000" smtClean="0"/>
              <a:t>        Scanner s=new Scanner(System.in);</a:t>
            </a:r>
          </a:p>
          <a:p>
            <a:pPr>
              <a:buFontTx/>
              <a:buNone/>
            </a:pPr>
            <a:r>
              <a:rPr lang="en-US" sz="2000" smtClean="0"/>
              <a:t>        System.out.print("nhap ban kinh r=");</a:t>
            </a:r>
          </a:p>
          <a:p>
            <a:pPr>
              <a:buFontTx/>
              <a:buNone/>
            </a:pPr>
            <a:r>
              <a:rPr lang="en-US" sz="2000" smtClean="0"/>
              <a:t>        r=s.nextFloat();</a:t>
            </a:r>
          </a:p>
          <a:p>
            <a:pPr>
              <a:buFontTx/>
              <a:buNone/>
            </a:pPr>
            <a:r>
              <a:rPr lang="en-US" sz="2000" smtClean="0"/>
              <a:t>        theTich=(4*Math.PI*Math.pow(r, 3))/3;</a:t>
            </a:r>
          </a:p>
          <a:p>
            <a:pPr>
              <a:buFontTx/>
              <a:buNone/>
            </a:pPr>
            <a:r>
              <a:rPr lang="en-US" sz="2000" smtClean="0"/>
              <a:t>        DecimalFormat df=new DecimalFormat("###,###.0#");</a:t>
            </a:r>
          </a:p>
          <a:p>
            <a:pPr>
              <a:buFontTx/>
              <a:buNone/>
            </a:pPr>
            <a:r>
              <a:rPr lang="en-US" sz="2000" smtClean="0"/>
              <a:t>        System.out.println("the tich hinh cau r="+df.format(r)+" là:"+df.format(theTich));</a:t>
            </a:r>
          </a:p>
          <a:p>
            <a:pPr>
              <a:buFontTx/>
              <a:buNone/>
            </a:pPr>
            <a:r>
              <a:rPr lang="en-US" sz="2000" smtClean="0"/>
              <a:t>     }}</a:t>
            </a:r>
          </a:p>
        </p:txBody>
      </p:sp>
      <p:sp>
        <p:nvSpPr>
          <p:cNvPr id="19460" name="Slide Number Placeholder 3"/>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B2C7CD62-A68D-4A03-B912-16204034B07D}" type="slidenum">
              <a:rPr lang="en-US" smtClean="0"/>
              <a:pPr/>
              <a:t>26</a:t>
            </a:fld>
            <a:r>
              <a:rPr lang="en-US" smtClean="0"/>
              <a:t>/81</a:t>
            </a:r>
          </a:p>
        </p:txBody>
      </p:sp>
    </p:spTree>
    <p:extLst>
      <p:ext uri="{BB962C8B-B14F-4D97-AF65-F5344CB8AC3E}">
        <p14:creationId xmlns:p14="http://schemas.microsoft.com/office/powerpoint/2010/main" val="24509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457200" y="274638"/>
            <a:ext cx="8229600" cy="792162"/>
          </a:xfrm>
        </p:spPr>
        <p:txBody>
          <a:bodyPr/>
          <a:lstStyle/>
          <a:p>
            <a:pPr eaLnBrk="1" hangingPunct="1"/>
            <a:r>
              <a:rPr lang="en-US" smtClean="0"/>
              <a:t>1.5.3. Các câu lệnh điều khiển</a:t>
            </a:r>
          </a:p>
        </p:txBody>
      </p:sp>
      <p:sp>
        <p:nvSpPr>
          <p:cNvPr id="20483" name="Rectangle 6"/>
          <p:cNvSpPr>
            <a:spLocks noGrp="1" noChangeArrowheads="1"/>
          </p:cNvSpPr>
          <p:nvPr>
            <p:ph type="body" idx="1"/>
          </p:nvPr>
        </p:nvSpPr>
        <p:spPr>
          <a:xfrm>
            <a:off x="684213" y="1268413"/>
            <a:ext cx="8270875" cy="4864100"/>
          </a:xfrm>
        </p:spPr>
        <p:txBody>
          <a:bodyPr/>
          <a:lstStyle/>
          <a:p>
            <a:pPr eaLnBrk="1" hangingPunct="1">
              <a:lnSpc>
                <a:spcPct val="90000"/>
              </a:lnSpc>
              <a:spcAft>
                <a:spcPct val="20000"/>
              </a:spcAft>
            </a:pPr>
            <a:r>
              <a:rPr lang="en-US" smtClean="0"/>
              <a:t>Điều khiển rẽ nhánh</a:t>
            </a:r>
            <a:r>
              <a:rPr lang="en-US" smtClean="0">
                <a:cs typeface="Times New Roman" pitchFamily="18" charset="0"/>
              </a:rPr>
              <a:t>:</a:t>
            </a:r>
            <a:r>
              <a:rPr lang="en-US" smtClean="0"/>
              <a:t> </a:t>
            </a:r>
          </a:p>
          <a:p>
            <a:pPr lvl="1" algn="just" eaLnBrk="1" hangingPunct="1">
              <a:lnSpc>
                <a:spcPct val="90000"/>
              </a:lnSpc>
              <a:spcAft>
                <a:spcPct val="20000"/>
              </a:spcAft>
            </a:pPr>
            <a:r>
              <a:rPr lang="en-US" smtClean="0"/>
              <a:t>Mệnh đề </a:t>
            </a:r>
            <a:r>
              <a:rPr lang="en-US" b="1" smtClean="0"/>
              <a:t>if-else</a:t>
            </a:r>
            <a:endParaRPr lang="en-US" b="1" smtClean="0">
              <a:cs typeface="Times New Roman" pitchFamily="18" charset="0"/>
            </a:endParaRPr>
          </a:p>
          <a:p>
            <a:pPr lvl="1" algn="just" eaLnBrk="1" hangingPunct="1">
              <a:lnSpc>
                <a:spcPct val="90000"/>
              </a:lnSpc>
              <a:spcAft>
                <a:spcPct val="20000"/>
              </a:spcAft>
            </a:pPr>
            <a:r>
              <a:rPr lang="en-US" smtClean="0"/>
              <a:t>Mệnh đề </a:t>
            </a:r>
            <a:r>
              <a:rPr lang="en-US" b="1" smtClean="0"/>
              <a:t>switch-case</a:t>
            </a:r>
          </a:p>
          <a:p>
            <a:pPr lvl="1" algn="just" eaLnBrk="1" hangingPunct="1">
              <a:lnSpc>
                <a:spcPct val="90000"/>
              </a:lnSpc>
              <a:spcAft>
                <a:spcPct val="20000"/>
              </a:spcAft>
              <a:buFont typeface="Wingdings" pitchFamily="2" charset="2"/>
              <a:buNone/>
            </a:pPr>
            <a:endParaRPr lang="en-US" b="1" smtClean="0"/>
          </a:p>
          <a:p>
            <a:pPr algn="just" eaLnBrk="1" hangingPunct="1">
              <a:lnSpc>
                <a:spcPct val="90000"/>
              </a:lnSpc>
              <a:spcAft>
                <a:spcPct val="20000"/>
              </a:spcAft>
            </a:pPr>
            <a:r>
              <a:rPr lang="en-US" smtClean="0"/>
              <a:t>Vòng lặp (Loops):</a:t>
            </a:r>
          </a:p>
          <a:p>
            <a:pPr lvl="1" algn="just" eaLnBrk="1" hangingPunct="1">
              <a:lnSpc>
                <a:spcPct val="90000"/>
              </a:lnSpc>
              <a:spcAft>
                <a:spcPct val="20000"/>
              </a:spcAft>
            </a:pPr>
            <a:r>
              <a:rPr lang="en-US" smtClean="0"/>
              <a:t>Vòng lặp </a:t>
            </a:r>
            <a:r>
              <a:rPr lang="en-US" b="1" smtClean="0"/>
              <a:t>while</a:t>
            </a:r>
            <a:endParaRPr lang="en-US" b="1" smtClean="0">
              <a:cs typeface="Times New Roman" pitchFamily="18" charset="0"/>
            </a:endParaRPr>
          </a:p>
          <a:p>
            <a:pPr lvl="1" algn="just" eaLnBrk="1" hangingPunct="1">
              <a:lnSpc>
                <a:spcPct val="90000"/>
              </a:lnSpc>
              <a:spcAft>
                <a:spcPct val="20000"/>
              </a:spcAft>
            </a:pPr>
            <a:r>
              <a:rPr lang="en-US" smtClean="0"/>
              <a:t>Vòng lặp </a:t>
            </a:r>
            <a:r>
              <a:rPr lang="en-US" b="1" smtClean="0"/>
              <a:t>do-while</a:t>
            </a:r>
            <a:endParaRPr lang="en-US" b="1" smtClean="0">
              <a:cs typeface="Times New Roman" pitchFamily="18" charset="0"/>
            </a:endParaRPr>
          </a:p>
          <a:p>
            <a:pPr lvl="1" algn="just" eaLnBrk="1" hangingPunct="1">
              <a:lnSpc>
                <a:spcPct val="90000"/>
              </a:lnSpc>
              <a:spcAft>
                <a:spcPct val="20000"/>
              </a:spcAft>
            </a:pPr>
            <a:r>
              <a:rPr lang="en-US" smtClean="0"/>
              <a:t>Vòng lặp </a:t>
            </a:r>
            <a:r>
              <a:rPr lang="en-US" b="1" smtClean="0"/>
              <a:t>for</a:t>
            </a:r>
          </a:p>
        </p:txBody>
      </p:sp>
      <p:sp>
        <p:nvSpPr>
          <p:cNvPr id="2048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096461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1.5.3. Các câu lệnh điều khiển</a:t>
            </a:r>
          </a:p>
        </p:txBody>
      </p:sp>
      <p:sp>
        <p:nvSpPr>
          <p:cNvPr id="208900" name="Rectangle 4"/>
          <p:cNvSpPr>
            <a:spLocks noGrp="1" noChangeArrowheads="1"/>
          </p:cNvSpPr>
          <p:nvPr>
            <p:ph type="body" idx="1"/>
          </p:nvPr>
        </p:nvSpPr>
        <p:spPr>
          <a:xfrm>
            <a:off x="304800" y="1268413"/>
            <a:ext cx="8382000" cy="5360987"/>
          </a:xfrm>
        </p:spPr>
        <p:txBody>
          <a:bodyPr>
            <a:normAutofit fontScale="85000" lnSpcReduction="10000"/>
          </a:bodyPr>
          <a:lstStyle/>
          <a:p>
            <a:pPr marL="346075" indent="-346075" algn="just" eaLnBrk="1" hangingPunct="1">
              <a:buFontTx/>
              <a:buNone/>
              <a:defRPr/>
            </a:pPr>
            <a:r>
              <a:rPr lang="en-US" sz="3300" b="1" dirty="0" smtClean="0">
                <a:solidFill>
                  <a:srgbClr val="A82800"/>
                </a:solidFill>
                <a:latin typeface="Times New Roman" pitchFamily="18" charset="0"/>
              </a:rPr>
              <a:t>1. if (</a:t>
            </a:r>
            <a:r>
              <a:rPr lang="en-US" sz="3300" b="1" dirty="0" err="1" smtClean="0">
                <a:latin typeface="Times New Roman" pitchFamily="18" charset="0"/>
              </a:rPr>
              <a:t>điều</a:t>
            </a:r>
            <a:r>
              <a:rPr lang="en-US" sz="3300" b="1" dirty="0" smtClean="0">
                <a:latin typeface="Times New Roman" pitchFamily="18" charset="0"/>
              </a:rPr>
              <a:t> </a:t>
            </a:r>
            <a:r>
              <a:rPr lang="en-US" sz="3300" b="1" dirty="0" err="1" smtClean="0">
                <a:latin typeface="Times New Roman" pitchFamily="18" charset="0"/>
              </a:rPr>
              <a:t>kiện</a:t>
            </a:r>
            <a:r>
              <a:rPr lang="en-US" sz="3300" b="1" dirty="0" smtClean="0">
                <a:solidFill>
                  <a:srgbClr val="A82800"/>
                </a:solidFill>
                <a:latin typeface="Times New Roman" pitchFamily="18" charset="0"/>
              </a:rPr>
              <a:t>) { </a:t>
            </a:r>
            <a:r>
              <a:rPr lang="en-US" sz="3300" b="1" dirty="0" err="1" smtClean="0">
                <a:latin typeface="Times New Roman" pitchFamily="18" charset="0"/>
              </a:rPr>
              <a:t>Khối</a:t>
            </a:r>
            <a:r>
              <a:rPr lang="en-US" sz="3300" b="1" dirty="0" smtClean="0">
                <a:latin typeface="Times New Roman" pitchFamily="18" charset="0"/>
              </a:rPr>
              <a:t> lệnh1</a:t>
            </a:r>
            <a:r>
              <a:rPr lang="en-US" sz="3300" b="1" dirty="0" smtClean="0">
                <a:solidFill>
                  <a:srgbClr val="A82800"/>
                </a:solidFill>
                <a:latin typeface="Times New Roman" pitchFamily="18" charset="0"/>
              </a:rPr>
              <a:t>; }  else {</a:t>
            </a:r>
            <a:r>
              <a:rPr lang="en-US" sz="3300" b="1" dirty="0" err="1" smtClean="0">
                <a:latin typeface="Times New Roman" pitchFamily="18" charset="0"/>
              </a:rPr>
              <a:t>Khối</a:t>
            </a:r>
            <a:r>
              <a:rPr lang="en-US" sz="3300" b="1" dirty="0" smtClean="0">
                <a:latin typeface="Times New Roman" pitchFamily="18" charset="0"/>
              </a:rPr>
              <a:t> </a:t>
            </a:r>
            <a:r>
              <a:rPr lang="en-US" sz="3300" b="1" dirty="0" err="1" smtClean="0">
                <a:latin typeface="Times New Roman" pitchFamily="18" charset="0"/>
              </a:rPr>
              <a:t>lệnh</a:t>
            </a:r>
            <a:r>
              <a:rPr lang="en-US" sz="3300" b="1" dirty="0" smtClean="0">
                <a:latin typeface="Times New Roman" pitchFamily="18" charset="0"/>
              </a:rPr>
              <a:t> 2; </a:t>
            </a:r>
            <a:r>
              <a:rPr lang="en-US" sz="3300" b="1" dirty="0" smtClean="0">
                <a:solidFill>
                  <a:srgbClr val="A82800"/>
                </a:solidFill>
                <a:latin typeface="Times New Roman" pitchFamily="18" charset="0"/>
              </a:rPr>
              <a:t>}</a:t>
            </a:r>
          </a:p>
          <a:p>
            <a:pPr marL="346075" indent="-346075" algn="just" eaLnBrk="1" hangingPunct="1">
              <a:lnSpc>
                <a:spcPct val="90000"/>
              </a:lnSpc>
              <a:buFont typeface="Wingdings" pitchFamily="2" charset="2"/>
              <a:buNone/>
              <a:tabLst>
                <a:tab pos="346075" algn="l"/>
              </a:tabLst>
              <a:defRPr/>
            </a:pPr>
            <a:r>
              <a:rPr lang="en-US" sz="3300" b="1" dirty="0" smtClean="0">
                <a:solidFill>
                  <a:srgbClr val="C00000"/>
                </a:solidFill>
                <a:latin typeface="Times New Roman" pitchFamily="18" charset="0"/>
              </a:rPr>
              <a:t>2. switch</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biểu</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thức</a:t>
            </a:r>
            <a:r>
              <a:rPr lang="en-US" sz="3300" b="1" dirty="0" smtClean="0">
                <a:solidFill>
                  <a:srgbClr val="002060"/>
                </a:solidFill>
                <a:latin typeface="Times New Roman" pitchFamily="18" charset="0"/>
              </a:rPr>
              <a:t>)</a:t>
            </a:r>
            <a:endParaRPr lang="en-US" sz="3300" b="1" dirty="0" smtClean="0">
              <a:solidFill>
                <a:srgbClr val="002060"/>
              </a:solidFill>
              <a:latin typeface="Times New Roman" pitchFamily="18" charset="0"/>
              <a:cs typeface="Times New Roman" pitchFamily="18" charset="0"/>
            </a:endParaRPr>
          </a:p>
          <a:p>
            <a:pPr marL="346075" indent="-346075" algn="just" eaLnBrk="1" hangingPunct="1">
              <a:lnSpc>
                <a:spcPct val="90000"/>
              </a:lnSpc>
              <a:buFont typeface="Wingdings" pitchFamily="2" charset="2"/>
              <a:buNone/>
              <a:tabLst>
                <a:tab pos="346075" algn="l"/>
              </a:tabLst>
              <a:defRPr/>
            </a:pPr>
            <a:r>
              <a:rPr lang="en-US" sz="3300" b="1" dirty="0" smtClean="0">
                <a:solidFill>
                  <a:srgbClr val="002060"/>
                </a:solidFill>
                <a:latin typeface="Times New Roman" pitchFamily="18" charset="0"/>
              </a:rPr>
              <a:t>	{ 	</a:t>
            </a:r>
            <a:r>
              <a:rPr lang="en-US" sz="3300" b="1" dirty="0" smtClean="0">
                <a:solidFill>
                  <a:srgbClr val="C00000"/>
                </a:solidFill>
                <a:latin typeface="Times New Roman" pitchFamily="18" charset="0"/>
              </a:rPr>
              <a:t>case</a:t>
            </a:r>
            <a:r>
              <a:rPr lang="en-US" sz="3300" b="1" dirty="0" smtClean="0">
                <a:solidFill>
                  <a:srgbClr val="002060"/>
                </a:solidFill>
                <a:latin typeface="Times New Roman" pitchFamily="18" charset="0"/>
              </a:rPr>
              <a:t>  giá_trị_1: </a:t>
            </a:r>
            <a:r>
              <a:rPr lang="en-US" sz="3300" b="1" dirty="0" err="1" smtClean="0">
                <a:solidFill>
                  <a:srgbClr val="002060"/>
                </a:solidFill>
                <a:latin typeface="Times New Roman" pitchFamily="18" charset="0"/>
              </a:rPr>
              <a:t>khối</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lệnh</a:t>
            </a:r>
            <a:r>
              <a:rPr lang="en-US" sz="3300" b="1" dirty="0" smtClean="0">
                <a:solidFill>
                  <a:srgbClr val="002060"/>
                </a:solidFill>
                <a:latin typeface="Times New Roman" pitchFamily="18" charset="0"/>
              </a:rPr>
              <a:t> 1; </a:t>
            </a:r>
            <a:r>
              <a:rPr lang="en-US" sz="3300" b="1" dirty="0" smtClean="0">
                <a:solidFill>
                  <a:srgbClr val="C00000"/>
                </a:solidFill>
                <a:latin typeface="Times New Roman" pitchFamily="18" charset="0"/>
              </a:rPr>
              <a:t>break;</a:t>
            </a:r>
            <a:r>
              <a:rPr lang="en-US" sz="3300" b="1" dirty="0" smtClean="0">
                <a:solidFill>
                  <a:srgbClr val="002060"/>
                </a:solidFill>
                <a:latin typeface="Times New Roman" pitchFamily="18" charset="0"/>
              </a:rPr>
              <a:t>   </a:t>
            </a:r>
            <a:endParaRPr lang="en-US" sz="3300" b="1" dirty="0" smtClean="0">
              <a:solidFill>
                <a:srgbClr val="002060"/>
              </a:solidFill>
              <a:latin typeface="Times New Roman" pitchFamily="18" charset="0"/>
              <a:cs typeface="Times New Roman" pitchFamily="18" charset="0"/>
            </a:endParaRPr>
          </a:p>
          <a:p>
            <a:pPr marL="346075" indent="-346075" algn="just" eaLnBrk="1" hangingPunct="1">
              <a:lnSpc>
                <a:spcPct val="90000"/>
              </a:lnSpc>
              <a:buFont typeface="Wingdings" pitchFamily="2" charset="2"/>
              <a:buNone/>
              <a:tabLst>
                <a:tab pos="346075" algn="l"/>
              </a:tabLst>
              <a:defRPr/>
            </a:pPr>
            <a:r>
              <a:rPr lang="en-US" sz="3300" b="1" dirty="0" smtClean="0">
                <a:solidFill>
                  <a:srgbClr val="002060"/>
                </a:solidFill>
                <a:latin typeface="Times New Roman" pitchFamily="18" charset="0"/>
              </a:rPr>
              <a:t> 		……….</a:t>
            </a:r>
          </a:p>
          <a:p>
            <a:pPr marL="346075" indent="-346075" algn="just" eaLnBrk="1" hangingPunct="1">
              <a:lnSpc>
                <a:spcPct val="90000"/>
              </a:lnSpc>
              <a:buFont typeface="Wingdings" pitchFamily="2" charset="2"/>
              <a:buNone/>
              <a:tabLst>
                <a:tab pos="346075" algn="l"/>
              </a:tabLst>
              <a:defRPr/>
            </a:pPr>
            <a:r>
              <a:rPr lang="en-US" sz="3300" b="1" dirty="0" smtClean="0">
                <a:solidFill>
                  <a:srgbClr val="002060"/>
                </a:solidFill>
                <a:latin typeface="Times New Roman" pitchFamily="18" charset="0"/>
              </a:rPr>
              <a:t> 		</a:t>
            </a:r>
            <a:r>
              <a:rPr lang="en-US" sz="3300" b="1" dirty="0" smtClean="0">
                <a:solidFill>
                  <a:srgbClr val="C00000"/>
                </a:solidFill>
                <a:latin typeface="Times New Roman" pitchFamily="18" charset="0"/>
              </a:rPr>
              <a:t>case</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giá_trị_n</a:t>
            </a:r>
            <a:r>
              <a:rPr lang="en-US" sz="3300" b="1" dirty="0" smtClean="0">
                <a:solidFill>
                  <a:srgbClr val="002060"/>
                </a:solidFill>
                <a:latin typeface="Times New Roman" pitchFamily="18" charset="0"/>
              </a:rPr>
              <a:t> : </a:t>
            </a:r>
            <a:r>
              <a:rPr lang="en-US" sz="3300" b="1" dirty="0" err="1" smtClean="0">
                <a:solidFill>
                  <a:srgbClr val="002060"/>
                </a:solidFill>
                <a:latin typeface="Times New Roman" pitchFamily="18" charset="0"/>
              </a:rPr>
              <a:t>khối</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lệnh</a:t>
            </a:r>
            <a:r>
              <a:rPr lang="en-US" sz="3300" b="1" dirty="0" smtClean="0">
                <a:solidFill>
                  <a:srgbClr val="002060"/>
                </a:solidFill>
                <a:latin typeface="Times New Roman" pitchFamily="18" charset="0"/>
              </a:rPr>
              <a:t> n</a:t>
            </a:r>
            <a:r>
              <a:rPr lang="en-US" sz="3300" b="1" dirty="0" smtClean="0">
                <a:solidFill>
                  <a:srgbClr val="C00000"/>
                </a:solidFill>
                <a:latin typeface="Times New Roman" pitchFamily="18" charset="0"/>
              </a:rPr>
              <a:t>; break;</a:t>
            </a:r>
            <a:endParaRPr lang="en-US" sz="3300" b="1" dirty="0" smtClean="0">
              <a:solidFill>
                <a:srgbClr val="C00000"/>
              </a:solidFill>
              <a:latin typeface="Times New Roman" pitchFamily="18" charset="0"/>
              <a:cs typeface="Times New Roman" pitchFamily="18" charset="0"/>
            </a:endParaRPr>
          </a:p>
          <a:p>
            <a:pPr marL="346075" indent="-346075" algn="just" eaLnBrk="1" hangingPunct="1">
              <a:lnSpc>
                <a:spcPct val="90000"/>
              </a:lnSpc>
              <a:buFont typeface="Wingdings" pitchFamily="2" charset="2"/>
              <a:buNone/>
              <a:tabLst>
                <a:tab pos="346075" algn="l"/>
              </a:tabLst>
              <a:defRPr/>
            </a:pPr>
            <a:r>
              <a:rPr lang="en-US" sz="3300" b="1" dirty="0" smtClean="0">
                <a:solidFill>
                  <a:srgbClr val="002060"/>
                </a:solidFill>
                <a:latin typeface="Times New Roman" pitchFamily="18" charset="0"/>
              </a:rPr>
              <a:t> 		</a:t>
            </a:r>
            <a:r>
              <a:rPr lang="en-US" sz="3300" b="1" dirty="0" smtClean="0">
                <a:solidFill>
                  <a:srgbClr val="C00000"/>
                </a:solidFill>
                <a:latin typeface="Times New Roman" pitchFamily="18" charset="0"/>
              </a:rPr>
              <a:t>default:</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khối</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lệnh</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mặc</a:t>
            </a:r>
            <a:r>
              <a:rPr lang="en-US" sz="3300" b="1" dirty="0" smtClean="0">
                <a:solidFill>
                  <a:srgbClr val="002060"/>
                </a:solidFill>
                <a:latin typeface="Times New Roman" pitchFamily="18" charset="0"/>
              </a:rPr>
              <a:t> </a:t>
            </a:r>
            <a:r>
              <a:rPr lang="en-US" sz="3300" b="1" dirty="0" err="1" smtClean="0">
                <a:solidFill>
                  <a:srgbClr val="002060"/>
                </a:solidFill>
                <a:latin typeface="Times New Roman" pitchFamily="18" charset="0"/>
              </a:rPr>
              <a:t>định</a:t>
            </a:r>
            <a:r>
              <a:rPr lang="en-US" sz="3300" b="1" dirty="0" smtClean="0">
                <a:solidFill>
                  <a:srgbClr val="002060"/>
                </a:solidFill>
                <a:latin typeface="Times New Roman" pitchFamily="18" charset="0"/>
              </a:rPr>
              <a:t>; </a:t>
            </a:r>
            <a:endParaRPr lang="en-US" sz="3300" b="1" dirty="0" smtClean="0">
              <a:solidFill>
                <a:srgbClr val="002060"/>
              </a:solidFill>
              <a:latin typeface="Times New Roman" pitchFamily="18" charset="0"/>
              <a:cs typeface="Times New Roman" pitchFamily="18" charset="0"/>
            </a:endParaRPr>
          </a:p>
          <a:p>
            <a:pPr marL="346075" indent="-346075" algn="just" eaLnBrk="1" hangingPunct="1">
              <a:lnSpc>
                <a:spcPct val="90000"/>
              </a:lnSpc>
              <a:buFont typeface="Wingdings" pitchFamily="2" charset="2"/>
              <a:buNone/>
              <a:tabLst>
                <a:tab pos="346075" algn="l"/>
              </a:tabLst>
              <a:defRPr/>
            </a:pPr>
            <a:r>
              <a:rPr lang="en-US" sz="3300" b="1" dirty="0" smtClean="0">
                <a:solidFill>
                  <a:srgbClr val="002060"/>
                </a:solidFill>
                <a:latin typeface="Times New Roman" pitchFamily="18" charset="0"/>
              </a:rPr>
              <a:t>	}</a:t>
            </a:r>
          </a:p>
          <a:p>
            <a:pPr eaLnBrk="1" hangingPunct="1">
              <a:spcBef>
                <a:spcPct val="50000"/>
              </a:spcBef>
              <a:buClr>
                <a:schemeClr val="folHlink"/>
              </a:buClr>
              <a:buSzPct val="60000"/>
              <a:buFontTx/>
              <a:buNone/>
              <a:defRPr/>
            </a:pPr>
            <a:r>
              <a:rPr lang="en-US" sz="3300" b="1" dirty="0" smtClean="0">
                <a:solidFill>
                  <a:srgbClr val="CC3300"/>
                </a:solidFill>
                <a:latin typeface="Times New Roman" pitchFamily="18" charset="0"/>
              </a:rPr>
              <a:t>3.</a:t>
            </a:r>
            <a:r>
              <a:rPr lang="en-US" sz="3300" b="1" dirty="0" smtClean="0">
                <a:solidFill>
                  <a:srgbClr val="002060"/>
                </a:solidFill>
                <a:latin typeface="Times New Roman" pitchFamily="18" charset="0"/>
              </a:rPr>
              <a:t> </a:t>
            </a:r>
            <a:r>
              <a:rPr lang="en-US" sz="3300" b="1" dirty="0" smtClean="0">
                <a:solidFill>
                  <a:srgbClr val="CC3300"/>
                </a:solidFill>
                <a:latin typeface="Times New Roman" pitchFamily="18" charset="0"/>
                <a:cs typeface="Times New Roman" pitchFamily="18" charset="0"/>
              </a:rPr>
              <a:t>while</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điều</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kiện</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lệnh</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lặp</a:t>
            </a:r>
            <a:r>
              <a:rPr lang="en-US" sz="3300" dirty="0" smtClean="0">
                <a:latin typeface="Times New Roman" pitchFamily="18" charset="0"/>
                <a:cs typeface="Times New Roman" pitchFamily="18" charset="0"/>
              </a:rPr>
              <a:t> }</a:t>
            </a:r>
            <a:r>
              <a:rPr lang="en-US" sz="3300" dirty="0" smtClean="0">
                <a:latin typeface="Times New Roman" pitchFamily="18" charset="0"/>
              </a:rPr>
              <a:t> </a:t>
            </a:r>
          </a:p>
          <a:p>
            <a:pPr eaLnBrk="1" hangingPunct="1">
              <a:spcBef>
                <a:spcPct val="0"/>
              </a:spcBef>
              <a:buFont typeface="Wingdings" pitchFamily="2" charset="2"/>
              <a:buNone/>
              <a:tabLst>
                <a:tab pos="1139825" algn="l"/>
              </a:tabLst>
              <a:defRPr/>
            </a:pPr>
            <a:r>
              <a:rPr lang="en-US" sz="3300" b="1" dirty="0" smtClean="0">
                <a:solidFill>
                  <a:srgbClr val="A82800"/>
                </a:solidFill>
                <a:latin typeface="Times New Roman" pitchFamily="18" charset="0"/>
                <a:cs typeface="Times New Roman" pitchFamily="18" charset="0"/>
              </a:rPr>
              <a:t>4. do  </a:t>
            </a:r>
            <a:r>
              <a:rPr lang="en-US" sz="3300" b="1" dirty="0" smtClean="0">
                <a:latin typeface="Times New Roman" pitchFamily="18" charset="0"/>
                <a:cs typeface="Times New Roman" pitchFamily="18" charset="0"/>
              </a:rPr>
              <a:t>{ </a:t>
            </a:r>
            <a:r>
              <a:rPr lang="en-US" sz="3300" b="1" dirty="0" err="1" smtClean="0">
                <a:latin typeface="Times New Roman" pitchFamily="18" charset="0"/>
                <a:cs typeface="Times New Roman" pitchFamily="18" charset="0"/>
              </a:rPr>
              <a:t>lệnh</a:t>
            </a:r>
            <a:r>
              <a:rPr lang="en-US" sz="3300" b="1" dirty="0" smtClean="0">
                <a:latin typeface="Times New Roman" pitchFamily="18" charset="0"/>
                <a:cs typeface="Times New Roman" pitchFamily="18" charset="0"/>
              </a:rPr>
              <a:t> </a:t>
            </a:r>
            <a:r>
              <a:rPr lang="en-US" sz="3300" b="1" dirty="0" err="1" smtClean="0">
                <a:latin typeface="Times New Roman" pitchFamily="18" charset="0"/>
                <a:cs typeface="Times New Roman" pitchFamily="18" charset="0"/>
              </a:rPr>
              <a:t>lặp</a:t>
            </a:r>
            <a:r>
              <a:rPr lang="en-US" sz="3300" b="1" dirty="0" smtClean="0">
                <a:latin typeface="Times New Roman" pitchFamily="18" charset="0"/>
                <a:cs typeface="Times New Roman" pitchFamily="18" charset="0"/>
              </a:rPr>
              <a:t>; }</a:t>
            </a:r>
            <a:r>
              <a:rPr lang="en-US" sz="3300" b="1" dirty="0" smtClean="0">
                <a:latin typeface="Times New Roman" pitchFamily="18" charset="0"/>
              </a:rPr>
              <a:t> </a:t>
            </a:r>
            <a:r>
              <a:rPr lang="en-US" sz="3300" b="1" dirty="0" smtClean="0">
                <a:solidFill>
                  <a:srgbClr val="A82800"/>
                </a:solidFill>
                <a:latin typeface="Times New Roman" pitchFamily="18" charset="0"/>
              </a:rPr>
              <a:t>while </a:t>
            </a:r>
            <a:r>
              <a:rPr lang="en-US" sz="3300" b="1" dirty="0" smtClean="0">
                <a:latin typeface="Times New Roman" pitchFamily="18" charset="0"/>
              </a:rPr>
              <a:t>(</a:t>
            </a:r>
            <a:r>
              <a:rPr lang="en-US" sz="3300" b="1" dirty="0" err="1" smtClean="0">
                <a:latin typeface="Times New Roman" pitchFamily="18" charset="0"/>
              </a:rPr>
              <a:t>điều</a:t>
            </a:r>
            <a:r>
              <a:rPr lang="en-US" sz="3300" b="1" dirty="0" smtClean="0">
                <a:latin typeface="Times New Roman" pitchFamily="18" charset="0"/>
              </a:rPr>
              <a:t> </a:t>
            </a:r>
            <a:r>
              <a:rPr lang="en-US" sz="3300" b="1" dirty="0" err="1" smtClean="0">
                <a:latin typeface="Times New Roman" pitchFamily="18" charset="0"/>
              </a:rPr>
              <a:t>kiện</a:t>
            </a:r>
            <a:r>
              <a:rPr lang="en-US" sz="3300" b="1" dirty="0" smtClean="0">
                <a:latin typeface="Times New Roman" pitchFamily="18" charset="0"/>
              </a:rPr>
              <a:t>)</a:t>
            </a:r>
            <a:r>
              <a:rPr lang="en-US" sz="3300" b="1" dirty="0" smtClean="0">
                <a:solidFill>
                  <a:srgbClr val="A82800"/>
                </a:solidFill>
                <a:latin typeface="Times New Roman" pitchFamily="18" charset="0"/>
              </a:rPr>
              <a:t>;</a:t>
            </a:r>
          </a:p>
          <a:p>
            <a:pPr marL="346075" indent="-346075" algn="just" eaLnBrk="1" hangingPunct="1">
              <a:spcBef>
                <a:spcPct val="0"/>
              </a:spcBef>
              <a:buFont typeface="Wingdings" pitchFamily="2" charset="2"/>
              <a:buNone/>
              <a:tabLst>
                <a:tab pos="288925" algn="l"/>
                <a:tab pos="346075" algn="l"/>
              </a:tabLst>
              <a:defRPr/>
            </a:pPr>
            <a:r>
              <a:rPr lang="en-US" sz="3300" b="1" dirty="0" smtClean="0">
                <a:solidFill>
                  <a:srgbClr val="A82800"/>
                </a:solidFill>
                <a:latin typeface="Times New Roman" pitchFamily="18" charset="0"/>
              </a:rPr>
              <a:t>5. for </a:t>
            </a:r>
            <a:r>
              <a:rPr lang="en-US" sz="3300" b="1" dirty="0" smtClean="0">
                <a:latin typeface="Times New Roman" pitchFamily="18" charset="0"/>
              </a:rPr>
              <a:t>( &lt;</a:t>
            </a:r>
            <a:r>
              <a:rPr lang="en-US" sz="3300" b="1" dirty="0" err="1" smtClean="0">
                <a:latin typeface="Times New Roman" pitchFamily="18" charset="0"/>
              </a:rPr>
              <a:t>bt</a:t>
            </a:r>
            <a:r>
              <a:rPr lang="en-US" sz="3300" b="1" dirty="0" smtClean="0">
                <a:latin typeface="Times New Roman" pitchFamily="18" charset="0"/>
              </a:rPr>
              <a:t> </a:t>
            </a:r>
            <a:r>
              <a:rPr lang="en-US" sz="3300" b="1" dirty="0" err="1" smtClean="0">
                <a:latin typeface="Times New Roman" pitchFamily="18" charset="0"/>
              </a:rPr>
              <a:t>bắt</a:t>
            </a:r>
            <a:r>
              <a:rPr lang="en-US" sz="3300" b="1" dirty="0" smtClean="0">
                <a:latin typeface="Times New Roman" pitchFamily="18" charset="0"/>
              </a:rPr>
              <a:t> </a:t>
            </a:r>
            <a:r>
              <a:rPr lang="en-US" sz="3300" b="1" dirty="0" err="1" smtClean="0">
                <a:latin typeface="Times New Roman" pitchFamily="18" charset="0"/>
              </a:rPr>
              <a:t>đầu</a:t>
            </a:r>
            <a:r>
              <a:rPr lang="en-US" sz="3300" b="1" dirty="0" smtClean="0">
                <a:latin typeface="Times New Roman" pitchFamily="18" charset="0"/>
              </a:rPr>
              <a:t>&gt;; &lt;</a:t>
            </a:r>
            <a:r>
              <a:rPr lang="en-US" sz="3300" b="1" dirty="0" err="1" smtClean="0">
                <a:latin typeface="Times New Roman" pitchFamily="18" charset="0"/>
              </a:rPr>
              <a:t>điều</a:t>
            </a:r>
            <a:r>
              <a:rPr lang="en-US" sz="3300" b="1" dirty="0" smtClean="0">
                <a:latin typeface="Times New Roman" pitchFamily="18" charset="0"/>
              </a:rPr>
              <a:t> </a:t>
            </a:r>
            <a:r>
              <a:rPr lang="en-US" sz="3300" b="1" dirty="0" err="1" smtClean="0">
                <a:latin typeface="Times New Roman" pitchFamily="18" charset="0"/>
              </a:rPr>
              <a:t>kiện</a:t>
            </a:r>
            <a:r>
              <a:rPr lang="en-US" sz="3300" b="1" dirty="0" smtClean="0">
                <a:latin typeface="Times New Roman" pitchFamily="18" charset="0"/>
              </a:rPr>
              <a:t> </a:t>
            </a:r>
            <a:r>
              <a:rPr lang="en-US" sz="3300" b="1" dirty="0" err="1" smtClean="0">
                <a:latin typeface="Times New Roman" pitchFamily="18" charset="0"/>
              </a:rPr>
              <a:t>lặp</a:t>
            </a:r>
            <a:r>
              <a:rPr lang="en-US" sz="3300" b="1" dirty="0" smtClean="0">
                <a:latin typeface="Times New Roman" pitchFamily="18" charset="0"/>
              </a:rPr>
              <a:t>&gt;; &lt;</a:t>
            </a:r>
            <a:r>
              <a:rPr lang="en-US" sz="3300" b="1" dirty="0" err="1" smtClean="0">
                <a:latin typeface="Times New Roman" pitchFamily="18" charset="0"/>
              </a:rPr>
              <a:t>bt</a:t>
            </a:r>
            <a:r>
              <a:rPr lang="en-US" sz="3300" b="1" dirty="0" smtClean="0">
                <a:latin typeface="Times New Roman" pitchFamily="18" charset="0"/>
              </a:rPr>
              <a:t>  </a:t>
            </a:r>
            <a:r>
              <a:rPr lang="en-US" sz="3300" b="1" dirty="0" err="1" smtClean="0">
                <a:latin typeface="Times New Roman" pitchFamily="18" charset="0"/>
              </a:rPr>
              <a:t>gia</a:t>
            </a:r>
            <a:r>
              <a:rPr lang="en-US" sz="3300" b="1" dirty="0" smtClean="0">
                <a:latin typeface="Times New Roman" pitchFamily="18" charset="0"/>
              </a:rPr>
              <a:t> </a:t>
            </a:r>
            <a:r>
              <a:rPr lang="en-US" sz="3300" b="1" dirty="0" err="1" smtClean="0">
                <a:latin typeface="Times New Roman" pitchFamily="18" charset="0"/>
              </a:rPr>
              <a:t>tăng</a:t>
            </a:r>
            <a:r>
              <a:rPr lang="en-US" sz="3300" b="1" dirty="0" smtClean="0">
                <a:latin typeface="Times New Roman" pitchFamily="18" charset="0"/>
              </a:rPr>
              <a:t> &gt;) 	 		{	</a:t>
            </a:r>
            <a:r>
              <a:rPr lang="en-US" sz="3300" b="1" dirty="0" err="1" smtClean="0">
                <a:latin typeface="Times New Roman" pitchFamily="18" charset="0"/>
              </a:rPr>
              <a:t>lệnh</a:t>
            </a:r>
            <a:r>
              <a:rPr lang="en-US" sz="3300" b="1" dirty="0" smtClean="0">
                <a:latin typeface="Times New Roman" pitchFamily="18" charset="0"/>
              </a:rPr>
              <a:t> </a:t>
            </a:r>
            <a:r>
              <a:rPr lang="en-US" sz="3300" b="1" dirty="0" err="1" smtClean="0">
                <a:latin typeface="Times New Roman" pitchFamily="18" charset="0"/>
              </a:rPr>
              <a:t>lặp</a:t>
            </a:r>
            <a:r>
              <a:rPr lang="en-US" sz="3300" b="1" dirty="0" smtClean="0">
                <a:latin typeface="Times New Roman" pitchFamily="18" charset="0"/>
              </a:rPr>
              <a:t>	 }</a:t>
            </a:r>
            <a:endParaRPr lang="en-US" sz="2400" b="1" dirty="0" smtClean="0">
              <a:solidFill>
                <a:srgbClr val="A82800"/>
              </a:solidFill>
              <a:latin typeface="Times New Roman" pitchFamily="18" charset="0"/>
            </a:endParaRPr>
          </a:p>
          <a:p>
            <a:pPr eaLnBrk="1" hangingPunct="1">
              <a:spcBef>
                <a:spcPct val="50000"/>
              </a:spcBef>
              <a:buClr>
                <a:schemeClr val="folHlink"/>
              </a:buClr>
              <a:buSzPct val="60000"/>
              <a:defRPr/>
            </a:pPr>
            <a:r>
              <a:rPr lang="en-US" sz="2400" dirty="0" err="1" smtClean="0">
                <a:latin typeface="Times New Roman" pitchFamily="18" charset="0"/>
              </a:rPr>
              <a:t>Chú</a:t>
            </a:r>
            <a:r>
              <a:rPr lang="en-US" sz="2400" dirty="0" smtClean="0">
                <a:latin typeface="Times New Roman" pitchFamily="18" charset="0"/>
              </a:rPr>
              <a:t> ý: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khóa</a:t>
            </a:r>
            <a:r>
              <a:rPr lang="en-US" sz="2400" dirty="0" smtClean="0">
                <a:latin typeface="Times New Roman" pitchFamily="18" charset="0"/>
              </a:rPr>
              <a:t> </a:t>
            </a:r>
            <a:r>
              <a:rPr lang="en-US" sz="2400" dirty="0" err="1" smtClean="0">
                <a:latin typeface="Times New Roman" pitchFamily="18" charset="0"/>
              </a:rPr>
              <a:t>viết</a:t>
            </a:r>
            <a:r>
              <a:rPr lang="en-US" sz="2400" dirty="0" smtClean="0">
                <a:latin typeface="Times New Roman" pitchFamily="18" charset="0"/>
              </a:rPr>
              <a:t> </a:t>
            </a:r>
            <a:r>
              <a:rPr lang="en-US" sz="2400" dirty="0" err="1" smtClean="0">
                <a:latin typeface="Times New Roman" pitchFamily="18" charset="0"/>
              </a:rPr>
              <a:t>thường</a:t>
            </a:r>
            <a:r>
              <a:rPr lang="en-US" sz="2400" dirty="0" smtClean="0">
                <a:latin typeface="Times New Roman" pitchFamily="18" charset="0"/>
              </a:rPr>
              <a:t>.</a:t>
            </a:r>
          </a:p>
        </p:txBody>
      </p:sp>
      <p:sp>
        <p:nvSpPr>
          <p:cNvPr id="21508"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677532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menu</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Nhập</a:t>
            </a:r>
            <a:r>
              <a:rPr lang="en-US" dirty="0" smtClean="0"/>
              <a:t> </a:t>
            </a:r>
            <a:r>
              <a:rPr lang="en-US" dirty="0" err="1" smtClean="0"/>
              <a:t>vào</a:t>
            </a:r>
            <a:r>
              <a:rPr lang="en-US" dirty="0" smtClean="0"/>
              <a:t> 2 </a:t>
            </a:r>
            <a:r>
              <a:rPr lang="en-US" dirty="0" err="1" smtClean="0"/>
              <a:t>số</a:t>
            </a:r>
            <a:r>
              <a:rPr lang="en-US" dirty="0" smtClean="0"/>
              <a:t> </a:t>
            </a:r>
            <a:r>
              <a:rPr lang="en-US" dirty="0" err="1" smtClean="0"/>
              <a:t>nguyên</a:t>
            </a:r>
            <a:endParaRPr lang="en-US" dirty="0" smtClean="0"/>
          </a:p>
          <a:p>
            <a:r>
              <a:rPr lang="en-US" dirty="0" smtClean="0"/>
              <a:t>2. </a:t>
            </a:r>
            <a:r>
              <a:rPr lang="en-US" dirty="0" err="1" smtClean="0"/>
              <a:t>Tính</a:t>
            </a:r>
            <a:r>
              <a:rPr lang="en-US" dirty="0" smtClean="0"/>
              <a:t> </a:t>
            </a:r>
            <a:r>
              <a:rPr lang="en-US" dirty="0" err="1" smtClean="0"/>
              <a:t>tổng</a:t>
            </a:r>
            <a:r>
              <a:rPr lang="en-US" dirty="0" smtClean="0"/>
              <a:t> 2 </a:t>
            </a:r>
            <a:r>
              <a:rPr lang="en-US" dirty="0" err="1" smtClean="0"/>
              <a:t>số</a:t>
            </a:r>
            <a:r>
              <a:rPr lang="en-US" dirty="0" smtClean="0"/>
              <a:t> </a:t>
            </a:r>
            <a:r>
              <a:rPr lang="en-US" dirty="0" err="1" smtClean="0"/>
              <a:t>nguyên</a:t>
            </a:r>
            <a:endParaRPr lang="en-US" dirty="0" smtClean="0"/>
          </a:p>
          <a:p>
            <a:r>
              <a:rPr lang="en-US" dirty="0" smtClean="0"/>
              <a:t>3. </a:t>
            </a:r>
            <a:r>
              <a:rPr lang="en-US" dirty="0" err="1" smtClean="0"/>
              <a:t>Tính</a:t>
            </a:r>
            <a:r>
              <a:rPr lang="en-US" dirty="0" smtClean="0"/>
              <a:t> </a:t>
            </a:r>
            <a:r>
              <a:rPr lang="en-US" dirty="0" err="1" smtClean="0"/>
              <a:t>hiệu</a:t>
            </a:r>
            <a:r>
              <a:rPr lang="en-US" dirty="0" smtClean="0"/>
              <a:t> 2 </a:t>
            </a:r>
            <a:r>
              <a:rPr lang="en-US" dirty="0" err="1" smtClean="0"/>
              <a:t>số</a:t>
            </a:r>
            <a:r>
              <a:rPr lang="en-US" dirty="0" smtClean="0"/>
              <a:t> </a:t>
            </a:r>
            <a:r>
              <a:rPr lang="en-US" dirty="0" err="1" smtClean="0"/>
              <a:t>nguyên</a:t>
            </a:r>
            <a:endParaRPr lang="en-US" dirty="0" smtClean="0"/>
          </a:p>
          <a:p>
            <a:r>
              <a:rPr lang="en-US" dirty="0" smtClean="0"/>
              <a:t>4. </a:t>
            </a:r>
            <a:r>
              <a:rPr lang="en-US" dirty="0" err="1" smtClean="0"/>
              <a:t>Tính</a:t>
            </a:r>
            <a:r>
              <a:rPr lang="en-US" dirty="0" smtClean="0"/>
              <a:t> </a:t>
            </a:r>
            <a:r>
              <a:rPr lang="en-US" dirty="0" err="1" smtClean="0"/>
              <a:t>tích</a:t>
            </a:r>
            <a:r>
              <a:rPr lang="en-US" dirty="0" smtClean="0"/>
              <a:t> 2 </a:t>
            </a:r>
            <a:r>
              <a:rPr lang="en-US" dirty="0" err="1" smtClean="0"/>
              <a:t>số</a:t>
            </a:r>
            <a:r>
              <a:rPr lang="en-US" dirty="0" smtClean="0"/>
              <a:t> </a:t>
            </a:r>
            <a:r>
              <a:rPr lang="en-US" dirty="0" err="1" smtClean="0"/>
              <a:t>nguyên</a:t>
            </a:r>
            <a:endParaRPr lang="en-US" dirty="0" smtClean="0"/>
          </a:p>
          <a:p>
            <a:r>
              <a:rPr lang="en-US" dirty="0" smtClean="0"/>
              <a:t>5. </a:t>
            </a:r>
            <a:r>
              <a:rPr lang="en-US" dirty="0" err="1" smtClean="0"/>
              <a:t>Tính</a:t>
            </a:r>
            <a:r>
              <a:rPr lang="en-US" dirty="0" smtClean="0"/>
              <a:t> </a:t>
            </a:r>
            <a:r>
              <a:rPr lang="en-US" dirty="0" err="1" smtClean="0"/>
              <a:t>thương</a:t>
            </a:r>
            <a:r>
              <a:rPr lang="en-US" dirty="0" smtClean="0"/>
              <a:t> 2 </a:t>
            </a:r>
            <a:r>
              <a:rPr lang="en-US" dirty="0" err="1" smtClean="0"/>
              <a:t>số</a:t>
            </a:r>
            <a:r>
              <a:rPr lang="en-US" dirty="0" smtClean="0"/>
              <a:t> </a:t>
            </a:r>
            <a:r>
              <a:rPr lang="en-US" dirty="0" err="1" smtClean="0"/>
              <a:t>nguyên</a:t>
            </a:r>
            <a:endParaRPr lang="en-US" dirty="0" smtClean="0"/>
          </a:p>
          <a:p>
            <a:r>
              <a:rPr lang="en-US" dirty="0" smtClean="0"/>
              <a:t>6. </a:t>
            </a:r>
            <a:r>
              <a:rPr lang="en-US" dirty="0" err="1" smtClean="0"/>
              <a:t>Thoát</a:t>
            </a:r>
            <a:r>
              <a:rPr lang="en-US" dirty="0" smtClean="0"/>
              <a:t> </a:t>
            </a:r>
            <a:r>
              <a:rPr lang="en-US" dirty="0" err="1" smtClean="0"/>
              <a:t>khỏi</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Mời</a:t>
            </a:r>
            <a:r>
              <a:rPr lang="en-US" dirty="0" smtClean="0"/>
              <a:t> </a:t>
            </a:r>
            <a:r>
              <a:rPr lang="en-US" dirty="0" err="1" smtClean="0"/>
              <a:t>bạn</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lựa</a:t>
            </a:r>
            <a:r>
              <a:rPr lang="en-US" dirty="0" smtClean="0"/>
              <a:t> </a:t>
            </a:r>
            <a:r>
              <a:rPr lang="en-US" dirty="0" err="1" smtClean="0"/>
              <a:t>chọn</a:t>
            </a:r>
            <a:r>
              <a:rPr lang="en-US" dirty="0" smtClean="0"/>
              <a:t>:</a:t>
            </a:r>
            <a:endParaRPr lang="en-US" dirty="0"/>
          </a:p>
        </p:txBody>
      </p:sp>
    </p:spTree>
    <p:extLst>
      <p:ext uri="{BB962C8B-B14F-4D97-AF65-F5344CB8AC3E}">
        <p14:creationId xmlns:p14="http://schemas.microsoft.com/office/powerpoint/2010/main" val="4112198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2532" name="Rectangle 3"/>
          <p:cNvSpPr>
            <a:spLocks noGrp="1" noChangeArrowheads="1"/>
          </p:cNvSpPr>
          <p:nvPr>
            <p:ph type="title"/>
          </p:nvPr>
        </p:nvSpPr>
        <p:spPr>
          <a:xfrm>
            <a:off x="304800" y="457200"/>
            <a:ext cx="8686800" cy="533400"/>
          </a:xfrm>
          <a:noFill/>
        </p:spPr>
        <p:txBody>
          <a:bodyPr>
            <a:normAutofit fontScale="90000"/>
          </a:bodyPr>
          <a:lstStyle/>
          <a:p>
            <a:r>
              <a:rPr lang="en-US" sz="4000" smtClean="0"/>
              <a:t>2.1.1. Định danh (tên- identifer)</a:t>
            </a:r>
            <a:endParaRPr lang="en-US" smtClean="0"/>
          </a:p>
        </p:txBody>
      </p:sp>
      <p:sp>
        <p:nvSpPr>
          <p:cNvPr id="22533" name="Rectangle 4"/>
          <p:cNvSpPr>
            <a:spLocks noGrp="1" noChangeArrowheads="1"/>
          </p:cNvSpPr>
          <p:nvPr>
            <p:ph type="body" idx="1"/>
          </p:nvPr>
        </p:nvSpPr>
        <p:spPr>
          <a:xfrm>
            <a:off x="571472" y="1182688"/>
            <a:ext cx="8440766" cy="5481637"/>
          </a:xfrm>
          <a:noFill/>
        </p:spPr>
        <p:txBody>
          <a:bodyPr/>
          <a:lstStyle/>
          <a:p>
            <a:pPr eaLnBrk="1" hangingPunct="1"/>
            <a:r>
              <a:rPr lang="en-US" altLang="ko-KR" smtClean="0">
                <a:ea typeface="굴림" charset="-127"/>
              </a:rPr>
              <a:t>Tên – định danh: do người dùng đặt</a:t>
            </a:r>
          </a:p>
          <a:p>
            <a:pPr lvl="1" eaLnBrk="1" hangingPunct="1"/>
            <a:r>
              <a:rPr lang="en-US" altLang="ko-KR" smtClean="0">
                <a:ea typeface="굴림" charset="-127"/>
              </a:rPr>
              <a:t>Là chuỗi các chữ cái, chữ số, dấu gạch dưới ( _ ), và dấu dollar ($).</a:t>
            </a:r>
          </a:p>
          <a:p>
            <a:pPr lvl="1" eaLnBrk="1" hangingPunct="1"/>
            <a:r>
              <a:rPr lang="en-US" altLang="ko-KR" smtClean="0">
                <a:ea typeface="굴림" charset="-127"/>
              </a:rPr>
              <a:t>Tên không bắt đầu bằng chữ số</a:t>
            </a:r>
          </a:p>
          <a:p>
            <a:pPr lvl="1" eaLnBrk="1" hangingPunct="1"/>
            <a:r>
              <a:rPr lang="en-US" altLang="ko-KR" smtClean="0">
                <a:ea typeface="굴림" charset="-127"/>
              </a:rPr>
              <a:t>Tên không trùng từ khóa, </a:t>
            </a:r>
            <a:r>
              <a:rPr lang="en-US" altLang="ko-KR" i="1" smtClean="0">
                <a:ea typeface="굴림" charset="-127"/>
              </a:rPr>
              <a:t>true</a:t>
            </a:r>
            <a:r>
              <a:rPr lang="en-US" altLang="ko-KR" smtClean="0">
                <a:ea typeface="굴림" charset="-127"/>
              </a:rPr>
              <a:t>, </a:t>
            </a:r>
            <a:r>
              <a:rPr lang="en-US" altLang="ko-KR" i="1" smtClean="0">
                <a:ea typeface="굴림" charset="-127"/>
              </a:rPr>
              <a:t>false</a:t>
            </a:r>
            <a:r>
              <a:rPr lang="en-US" altLang="ko-KR" smtClean="0">
                <a:ea typeface="굴림" charset="-127"/>
              </a:rPr>
              <a:t>, hoặc </a:t>
            </a:r>
            <a:r>
              <a:rPr lang="en-US" altLang="ko-KR" i="1" smtClean="0">
                <a:ea typeface="굴림" charset="-127"/>
              </a:rPr>
              <a:t>null</a:t>
            </a:r>
            <a:r>
              <a:rPr lang="en-US" altLang="ko-KR" smtClean="0">
                <a:ea typeface="굴림" charset="-127"/>
              </a:rPr>
              <a:t>.</a:t>
            </a:r>
          </a:p>
          <a:p>
            <a:pPr lvl="1" eaLnBrk="1" hangingPunct="1"/>
            <a:r>
              <a:rPr lang="en-US" altLang="ko-KR" smtClean="0">
                <a:ea typeface="굴림" charset="-127"/>
              </a:rPr>
              <a:t>Tên có thể có độ dài bất kỳ.</a:t>
            </a:r>
          </a:p>
          <a:p>
            <a:pPr lvl="1" eaLnBrk="1" hangingPunct="1"/>
            <a:r>
              <a:rPr lang="en-US" altLang="ko-KR" smtClean="0">
                <a:ea typeface="굴림" charset="-127"/>
              </a:rPr>
              <a:t>Java phân biệt chữ hoa và chữ thường</a:t>
            </a:r>
          </a:p>
          <a:p>
            <a:pPr eaLnBrk="1" hangingPunct="1"/>
            <a:r>
              <a:rPr lang="en-US" altLang="ko-KR" smtClean="0">
                <a:ea typeface="굴림" charset="-127"/>
              </a:rPr>
              <a:t>Tên </a:t>
            </a:r>
            <a:r>
              <a:rPr lang="en-US" altLang="ko-KR" smtClean="0">
                <a:ea typeface="굴림" charset="-127"/>
                <a:cs typeface="Arial" charset="0"/>
              </a:rPr>
              <a:t>→</a:t>
            </a:r>
            <a:r>
              <a:rPr lang="en-US" altLang="ko-KR" smtClean="0">
                <a:ea typeface="굴림" charset="-127"/>
              </a:rPr>
              <a:t> tham chiếu một lớp, một phương thức, một trường (biến hoặc hằng), hoặc một gói</a:t>
            </a:r>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r>
              <a:rPr lang="en-US" dirty="0" err="1" smtClean="0"/>
              <a:t>Kiểm</a:t>
            </a:r>
            <a:r>
              <a:rPr lang="en-US" dirty="0" smtClean="0"/>
              <a:t> </a:t>
            </a:r>
            <a:r>
              <a:rPr lang="en-US" dirty="0" err="1" smtClean="0"/>
              <a:t>tra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có</a:t>
            </a:r>
            <a:r>
              <a:rPr lang="en-US" dirty="0" smtClean="0"/>
              <a:t> </a:t>
            </a:r>
            <a:r>
              <a:rPr lang="en-US" dirty="0" err="1" smtClean="0"/>
              <a:t>phải</a:t>
            </a:r>
            <a:r>
              <a:rPr lang="en-US" dirty="0" smtClean="0"/>
              <a:t> </a:t>
            </a:r>
            <a:r>
              <a:rPr lang="en-US" dirty="0" err="1" smtClean="0"/>
              <a:t>hoàn</a:t>
            </a:r>
            <a:r>
              <a:rPr lang="en-US" dirty="0" smtClean="0"/>
              <a:t> </a:t>
            </a:r>
            <a:r>
              <a:rPr lang="en-US" dirty="0" err="1" smtClean="0"/>
              <a:t>hảo</a:t>
            </a:r>
            <a:r>
              <a:rPr lang="en-US" dirty="0" smtClean="0"/>
              <a:t> </a:t>
            </a:r>
            <a:r>
              <a:rPr lang="en-US" dirty="0" err="1" smtClean="0"/>
              <a:t>không</a:t>
            </a:r>
            <a:r>
              <a:rPr lang="en-US" dirty="0" smtClean="0"/>
              <a:t>. </a:t>
            </a:r>
            <a:r>
              <a:rPr lang="en-US" dirty="0" err="1" smtClean="0"/>
              <a:t>Số</a:t>
            </a:r>
            <a:r>
              <a:rPr lang="en-US" dirty="0" smtClean="0"/>
              <a:t> </a:t>
            </a:r>
            <a:r>
              <a:rPr lang="en-US" dirty="0" err="1" smtClean="0"/>
              <a:t>hoàn</a:t>
            </a:r>
            <a:r>
              <a:rPr lang="en-US" dirty="0" smtClean="0"/>
              <a:t> </a:t>
            </a:r>
            <a:r>
              <a:rPr lang="en-US" dirty="0" err="1" smtClean="0"/>
              <a:t>hảo</a:t>
            </a:r>
            <a:r>
              <a:rPr lang="en-US" dirty="0" smtClean="0"/>
              <a:t> </a:t>
            </a:r>
            <a:r>
              <a:rPr lang="en-US" dirty="0" err="1" smtClean="0"/>
              <a:t>là</a:t>
            </a:r>
            <a:r>
              <a:rPr lang="en-US" dirty="0" smtClean="0"/>
              <a:t> </a:t>
            </a:r>
            <a:r>
              <a:rPr lang="en-US" dirty="0" err="1" smtClean="0"/>
              <a:t>số</a:t>
            </a:r>
            <a:r>
              <a:rPr lang="en-US" dirty="0" smtClean="0"/>
              <a:t> </a:t>
            </a:r>
            <a:r>
              <a:rPr lang="en-US" dirty="0" err="1" smtClean="0"/>
              <a:t>có</a:t>
            </a:r>
            <a:r>
              <a:rPr lang="en-US" dirty="0" smtClean="0"/>
              <a:t> </a:t>
            </a:r>
            <a:r>
              <a:rPr lang="en-US" dirty="0" err="1" smtClean="0"/>
              <a:t>tổng</a:t>
            </a:r>
            <a:r>
              <a:rPr lang="en-US" dirty="0" smtClean="0"/>
              <a:t> </a:t>
            </a:r>
            <a:r>
              <a:rPr lang="en-US" dirty="0" err="1" smtClean="0"/>
              <a:t>các</a:t>
            </a:r>
            <a:r>
              <a:rPr lang="en-US" dirty="0" smtClean="0"/>
              <a:t> </a:t>
            </a:r>
            <a:r>
              <a:rPr lang="en-US" dirty="0" err="1" smtClean="0"/>
              <a:t>ước</a:t>
            </a:r>
            <a:r>
              <a:rPr lang="en-US" dirty="0" smtClean="0"/>
              <a:t> </a:t>
            </a:r>
            <a:r>
              <a:rPr lang="en-US" dirty="0" err="1" smtClean="0"/>
              <a:t>số</a:t>
            </a:r>
            <a:r>
              <a:rPr lang="en-US" dirty="0" smtClean="0"/>
              <a:t> </a:t>
            </a:r>
            <a:r>
              <a:rPr lang="en-US" dirty="0" err="1" smtClean="0"/>
              <a:t>trừ</a:t>
            </a:r>
            <a:r>
              <a:rPr lang="en-US" dirty="0" smtClean="0"/>
              <a:t> </a:t>
            </a:r>
            <a:r>
              <a:rPr lang="en-US" dirty="0" err="1" smtClean="0"/>
              <a:t>nó</a:t>
            </a:r>
            <a:r>
              <a:rPr lang="en-US" dirty="0" smtClean="0"/>
              <a:t> </a:t>
            </a:r>
            <a:r>
              <a:rPr lang="en-US" dirty="0" err="1" smtClean="0"/>
              <a:t>bằng</a:t>
            </a:r>
            <a:r>
              <a:rPr lang="en-US" dirty="0" smtClean="0"/>
              <a:t> </a:t>
            </a:r>
            <a:r>
              <a:rPr lang="en-US" dirty="0" err="1" smtClean="0"/>
              <a:t>chính</a:t>
            </a:r>
            <a:r>
              <a:rPr lang="en-US" dirty="0" smtClean="0"/>
              <a:t> </a:t>
            </a:r>
            <a:r>
              <a:rPr lang="en-US" dirty="0" err="1" smtClean="0"/>
              <a:t>nó</a:t>
            </a:r>
            <a:r>
              <a:rPr lang="en-US" dirty="0" smtClean="0"/>
              <a:t>. </a:t>
            </a:r>
            <a:r>
              <a:rPr lang="en-US" dirty="0" err="1" smtClean="0"/>
              <a:t>Ví</a:t>
            </a:r>
            <a:r>
              <a:rPr lang="en-US" dirty="0" smtClean="0"/>
              <a:t> </a:t>
            </a:r>
            <a:r>
              <a:rPr lang="en-US" dirty="0" err="1" smtClean="0"/>
              <a:t>dụ</a:t>
            </a:r>
            <a:r>
              <a:rPr lang="en-US" dirty="0" smtClean="0"/>
              <a:t> </a:t>
            </a:r>
            <a:r>
              <a:rPr lang="en-US" dirty="0" err="1" smtClean="0"/>
              <a:t>số</a:t>
            </a:r>
            <a:r>
              <a:rPr lang="en-US" dirty="0" smtClean="0"/>
              <a:t> 6 </a:t>
            </a:r>
            <a:r>
              <a:rPr lang="en-US" dirty="0" err="1" smtClean="0"/>
              <a:t>là</a:t>
            </a:r>
            <a:r>
              <a:rPr lang="en-US" dirty="0" smtClean="0"/>
              <a:t> </a:t>
            </a:r>
            <a:r>
              <a:rPr lang="en-US" dirty="0" err="1" smtClean="0"/>
              <a:t>số</a:t>
            </a:r>
            <a:r>
              <a:rPr lang="en-US" dirty="0" smtClean="0"/>
              <a:t> </a:t>
            </a:r>
            <a:r>
              <a:rPr lang="en-US" dirty="0" err="1" smtClean="0"/>
              <a:t>hoàn</a:t>
            </a:r>
            <a:r>
              <a:rPr lang="en-US" dirty="0" smtClean="0"/>
              <a:t> </a:t>
            </a:r>
            <a:r>
              <a:rPr lang="en-US" dirty="0" err="1" smtClean="0"/>
              <a:t>hảo</a:t>
            </a:r>
            <a:r>
              <a:rPr lang="en-US" dirty="0" smtClean="0"/>
              <a:t> </a:t>
            </a:r>
            <a:r>
              <a:rPr lang="en-US" dirty="0" err="1" smtClean="0"/>
              <a:t>vì</a:t>
            </a:r>
            <a:r>
              <a:rPr lang="en-US" dirty="0" smtClean="0"/>
              <a:t> </a:t>
            </a:r>
            <a:r>
              <a:rPr lang="en-US" dirty="0" err="1" smtClean="0"/>
              <a:t>nó</a:t>
            </a:r>
            <a:r>
              <a:rPr lang="en-US" dirty="0" smtClean="0"/>
              <a:t> </a:t>
            </a:r>
            <a:r>
              <a:rPr lang="en-US" dirty="0" err="1" smtClean="0"/>
              <a:t>có</a:t>
            </a:r>
            <a:r>
              <a:rPr lang="en-US" dirty="0" smtClean="0"/>
              <a:t> </a:t>
            </a:r>
            <a:r>
              <a:rPr lang="en-US" dirty="0" err="1" smtClean="0"/>
              <a:t>các</a:t>
            </a:r>
            <a:r>
              <a:rPr lang="en-US" dirty="0" smtClean="0"/>
              <a:t> </a:t>
            </a:r>
            <a:r>
              <a:rPr lang="en-US" dirty="0" err="1" smtClean="0"/>
              <a:t>ước</a:t>
            </a:r>
            <a:r>
              <a:rPr lang="en-US" dirty="0" smtClean="0"/>
              <a:t> </a:t>
            </a:r>
            <a:r>
              <a:rPr lang="en-US" dirty="0" err="1" smtClean="0"/>
              <a:t>số</a:t>
            </a:r>
            <a:r>
              <a:rPr lang="en-US" dirty="0" smtClean="0"/>
              <a:t> </a:t>
            </a:r>
            <a:r>
              <a:rPr lang="en-US" dirty="0" err="1" smtClean="0"/>
              <a:t>nhỏ</a:t>
            </a:r>
            <a:r>
              <a:rPr lang="en-US" dirty="0" smtClean="0"/>
              <a:t> </a:t>
            </a:r>
            <a:r>
              <a:rPr lang="en-US" dirty="0" err="1" smtClean="0"/>
              <a:t>hơn</a:t>
            </a:r>
            <a:r>
              <a:rPr lang="en-US" dirty="0" smtClean="0"/>
              <a:t> </a:t>
            </a:r>
            <a:r>
              <a:rPr lang="en-US" dirty="0" err="1" smtClean="0"/>
              <a:t>nó</a:t>
            </a:r>
            <a:r>
              <a:rPr lang="en-US" dirty="0" smtClean="0"/>
              <a:t> </a:t>
            </a:r>
            <a:r>
              <a:rPr lang="en-US" dirty="0" err="1" smtClean="0"/>
              <a:t>là</a:t>
            </a:r>
            <a:r>
              <a:rPr lang="en-US" dirty="0" smtClean="0"/>
              <a:t> 1, 2 </a:t>
            </a:r>
            <a:r>
              <a:rPr lang="en-US" dirty="0" err="1" smtClean="0"/>
              <a:t>và</a:t>
            </a:r>
            <a:r>
              <a:rPr lang="en-US" dirty="0" smtClean="0"/>
              <a:t> 3. 1 + 2 + 3 = 6.</a:t>
            </a:r>
          </a:p>
          <a:p>
            <a:r>
              <a:rPr lang="en-US" dirty="0" err="1" smtClean="0"/>
              <a:t>Kiểm</a:t>
            </a:r>
            <a:r>
              <a:rPr lang="en-US" dirty="0" smtClean="0"/>
              <a:t> </a:t>
            </a:r>
            <a:r>
              <a:rPr lang="en-US" dirty="0" err="1" smtClean="0"/>
              <a:t>tra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có</a:t>
            </a:r>
            <a:r>
              <a:rPr lang="en-US" dirty="0" smtClean="0"/>
              <a:t> </a:t>
            </a:r>
            <a:r>
              <a:rPr lang="en-US" dirty="0" err="1" smtClean="0"/>
              <a:t>phải</a:t>
            </a:r>
            <a:r>
              <a:rPr lang="en-US" dirty="0" smtClean="0"/>
              <a:t> </a:t>
            </a:r>
            <a:r>
              <a:rPr lang="en-US" dirty="0" err="1" smtClean="0"/>
              <a:t>là</a:t>
            </a:r>
            <a:r>
              <a:rPr lang="en-US" dirty="0" smtClean="0"/>
              <a:t> </a:t>
            </a:r>
            <a:r>
              <a:rPr lang="en-US" dirty="0" err="1" smtClean="0"/>
              <a:t>chính</a:t>
            </a:r>
            <a:r>
              <a:rPr lang="en-US" dirty="0" smtClean="0"/>
              <a:t> </a:t>
            </a:r>
            <a:r>
              <a:rPr lang="en-US" dirty="0" err="1" smtClean="0"/>
              <a:t>phương</a:t>
            </a:r>
            <a:r>
              <a:rPr lang="en-US" dirty="0" smtClean="0"/>
              <a:t> </a:t>
            </a:r>
            <a:r>
              <a:rPr lang="en-US" dirty="0" err="1" smtClean="0"/>
              <a:t>không</a:t>
            </a:r>
            <a:r>
              <a:rPr lang="en-US" dirty="0" smtClean="0"/>
              <a:t>. </a:t>
            </a:r>
            <a:r>
              <a:rPr lang="en-US" dirty="0" err="1" smtClean="0"/>
              <a:t>Số</a:t>
            </a:r>
            <a:r>
              <a:rPr lang="en-US" dirty="0" smtClean="0"/>
              <a:t> </a:t>
            </a:r>
            <a:r>
              <a:rPr lang="en-US" dirty="0" err="1" smtClean="0"/>
              <a:t>chính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số</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căn</a:t>
            </a:r>
            <a:r>
              <a:rPr lang="en-US" dirty="0" smtClean="0"/>
              <a:t> </a:t>
            </a:r>
            <a:r>
              <a:rPr lang="en-US" dirty="0" err="1" smtClean="0"/>
              <a:t>đúng</a:t>
            </a:r>
            <a:r>
              <a:rPr lang="en-US" dirty="0" smtClean="0"/>
              <a:t>. </a:t>
            </a:r>
            <a:r>
              <a:rPr lang="en-US" dirty="0" err="1" smtClean="0"/>
              <a:t>Tức</a:t>
            </a:r>
            <a:r>
              <a:rPr lang="en-US" dirty="0" smtClean="0"/>
              <a:t> </a:t>
            </a:r>
            <a:r>
              <a:rPr lang="en-US" dirty="0" err="1" smtClean="0"/>
              <a:t>là</a:t>
            </a:r>
            <a:r>
              <a:rPr lang="en-US" dirty="0" smtClean="0"/>
              <a:t> n = i*i</a:t>
            </a:r>
          </a:p>
          <a:p>
            <a:r>
              <a:rPr lang="en-US" dirty="0" err="1" smtClean="0"/>
              <a:t>Kiểm</a:t>
            </a:r>
            <a:r>
              <a:rPr lang="en-US" dirty="0" smtClean="0"/>
              <a:t> </a:t>
            </a:r>
            <a:r>
              <a:rPr lang="en-US" dirty="0" err="1" smtClean="0"/>
              <a:t>tra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có</a:t>
            </a:r>
            <a:r>
              <a:rPr lang="en-US" dirty="0" smtClean="0"/>
              <a:t> </a:t>
            </a:r>
            <a:r>
              <a:rPr lang="en-US" dirty="0" err="1" smtClean="0"/>
              <a:t>phải</a:t>
            </a:r>
            <a:r>
              <a:rPr lang="en-US" dirty="0" smtClean="0"/>
              <a:t> </a:t>
            </a:r>
            <a:r>
              <a:rPr lang="en-US" dirty="0" err="1" smtClean="0"/>
              <a:t>đối</a:t>
            </a:r>
            <a:r>
              <a:rPr lang="en-US" dirty="0" smtClean="0"/>
              <a:t> </a:t>
            </a:r>
            <a:r>
              <a:rPr lang="en-US" dirty="0" err="1" smtClean="0"/>
              <a:t>xứng</a:t>
            </a:r>
            <a:r>
              <a:rPr lang="en-US" dirty="0" smtClean="0"/>
              <a:t> </a:t>
            </a:r>
            <a:r>
              <a:rPr lang="en-US" dirty="0" err="1" smtClean="0"/>
              <a:t>không</a:t>
            </a:r>
            <a:r>
              <a:rPr lang="en-US" dirty="0" smtClean="0"/>
              <a:t>.</a:t>
            </a:r>
          </a:p>
          <a:p>
            <a:pPr marL="0" indent="0">
              <a:buNone/>
            </a:pPr>
            <a:r>
              <a:rPr lang="en-US" dirty="0" err="1" smtClean="0"/>
              <a:t>Ví</a:t>
            </a:r>
            <a:r>
              <a:rPr lang="en-US" dirty="0" smtClean="0"/>
              <a:t> </a:t>
            </a:r>
            <a:r>
              <a:rPr lang="en-US" dirty="0" err="1" smtClean="0"/>
              <a:t>dụ</a:t>
            </a:r>
            <a:r>
              <a:rPr lang="en-US" dirty="0" smtClean="0"/>
              <a:t> </a:t>
            </a:r>
            <a:r>
              <a:rPr lang="en-US" dirty="0" err="1" smtClean="0"/>
              <a:t>số</a:t>
            </a:r>
            <a:r>
              <a:rPr lang="en-US" dirty="0" smtClean="0"/>
              <a:t> 12321 </a:t>
            </a:r>
            <a:r>
              <a:rPr lang="en-US" dirty="0" err="1" smtClean="0"/>
              <a:t>là</a:t>
            </a:r>
            <a:r>
              <a:rPr lang="en-US" dirty="0" smtClean="0"/>
              <a:t> </a:t>
            </a:r>
            <a:r>
              <a:rPr lang="en-US" dirty="0" err="1" smtClean="0"/>
              <a:t>số</a:t>
            </a:r>
            <a:r>
              <a:rPr lang="en-US" dirty="0" smtClean="0"/>
              <a:t> </a:t>
            </a:r>
            <a:r>
              <a:rPr lang="en-US" dirty="0" err="1" smtClean="0"/>
              <a:t>đối</a:t>
            </a:r>
            <a:r>
              <a:rPr lang="en-US" dirty="0" smtClean="0"/>
              <a:t> </a:t>
            </a:r>
            <a:r>
              <a:rPr lang="en-US" dirty="0" err="1" smtClean="0"/>
              <a:t>xứng</a:t>
            </a:r>
            <a:r>
              <a:rPr lang="en-US" dirty="0" smtClean="0"/>
              <a:t>. </a:t>
            </a:r>
          </a:p>
          <a:p>
            <a:pPr marL="0" indent="0">
              <a:buNone/>
            </a:pPr>
            <a:r>
              <a:rPr lang="en-US" dirty="0" err="1" smtClean="0"/>
              <a:t>Gợi</a:t>
            </a:r>
            <a:r>
              <a:rPr lang="en-US" dirty="0" smtClean="0"/>
              <a:t> ý </a:t>
            </a:r>
            <a:r>
              <a:rPr lang="en-US" dirty="0" err="1" smtClean="0"/>
              <a:t>số</a:t>
            </a:r>
            <a:r>
              <a:rPr lang="en-US" dirty="0" smtClean="0"/>
              <a:t> </a:t>
            </a:r>
            <a:r>
              <a:rPr lang="en-US" dirty="0" err="1" smtClean="0"/>
              <a:t>đối</a:t>
            </a:r>
            <a:r>
              <a:rPr lang="en-US" dirty="0" smtClean="0"/>
              <a:t> </a:t>
            </a:r>
            <a:r>
              <a:rPr lang="en-US" dirty="0" err="1"/>
              <a:t>x</a:t>
            </a:r>
            <a:r>
              <a:rPr lang="en-US" dirty="0" err="1" smtClean="0"/>
              <a:t>ứng</a:t>
            </a:r>
            <a:r>
              <a:rPr lang="en-US" dirty="0" smtClean="0"/>
              <a:t> </a:t>
            </a:r>
            <a:r>
              <a:rPr lang="en-US" dirty="0" err="1" smtClean="0"/>
              <a:t>là</a:t>
            </a:r>
            <a:r>
              <a:rPr lang="en-US" dirty="0" smtClean="0"/>
              <a:t> </a:t>
            </a:r>
            <a:r>
              <a:rPr lang="en-US" dirty="0" err="1" smtClean="0"/>
              <a:t>số</a:t>
            </a:r>
            <a:r>
              <a:rPr lang="en-US" dirty="0" smtClean="0"/>
              <a:t> </a:t>
            </a:r>
            <a:r>
              <a:rPr lang="en-US" dirty="0" err="1" smtClean="0"/>
              <a:t>đảo</a:t>
            </a:r>
            <a:r>
              <a:rPr lang="en-US" dirty="0" smtClean="0"/>
              <a:t> </a:t>
            </a:r>
            <a:r>
              <a:rPr lang="en-US" dirty="0" err="1" smtClean="0"/>
              <a:t>ngược</a:t>
            </a:r>
            <a:r>
              <a:rPr lang="en-US" dirty="0" smtClean="0"/>
              <a:t> </a:t>
            </a:r>
            <a:r>
              <a:rPr lang="en-US" dirty="0" err="1" smtClean="0"/>
              <a:t>nó</a:t>
            </a:r>
            <a:r>
              <a:rPr lang="en-US" dirty="0" smtClean="0"/>
              <a:t> = </a:t>
            </a:r>
            <a:r>
              <a:rPr lang="en-US" dirty="0" err="1" smtClean="0"/>
              <a:t>chính</a:t>
            </a:r>
            <a:r>
              <a:rPr lang="en-US" dirty="0" smtClean="0"/>
              <a:t> </a:t>
            </a:r>
            <a:r>
              <a:rPr lang="en-US" dirty="0" err="1" smtClean="0"/>
              <a:t>nó</a:t>
            </a:r>
            <a:r>
              <a:rPr lang="en-US" dirty="0" smtClean="0"/>
              <a:t>.</a:t>
            </a:r>
          </a:p>
          <a:p>
            <a:pPr marL="0" indent="0">
              <a:buNone/>
            </a:pPr>
            <a:r>
              <a:rPr lang="en-US" dirty="0" smtClean="0"/>
              <a:t>12321 %10 = 1 , 12321/10 = 1232; 1232%10=2, 1232/10=123;123%10 = 3, 123/10 = 12;12%10=2, 12/10 = 1;1%10 = 1,1/10 = 0.</a:t>
            </a:r>
          </a:p>
          <a:p>
            <a:pPr marL="0" indent="0">
              <a:buNone/>
            </a:pPr>
            <a:r>
              <a:rPr lang="en-US" dirty="0" err="1" smtClean="0"/>
              <a:t>Tongnguoc</a:t>
            </a:r>
            <a:r>
              <a:rPr lang="en-US" dirty="0" smtClean="0"/>
              <a:t> = 0;</a:t>
            </a:r>
          </a:p>
          <a:p>
            <a:pPr marL="0" indent="0">
              <a:buNone/>
            </a:pPr>
            <a:r>
              <a:rPr lang="en-US" dirty="0" smtClean="0"/>
              <a:t>WHILE n&lt;&gt;0</a:t>
            </a:r>
          </a:p>
          <a:p>
            <a:pPr marL="457200" lvl="1" indent="0">
              <a:buNone/>
            </a:pPr>
            <a:r>
              <a:rPr lang="en-US" dirty="0" err="1" smtClean="0"/>
              <a:t>Sodu</a:t>
            </a:r>
            <a:r>
              <a:rPr lang="en-US" dirty="0" smtClean="0"/>
              <a:t> = n%10</a:t>
            </a:r>
          </a:p>
          <a:p>
            <a:pPr marL="457200" lvl="1" indent="0">
              <a:buNone/>
            </a:pPr>
            <a:r>
              <a:rPr lang="en-US" dirty="0" err="1" smtClean="0"/>
              <a:t>Tongnguoc</a:t>
            </a:r>
            <a:r>
              <a:rPr lang="en-US" dirty="0" smtClean="0"/>
              <a:t> = </a:t>
            </a:r>
            <a:r>
              <a:rPr lang="en-US" dirty="0" err="1" smtClean="0"/>
              <a:t>tongnguoc</a:t>
            </a:r>
            <a:r>
              <a:rPr lang="en-US" dirty="0" smtClean="0"/>
              <a:t>*10+sodu</a:t>
            </a:r>
          </a:p>
          <a:p>
            <a:pPr marL="457200" lvl="1" indent="0">
              <a:buNone/>
            </a:pPr>
            <a:r>
              <a:rPr lang="en-US" dirty="0" smtClean="0"/>
              <a:t>N = n/10</a:t>
            </a:r>
          </a:p>
          <a:p>
            <a:pPr marL="457200" lvl="1" indent="0">
              <a:buNone/>
            </a:pPr>
            <a:r>
              <a:rPr lang="en-US" dirty="0" smtClean="0"/>
              <a:t>END WHILE</a:t>
            </a:r>
          </a:p>
          <a:p>
            <a:pPr marL="457200" lvl="1" indent="0">
              <a:buNone/>
            </a:pPr>
            <a:r>
              <a:rPr lang="en-US" dirty="0" smtClean="0"/>
              <a:t>IF </a:t>
            </a:r>
            <a:r>
              <a:rPr lang="en-US" dirty="0" err="1" smtClean="0"/>
              <a:t>sobandau</a:t>
            </a:r>
            <a:r>
              <a:rPr lang="en-US" dirty="0" smtClean="0"/>
              <a:t> = </a:t>
            </a:r>
            <a:r>
              <a:rPr lang="en-US" dirty="0" err="1" smtClean="0"/>
              <a:t>tongnguoc</a:t>
            </a:r>
            <a:r>
              <a:rPr lang="en-US" dirty="0" smtClean="0"/>
              <a:t> THEN</a:t>
            </a:r>
          </a:p>
          <a:p>
            <a:pPr marL="457200" lvl="1" indent="0">
              <a:buNone/>
            </a:pPr>
            <a:r>
              <a:rPr lang="en-US" dirty="0"/>
              <a:t>	</a:t>
            </a:r>
            <a:r>
              <a:rPr lang="en-US" dirty="0" smtClean="0"/>
              <a:t>OUTPUT no la so </a:t>
            </a:r>
            <a:r>
              <a:rPr lang="en-US" dirty="0" err="1" smtClean="0"/>
              <a:t>doi</a:t>
            </a:r>
            <a:r>
              <a:rPr lang="en-US" dirty="0" smtClean="0"/>
              <a:t> </a:t>
            </a:r>
            <a:r>
              <a:rPr lang="en-US" dirty="0" err="1" smtClean="0"/>
              <a:t>xung</a:t>
            </a:r>
            <a:endParaRPr lang="en-US" dirty="0" smtClean="0"/>
          </a:p>
          <a:p>
            <a:pPr marL="457200" lvl="1" indent="0">
              <a:buNone/>
            </a:pPr>
            <a:r>
              <a:rPr lang="en-US" dirty="0" smtClean="0"/>
              <a:t>ELSE</a:t>
            </a:r>
          </a:p>
          <a:p>
            <a:pPr marL="457200" lvl="1" indent="0">
              <a:buNone/>
            </a:pPr>
            <a:r>
              <a:rPr lang="en-US" dirty="0"/>
              <a:t>	</a:t>
            </a:r>
            <a:r>
              <a:rPr lang="en-US" dirty="0" smtClean="0"/>
              <a:t>OUTOUT </a:t>
            </a:r>
            <a:r>
              <a:rPr lang="en-US" dirty="0" err="1" smtClean="0"/>
              <a:t>Khong</a:t>
            </a:r>
            <a:r>
              <a:rPr lang="en-US" dirty="0" smtClean="0"/>
              <a:t> </a:t>
            </a:r>
            <a:r>
              <a:rPr lang="en-US" dirty="0" err="1" smtClean="0"/>
              <a:t>phai</a:t>
            </a:r>
            <a:r>
              <a:rPr lang="en-US" dirty="0" smtClean="0"/>
              <a:t> so </a:t>
            </a:r>
            <a:r>
              <a:rPr lang="en-US" dirty="0" err="1" smtClean="0"/>
              <a:t>doi</a:t>
            </a:r>
            <a:r>
              <a:rPr lang="en-US" dirty="0" smtClean="0"/>
              <a:t> </a:t>
            </a:r>
            <a:r>
              <a:rPr lang="en-US" dirty="0" err="1" smtClean="0"/>
              <a:t>xung</a:t>
            </a:r>
            <a:endParaRPr lang="en-US" dirty="0" smtClean="0"/>
          </a:p>
          <a:p>
            <a:pPr marL="457200" lvl="1" indent="0">
              <a:buNone/>
            </a:pPr>
            <a:r>
              <a:rPr lang="en-US" dirty="0" smtClean="0"/>
              <a:t>END IF</a:t>
            </a:r>
          </a:p>
        </p:txBody>
      </p:sp>
    </p:spTree>
    <p:extLst>
      <p:ext uri="{BB962C8B-B14F-4D97-AF65-F5344CB8AC3E}">
        <p14:creationId xmlns:p14="http://schemas.microsoft.com/office/powerpoint/2010/main" val="786645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792162"/>
          </a:xfrm>
        </p:spPr>
        <p:txBody>
          <a:bodyPr/>
          <a:lstStyle/>
          <a:p>
            <a:r>
              <a:rPr lang="en-US" smtClean="0"/>
              <a:t>1.5.3. Ví dụ if-else</a:t>
            </a:r>
          </a:p>
        </p:txBody>
      </p:sp>
      <p:sp>
        <p:nvSpPr>
          <p:cNvPr id="208900" name="Rectangle 4"/>
          <p:cNvSpPr>
            <a:spLocks noGrp="1" noChangeArrowheads="1"/>
          </p:cNvSpPr>
          <p:nvPr>
            <p:ph type="body" idx="1"/>
          </p:nvPr>
        </p:nvSpPr>
        <p:spPr>
          <a:xfrm>
            <a:off x="611188" y="1196975"/>
            <a:ext cx="8151812" cy="5127625"/>
          </a:xfrm>
        </p:spPr>
        <p:txBody>
          <a:bodyPr>
            <a:normAutofit fontScale="55000" lnSpcReduction="20000"/>
          </a:bodyPr>
          <a:lstStyle/>
          <a:p>
            <a:pPr marL="285750" lvl="1" eaLnBrk="1" hangingPunct="1">
              <a:lnSpc>
                <a:spcPct val="90000"/>
              </a:lnSpc>
              <a:buFontTx/>
              <a:buNone/>
              <a:defRPr/>
            </a:pPr>
            <a:r>
              <a:rPr lang="en-US" altLang="ko-KR" sz="3400" b="1" dirty="0" smtClean="0">
                <a:ea typeface="굴림" pitchFamily="34" charset="-127"/>
              </a:rPr>
              <a:t>//</a:t>
            </a:r>
            <a:r>
              <a:rPr lang="en-US" altLang="ko-KR" sz="3400" b="1" dirty="0" err="1" smtClean="0">
                <a:ea typeface="굴림" pitchFamily="34" charset="-127"/>
              </a:rPr>
              <a:t>viết</a:t>
            </a:r>
            <a:r>
              <a:rPr lang="en-US" altLang="ko-KR" sz="3400" b="1" dirty="0" smtClean="0">
                <a:ea typeface="굴림" pitchFamily="34" charset="-127"/>
              </a:rPr>
              <a:t> </a:t>
            </a:r>
            <a:r>
              <a:rPr lang="en-US" altLang="ko-KR" sz="3400" b="1" dirty="0" err="1" smtClean="0">
                <a:ea typeface="굴림" pitchFamily="34" charset="-127"/>
              </a:rPr>
              <a:t>chương</a:t>
            </a:r>
            <a:r>
              <a:rPr lang="en-US" altLang="ko-KR" sz="3400" b="1" dirty="0" smtClean="0">
                <a:ea typeface="굴림" pitchFamily="34" charset="-127"/>
              </a:rPr>
              <a:t> </a:t>
            </a:r>
            <a:r>
              <a:rPr lang="en-US" altLang="ko-KR" sz="3400" b="1" dirty="0" err="1" smtClean="0">
                <a:ea typeface="굴림" pitchFamily="34" charset="-127"/>
              </a:rPr>
              <a:t>trình</a:t>
            </a:r>
            <a:r>
              <a:rPr lang="en-US" altLang="ko-KR" sz="3400" b="1" dirty="0" smtClean="0">
                <a:ea typeface="굴림" pitchFamily="34" charset="-127"/>
              </a:rPr>
              <a:t> </a:t>
            </a:r>
            <a:r>
              <a:rPr lang="en-US" altLang="ko-KR" sz="3400" b="1" dirty="0" err="1" smtClean="0">
                <a:ea typeface="굴림" pitchFamily="34" charset="-127"/>
              </a:rPr>
              <a:t>tính</a:t>
            </a:r>
            <a:r>
              <a:rPr lang="en-US" altLang="ko-KR" sz="3400" b="1" dirty="0" smtClean="0">
                <a:ea typeface="굴림" pitchFamily="34" charset="-127"/>
              </a:rPr>
              <a:t> </a:t>
            </a:r>
            <a:r>
              <a:rPr lang="en-US" altLang="ko-KR" sz="3400" b="1" dirty="0" err="1" smtClean="0">
                <a:ea typeface="굴림" pitchFamily="34" charset="-127"/>
              </a:rPr>
              <a:t>diện</a:t>
            </a:r>
            <a:r>
              <a:rPr lang="en-US" altLang="ko-KR" sz="3400" b="1" dirty="0" smtClean="0">
                <a:ea typeface="굴림" pitchFamily="34" charset="-127"/>
              </a:rPr>
              <a:t> </a:t>
            </a:r>
            <a:r>
              <a:rPr lang="en-US" altLang="ko-KR" sz="3400" b="1" dirty="0" err="1" smtClean="0">
                <a:ea typeface="굴림" pitchFamily="34" charset="-127"/>
              </a:rPr>
              <a:t>tích</a:t>
            </a:r>
            <a:r>
              <a:rPr lang="en-US" altLang="ko-KR" sz="3400" b="1" dirty="0" smtClean="0">
                <a:ea typeface="굴림" pitchFamily="34" charset="-127"/>
              </a:rPr>
              <a:t> </a:t>
            </a:r>
            <a:r>
              <a:rPr lang="en-US" altLang="ko-KR" sz="3400" b="1" dirty="0" err="1" smtClean="0">
                <a:ea typeface="굴림" pitchFamily="34" charset="-127"/>
              </a:rPr>
              <a:t>hình</a:t>
            </a:r>
            <a:r>
              <a:rPr lang="en-US" altLang="ko-KR" sz="3400" b="1" dirty="0" smtClean="0">
                <a:ea typeface="굴림" pitchFamily="34" charset="-127"/>
              </a:rPr>
              <a:t> </a:t>
            </a:r>
            <a:r>
              <a:rPr lang="en-US" altLang="ko-KR" sz="3400" b="1" dirty="0" err="1" smtClean="0">
                <a:ea typeface="굴림" pitchFamily="34" charset="-127"/>
              </a:rPr>
              <a:t>tròn</a:t>
            </a:r>
            <a:r>
              <a:rPr lang="en-US" altLang="ko-KR" sz="3400" b="1" dirty="0" smtClean="0">
                <a:ea typeface="굴림" pitchFamily="34" charset="-127"/>
              </a:rPr>
              <a:t>, </a:t>
            </a:r>
            <a:r>
              <a:rPr lang="en-US" altLang="ko-KR" sz="3400" b="1" dirty="0" err="1" smtClean="0">
                <a:ea typeface="굴림" pitchFamily="34" charset="-127"/>
              </a:rPr>
              <a:t>yêu</a:t>
            </a:r>
            <a:r>
              <a:rPr lang="en-US" altLang="ko-KR" sz="3400" b="1" dirty="0" smtClean="0">
                <a:ea typeface="굴림" pitchFamily="34" charset="-127"/>
              </a:rPr>
              <a:t> </a:t>
            </a:r>
            <a:r>
              <a:rPr lang="en-US" altLang="ko-KR" sz="3400" b="1" dirty="0" err="1" smtClean="0">
                <a:ea typeface="굴림" pitchFamily="34" charset="-127"/>
              </a:rPr>
              <a:t>cầu</a:t>
            </a:r>
            <a:r>
              <a:rPr lang="en-US" altLang="ko-KR" sz="3400" b="1" dirty="0" smtClean="0">
                <a:ea typeface="굴림" pitchFamily="34" charset="-127"/>
              </a:rPr>
              <a:t> r </a:t>
            </a:r>
            <a:r>
              <a:rPr lang="en-US" altLang="ko-KR" sz="3400" b="1" dirty="0" err="1" smtClean="0">
                <a:ea typeface="굴림" pitchFamily="34" charset="-127"/>
              </a:rPr>
              <a:t>nhập</a:t>
            </a:r>
            <a:r>
              <a:rPr lang="en-US" altLang="ko-KR" sz="3400" b="1" dirty="0" smtClean="0">
                <a:ea typeface="굴림" pitchFamily="34" charset="-127"/>
              </a:rPr>
              <a:t> &gt;0</a:t>
            </a:r>
          </a:p>
          <a:p>
            <a:pPr marL="285750" lvl="1" eaLnBrk="1" hangingPunct="1">
              <a:lnSpc>
                <a:spcPct val="90000"/>
              </a:lnSpc>
              <a:buFontTx/>
              <a:buNone/>
              <a:defRPr/>
            </a:pPr>
            <a:r>
              <a:rPr lang="en-US" altLang="ko-KR" sz="3400" b="1" dirty="0" smtClean="0">
                <a:ea typeface="굴림" pitchFamily="34" charset="-127"/>
              </a:rPr>
              <a:t>class </a:t>
            </a:r>
            <a:r>
              <a:rPr lang="en-US" altLang="ko-KR" sz="3400" b="1" dirty="0" err="1" smtClean="0">
                <a:ea typeface="굴림" pitchFamily="34" charset="-127"/>
              </a:rPr>
              <a:t>TinhDienTichTron</a:t>
            </a:r>
            <a:r>
              <a:rPr lang="en-US" altLang="ko-KR" sz="3400" b="1" dirty="0" smtClean="0">
                <a:ea typeface="굴림" pitchFamily="34" charset="-127"/>
              </a:rPr>
              <a:t>{</a:t>
            </a:r>
          </a:p>
          <a:p>
            <a:pPr lvl="1" eaLnBrk="1" hangingPunct="1">
              <a:lnSpc>
                <a:spcPct val="90000"/>
              </a:lnSpc>
              <a:buFontTx/>
              <a:buNone/>
              <a:defRPr/>
            </a:pPr>
            <a:r>
              <a:rPr lang="en-US" altLang="ko-KR" sz="3400" dirty="0" smtClean="0">
                <a:ea typeface="굴림" pitchFamily="34" charset="-127"/>
              </a:rPr>
              <a:t>public static void main(String </a:t>
            </a:r>
            <a:r>
              <a:rPr lang="en-US" altLang="ko-KR" sz="3400" dirty="0" err="1" smtClean="0">
                <a:ea typeface="굴림" pitchFamily="34" charset="-127"/>
              </a:rPr>
              <a:t>args</a:t>
            </a:r>
            <a:r>
              <a:rPr lang="en-US" altLang="ko-KR" sz="3400" dirty="0" smtClean="0">
                <a:ea typeface="굴림" pitchFamily="34" charset="-127"/>
              </a:rPr>
              <a:t>[])</a:t>
            </a:r>
          </a:p>
          <a:p>
            <a:pPr lvl="1" eaLnBrk="1" hangingPunct="1">
              <a:lnSpc>
                <a:spcPct val="90000"/>
              </a:lnSpc>
              <a:buFontTx/>
              <a:buNone/>
              <a:defRPr/>
            </a:pPr>
            <a:r>
              <a:rPr lang="en-US" altLang="ko-KR" sz="3400" dirty="0" smtClean="0">
                <a:ea typeface="굴림" pitchFamily="34" charset="-127"/>
              </a:rPr>
              <a:t>{  </a:t>
            </a:r>
          </a:p>
          <a:p>
            <a:pPr lvl="1" eaLnBrk="1" hangingPunct="1">
              <a:lnSpc>
                <a:spcPct val="90000"/>
              </a:lnSpc>
              <a:buFontTx/>
              <a:buNone/>
              <a:defRPr/>
            </a:pPr>
            <a:r>
              <a:rPr lang="en-US" altLang="ko-KR" sz="3400" dirty="0" smtClean="0">
                <a:ea typeface="굴림" pitchFamily="34" charset="-127"/>
              </a:rPr>
              <a:t>	</a:t>
            </a:r>
            <a:r>
              <a:rPr lang="en-US" altLang="ko-KR" sz="3400" dirty="0" smtClean="0">
                <a:ea typeface="굴림" pitchFamily="34" charset="-127"/>
              </a:rPr>
              <a:t>double</a:t>
            </a:r>
            <a:r>
              <a:rPr lang="en-US" altLang="ko-KR" sz="3400" dirty="0" smtClean="0">
                <a:ea typeface="굴림" pitchFamily="34" charset="-127"/>
              </a:rPr>
              <a:t> </a:t>
            </a:r>
            <a:r>
              <a:rPr lang="en-US" altLang="ko-KR" sz="3400" dirty="0" err="1" smtClean="0">
                <a:ea typeface="굴림" pitchFamily="34" charset="-127"/>
              </a:rPr>
              <a:t>banKinh</a:t>
            </a:r>
            <a:r>
              <a:rPr lang="en-US" altLang="ko-KR" sz="3400" dirty="0" smtClean="0">
                <a:ea typeface="굴림" pitchFamily="34" charset="-127"/>
              </a:rPr>
              <a:t>; </a:t>
            </a:r>
            <a:endParaRPr lang="en-US" altLang="ko-KR" sz="3400" dirty="0" smtClean="0">
              <a:ea typeface="굴림" pitchFamily="34" charset="-127"/>
            </a:endParaRPr>
          </a:p>
          <a:p>
            <a:pPr lvl="1" eaLnBrk="1" hangingPunct="1">
              <a:lnSpc>
                <a:spcPct val="90000"/>
              </a:lnSpc>
              <a:buFontTx/>
              <a:buNone/>
              <a:defRPr/>
            </a:pPr>
            <a:r>
              <a:rPr lang="en-US" altLang="ko-KR" sz="3400" dirty="0">
                <a:ea typeface="굴림" pitchFamily="34" charset="-127"/>
              </a:rPr>
              <a:t> </a:t>
            </a:r>
            <a:r>
              <a:rPr lang="en-US" altLang="ko-KR" sz="3400" dirty="0" smtClean="0">
                <a:ea typeface="굴림" pitchFamily="34" charset="-127"/>
              </a:rPr>
              <a:t>   </a:t>
            </a:r>
            <a:r>
              <a:rPr lang="en-US" altLang="ko-KR" sz="3400" dirty="0" smtClean="0">
                <a:ea typeface="굴림" pitchFamily="34" charset="-127"/>
              </a:rPr>
              <a:t>double </a:t>
            </a:r>
            <a:r>
              <a:rPr lang="en-US" altLang="ko-KR" sz="3400" dirty="0" err="1" smtClean="0">
                <a:ea typeface="굴림" pitchFamily="34" charset="-127"/>
              </a:rPr>
              <a:t>dienTich</a:t>
            </a:r>
            <a:r>
              <a:rPr lang="en-US" altLang="ko-KR" sz="3400" dirty="0" smtClean="0">
                <a:ea typeface="굴림" pitchFamily="34" charset="-127"/>
              </a:rPr>
              <a:t>;</a:t>
            </a:r>
            <a:r>
              <a:rPr lang="en-US" altLang="ko-KR" sz="3400" dirty="0">
                <a:ea typeface="굴림" pitchFamily="34" charset="-127"/>
              </a:rPr>
              <a:t>	</a:t>
            </a:r>
            <a:endParaRPr lang="en-US" altLang="ko-KR" sz="3400" dirty="0" smtClean="0">
              <a:ea typeface="굴림" pitchFamily="34" charset="-127"/>
            </a:endParaRPr>
          </a:p>
          <a:p>
            <a:pPr lvl="1">
              <a:lnSpc>
                <a:spcPct val="90000"/>
              </a:lnSpc>
              <a:buFontTx/>
              <a:buNone/>
              <a:defRPr/>
            </a:pPr>
            <a:r>
              <a:rPr lang="en-US" altLang="ko-KR" sz="3400" dirty="0">
                <a:ea typeface="굴림" pitchFamily="34" charset="-127"/>
              </a:rPr>
              <a:t>	</a:t>
            </a:r>
            <a:r>
              <a:rPr lang="en-US" sz="3400" dirty="0" err="1" smtClean="0"/>
              <a:t>System.out.println</a:t>
            </a:r>
            <a:r>
              <a:rPr lang="en-US" sz="3400" dirty="0"/>
              <a:t>("</a:t>
            </a:r>
            <a:r>
              <a:rPr lang="en-US" sz="3400" dirty="0" err="1" smtClean="0"/>
              <a:t>Nhap</a:t>
            </a:r>
            <a:r>
              <a:rPr lang="en-US" sz="3400" dirty="0" smtClean="0"/>
              <a:t> ban </a:t>
            </a:r>
            <a:r>
              <a:rPr lang="en-US" sz="3400" dirty="0" err="1" smtClean="0"/>
              <a:t>kinh</a:t>
            </a:r>
            <a:r>
              <a:rPr lang="en-US" sz="3400" dirty="0" smtClean="0"/>
              <a:t> r=:</a:t>
            </a:r>
            <a:r>
              <a:rPr lang="en-US" sz="3400" dirty="0"/>
              <a:t> "); </a:t>
            </a:r>
            <a:endParaRPr lang="en-US" altLang="ko-KR" sz="3400" dirty="0" smtClean="0">
              <a:ea typeface="굴림" pitchFamily="34" charset="-127"/>
            </a:endParaRPr>
          </a:p>
          <a:p>
            <a:pPr lvl="1">
              <a:buFontTx/>
              <a:buNone/>
              <a:defRPr/>
            </a:pPr>
            <a:r>
              <a:rPr lang="en-US" altLang="ko-KR" sz="3400" dirty="0" smtClean="0">
                <a:ea typeface="굴림" charset="-127"/>
              </a:rPr>
              <a:t>	Scanner </a:t>
            </a:r>
            <a:r>
              <a:rPr lang="en-US" altLang="ko-KR" sz="3400" dirty="0">
                <a:ea typeface="굴림" charset="-127"/>
              </a:rPr>
              <a:t>s = new Scanner(System.in</a:t>
            </a:r>
            <a:r>
              <a:rPr lang="en-US" altLang="ko-KR" sz="3400" dirty="0" smtClean="0">
                <a:ea typeface="굴림" charset="-127"/>
              </a:rPr>
              <a:t>);</a:t>
            </a:r>
            <a:endParaRPr lang="en-US" altLang="ko-KR" sz="3400" dirty="0">
              <a:ea typeface="굴림" charset="-127"/>
            </a:endParaRPr>
          </a:p>
          <a:p>
            <a:pPr lvl="1">
              <a:buFontTx/>
              <a:buNone/>
              <a:defRPr/>
            </a:pPr>
            <a:r>
              <a:rPr lang="en-US" altLang="ko-KR" sz="3400" dirty="0">
                <a:ea typeface="굴림" charset="-127"/>
              </a:rPr>
              <a:t>	</a:t>
            </a:r>
            <a:r>
              <a:rPr lang="en-US" altLang="ko-KR" sz="3400" dirty="0">
                <a:ea typeface="굴림" pitchFamily="34" charset="-127"/>
              </a:rPr>
              <a:t> </a:t>
            </a:r>
            <a:r>
              <a:rPr lang="en-US" altLang="ko-KR" sz="3400" dirty="0" err="1" smtClean="0">
                <a:ea typeface="굴림" pitchFamily="34" charset="-127"/>
              </a:rPr>
              <a:t>banKinh</a:t>
            </a:r>
            <a:r>
              <a:rPr lang="en-US" altLang="ko-KR" sz="3400" dirty="0" smtClean="0">
                <a:ea typeface="굴림" pitchFamily="34" charset="-127"/>
              </a:rPr>
              <a:t> </a:t>
            </a:r>
            <a:r>
              <a:rPr lang="en-US" altLang="ko-KR" sz="3400" dirty="0" smtClean="0">
                <a:ea typeface="굴림" charset="-127"/>
              </a:rPr>
              <a:t>= </a:t>
            </a:r>
            <a:r>
              <a:rPr lang="en-US" altLang="ko-KR" sz="3400" dirty="0" err="1" smtClean="0">
                <a:ea typeface="굴림" charset="-127"/>
              </a:rPr>
              <a:t>s.nextDouble</a:t>
            </a:r>
            <a:r>
              <a:rPr lang="en-US" altLang="ko-KR" sz="3400" dirty="0" smtClean="0">
                <a:ea typeface="굴림" charset="-127"/>
              </a:rPr>
              <a:t>();</a:t>
            </a:r>
            <a:endParaRPr lang="en-US" altLang="ko-KR" sz="3400" dirty="0" smtClean="0">
              <a:ea typeface="굴림" pitchFamily="34" charset="-127"/>
            </a:endParaRPr>
          </a:p>
          <a:p>
            <a:pPr lvl="1" eaLnBrk="1" hangingPunct="1">
              <a:lnSpc>
                <a:spcPct val="90000"/>
              </a:lnSpc>
              <a:buFontTx/>
              <a:buNone/>
              <a:defRPr/>
            </a:pPr>
            <a:r>
              <a:rPr lang="en-US" altLang="ko-KR" sz="3400" dirty="0" smtClean="0">
                <a:ea typeface="굴림" pitchFamily="34" charset="-127"/>
              </a:rPr>
              <a:t>	</a:t>
            </a:r>
            <a:r>
              <a:rPr lang="en-US" altLang="ko-KR" sz="3400" dirty="0" smtClean="0">
                <a:solidFill>
                  <a:srgbClr val="C00000"/>
                </a:solidFill>
                <a:ea typeface="굴림" pitchFamily="34" charset="-127"/>
              </a:rPr>
              <a:t>if (</a:t>
            </a:r>
            <a:r>
              <a:rPr lang="en-US" altLang="ko-KR" sz="3400" dirty="0" err="1" smtClean="0">
                <a:solidFill>
                  <a:srgbClr val="C00000"/>
                </a:solidFill>
                <a:ea typeface="굴림" pitchFamily="34" charset="-127"/>
              </a:rPr>
              <a:t>banKinh</a:t>
            </a:r>
            <a:r>
              <a:rPr lang="en-US" altLang="ko-KR" sz="3400" dirty="0" smtClean="0">
                <a:solidFill>
                  <a:srgbClr val="C00000"/>
                </a:solidFill>
                <a:ea typeface="굴림" pitchFamily="34" charset="-127"/>
              </a:rPr>
              <a:t> </a:t>
            </a:r>
            <a:r>
              <a:rPr lang="en-US" altLang="ko-KR" sz="3400" dirty="0" smtClean="0">
                <a:solidFill>
                  <a:srgbClr val="C00000"/>
                </a:solidFill>
                <a:ea typeface="굴림" pitchFamily="34" charset="-127"/>
              </a:rPr>
              <a:t>&gt; </a:t>
            </a:r>
            <a:r>
              <a:rPr lang="en-US" altLang="ko-KR" sz="3400" dirty="0" smtClean="0">
                <a:solidFill>
                  <a:srgbClr val="C00000"/>
                </a:solidFill>
                <a:ea typeface="굴림" pitchFamily="34" charset="-127"/>
              </a:rPr>
              <a:t>0)</a:t>
            </a:r>
          </a:p>
          <a:p>
            <a:pPr lvl="1" eaLnBrk="1" hangingPunct="1">
              <a:lnSpc>
                <a:spcPct val="90000"/>
              </a:lnSpc>
              <a:buFontTx/>
              <a:buNone/>
              <a:defRPr/>
            </a:pPr>
            <a:r>
              <a:rPr lang="en-US" altLang="ko-KR" sz="3400" dirty="0" smtClean="0">
                <a:ea typeface="굴림" pitchFamily="34" charset="-127"/>
              </a:rPr>
              <a:t>		 </a:t>
            </a:r>
            <a:r>
              <a:rPr lang="en-US" altLang="ko-KR" sz="3400" dirty="0" smtClean="0">
                <a:solidFill>
                  <a:srgbClr val="C00000"/>
                </a:solidFill>
                <a:ea typeface="굴림" pitchFamily="34" charset="-127"/>
              </a:rPr>
              <a:t>{</a:t>
            </a:r>
            <a:r>
              <a:rPr lang="en-US" altLang="ko-KR" sz="3400" dirty="0" smtClean="0">
                <a:ea typeface="굴림" pitchFamily="34" charset="-127"/>
              </a:rPr>
              <a:t>   	</a:t>
            </a:r>
            <a:r>
              <a:rPr lang="en-US" altLang="ko-KR" sz="3400" dirty="0" err="1" smtClean="0">
                <a:ea typeface="굴림" pitchFamily="34" charset="-127"/>
              </a:rPr>
              <a:t>dienTich</a:t>
            </a:r>
            <a:r>
              <a:rPr lang="en-US" altLang="ko-KR" sz="3400" dirty="0" smtClean="0">
                <a:ea typeface="굴림" pitchFamily="34" charset="-127"/>
              </a:rPr>
              <a:t> = </a:t>
            </a:r>
            <a:r>
              <a:rPr lang="en-US" altLang="ko-KR" sz="3400" dirty="0" err="1" smtClean="0">
                <a:ea typeface="굴림" pitchFamily="34" charset="-127"/>
              </a:rPr>
              <a:t>banKinh</a:t>
            </a:r>
            <a:r>
              <a:rPr lang="en-US" altLang="ko-KR" sz="3400" dirty="0" smtClean="0">
                <a:ea typeface="굴림" pitchFamily="34" charset="-127"/>
              </a:rPr>
              <a:t>*</a:t>
            </a:r>
            <a:r>
              <a:rPr lang="en-US" altLang="ko-KR" sz="3400" dirty="0" err="1" smtClean="0">
                <a:ea typeface="굴림" pitchFamily="34" charset="-127"/>
              </a:rPr>
              <a:t>banKinh</a:t>
            </a:r>
            <a:r>
              <a:rPr lang="en-US" altLang="ko-KR" sz="3400" dirty="0" smtClean="0">
                <a:ea typeface="굴림" pitchFamily="34" charset="-127"/>
              </a:rPr>
              <a:t>*</a:t>
            </a:r>
            <a:r>
              <a:rPr lang="en-US" altLang="ko-KR" sz="3400" dirty="0" err="1" smtClean="0">
                <a:ea typeface="굴림" pitchFamily="34" charset="-127"/>
              </a:rPr>
              <a:t>Math.PI</a:t>
            </a:r>
            <a:r>
              <a:rPr lang="en-US" altLang="ko-KR" sz="3400" dirty="0" smtClean="0">
                <a:ea typeface="굴림" pitchFamily="34" charset="-127"/>
              </a:rPr>
              <a:t>;</a:t>
            </a:r>
          </a:p>
          <a:p>
            <a:pPr lvl="1" eaLnBrk="1" hangingPunct="1">
              <a:lnSpc>
                <a:spcPct val="90000"/>
              </a:lnSpc>
              <a:buFontTx/>
              <a:buNone/>
              <a:defRPr/>
            </a:pPr>
            <a:r>
              <a:rPr lang="en-US" altLang="ko-KR" sz="3400" dirty="0" smtClean="0">
                <a:ea typeface="굴림" pitchFamily="34" charset="-127"/>
              </a:rPr>
              <a:t> 			</a:t>
            </a:r>
            <a:r>
              <a:rPr lang="en-US" altLang="ko-KR" sz="3400" dirty="0" err="1" smtClean="0">
                <a:ea typeface="굴림" pitchFamily="34" charset="-127"/>
              </a:rPr>
              <a:t>System.out.println</a:t>
            </a:r>
            <a:r>
              <a:rPr lang="en-US" altLang="ko-KR" sz="3400" dirty="0" smtClean="0">
                <a:ea typeface="굴림" pitchFamily="34" charset="-127"/>
              </a:rPr>
              <a:t>("</a:t>
            </a:r>
            <a:r>
              <a:rPr lang="en-US" altLang="ko-KR" sz="3400" dirty="0" err="1" smtClean="0">
                <a:ea typeface="굴림" pitchFamily="34" charset="-127"/>
              </a:rPr>
              <a:t>hinh</a:t>
            </a:r>
            <a:r>
              <a:rPr lang="en-US" altLang="ko-KR" sz="3400" dirty="0" smtClean="0">
                <a:ea typeface="굴림" pitchFamily="34" charset="-127"/>
              </a:rPr>
              <a:t> </a:t>
            </a:r>
            <a:r>
              <a:rPr lang="en-US" altLang="ko-KR" sz="3400" dirty="0" err="1" smtClean="0">
                <a:ea typeface="굴림" pitchFamily="34" charset="-127"/>
              </a:rPr>
              <a:t>tron</a:t>
            </a:r>
            <a:r>
              <a:rPr lang="en-US" altLang="ko-KR" sz="3400" dirty="0" smtClean="0">
                <a:ea typeface="굴림" pitchFamily="34" charset="-127"/>
              </a:rPr>
              <a:t> r= " + 					</a:t>
            </a:r>
            <a:r>
              <a:rPr lang="en-US" altLang="ko-KR" sz="3400" dirty="0" err="1" smtClean="0">
                <a:ea typeface="굴림" pitchFamily="34" charset="-127"/>
              </a:rPr>
              <a:t>banKinh</a:t>
            </a:r>
            <a:r>
              <a:rPr lang="en-US" altLang="ko-KR" sz="3400" dirty="0" smtClean="0">
                <a:ea typeface="굴림" pitchFamily="34" charset="-127"/>
              </a:rPr>
              <a:t> + " </a:t>
            </a:r>
            <a:r>
              <a:rPr lang="en-US" altLang="ko-KR" sz="3400" dirty="0" err="1" smtClean="0">
                <a:ea typeface="굴림" pitchFamily="34" charset="-127"/>
              </a:rPr>
              <a:t>dtích</a:t>
            </a:r>
            <a:r>
              <a:rPr lang="en-US" altLang="ko-KR" sz="3400" dirty="0" smtClean="0">
                <a:ea typeface="굴림" pitchFamily="34" charset="-127"/>
              </a:rPr>
              <a:t> =" + </a:t>
            </a:r>
            <a:r>
              <a:rPr lang="en-US" altLang="ko-KR" sz="3400" dirty="0" err="1" smtClean="0">
                <a:ea typeface="굴림" pitchFamily="34" charset="-127"/>
              </a:rPr>
              <a:t>dienTich</a:t>
            </a:r>
            <a:r>
              <a:rPr lang="en-US" altLang="ko-KR" sz="3400" dirty="0" smtClean="0">
                <a:ea typeface="굴림" pitchFamily="34" charset="-127"/>
              </a:rPr>
              <a:t>);</a:t>
            </a:r>
          </a:p>
          <a:p>
            <a:pPr lvl="1" eaLnBrk="1" hangingPunct="1">
              <a:lnSpc>
                <a:spcPct val="90000"/>
              </a:lnSpc>
              <a:buFontTx/>
              <a:buNone/>
              <a:defRPr/>
            </a:pPr>
            <a:r>
              <a:rPr lang="en-US" altLang="ko-KR" sz="3400" dirty="0" smtClean="0">
                <a:ea typeface="굴림" pitchFamily="34" charset="-127"/>
              </a:rPr>
              <a:t>		</a:t>
            </a:r>
            <a:r>
              <a:rPr lang="en-US" altLang="ko-KR" sz="3400" dirty="0" smtClean="0">
                <a:solidFill>
                  <a:srgbClr val="C00000"/>
                </a:solidFill>
                <a:ea typeface="굴림" pitchFamily="34" charset="-127"/>
              </a:rPr>
              <a:t> }</a:t>
            </a:r>
          </a:p>
          <a:p>
            <a:pPr lvl="1" eaLnBrk="1" hangingPunct="1">
              <a:lnSpc>
                <a:spcPct val="90000"/>
              </a:lnSpc>
              <a:buFontTx/>
              <a:buNone/>
              <a:defRPr/>
            </a:pPr>
            <a:r>
              <a:rPr lang="en-US" altLang="ko-KR" sz="3400" dirty="0" smtClean="0">
                <a:solidFill>
                  <a:srgbClr val="C00000"/>
                </a:solidFill>
                <a:ea typeface="굴림" pitchFamily="34" charset="-127"/>
              </a:rPr>
              <a:t>	else </a:t>
            </a:r>
            <a:r>
              <a:rPr lang="en-US" altLang="ko-KR" sz="3400" dirty="0" smtClean="0">
                <a:ea typeface="굴림" pitchFamily="34" charset="-127"/>
              </a:rPr>
              <a:t>{</a:t>
            </a:r>
            <a:r>
              <a:rPr lang="en-US" altLang="ko-KR" sz="3400" dirty="0" err="1" smtClean="0">
                <a:ea typeface="굴림" pitchFamily="34" charset="-127"/>
              </a:rPr>
              <a:t>System.out.println</a:t>
            </a:r>
            <a:r>
              <a:rPr lang="en-US" altLang="ko-KR" sz="3400" dirty="0" smtClean="0">
                <a:ea typeface="굴림" pitchFamily="34" charset="-127"/>
              </a:rPr>
              <a:t>("Du lieu </a:t>
            </a:r>
            <a:r>
              <a:rPr lang="en-US" altLang="ko-KR" sz="3400" dirty="0" err="1" smtClean="0">
                <a:ea typeface="굴림" pitchFamily="34" charset="-127"/>
              </a:rPr>
              <a:t>khong</a:t>
            </a:r>
            <a:r>
              <a:rPr lang="en-US" altLang="ko-KR" sz="3400" dirty="0" smtClean="0">
                <a:ea typeface="굴림" pitchFamily="34" charset="-127"/>
              </a:rPr>
              <a:t> hop le!");} </a:t>
            </a:r>
          </a:p>
          <a:p>
            <a:pPr lvl="1" eaLnBrk="1" hangingPunct="1">
              <a:lnSpc>
                <a:spcPct val="90000"/>
              </a:lnSpc>
              <a:buFontTx/>
              <a:buNone/>
              <a:defRPr/>
            </a:pPr>
            <a:r>
              <a:rPr lang="en-US" altLang="ko-KR" sz="3400" dirty="0" smtClean="0">
                <a:ea typeface="굴림" pitchFamily="34" charset="-127"/>
              </a:rPr>
              <a:t>}// end of main()</a:t>
            </a:r>
          </a:p>
          <a:p>
            <a:pPr lvl="1" eaLnBrk="1" hangingPunct="1">
              <a:lnSpc>
                <a:spcPct val="90000"/>
              </a:lnSpc>
              <a:buFontTx/>
              <a:buNone/>
              <a:defRPr/>
            </a:pPr>
            <a:r>
              <a:rPr lang="en-US" altLang="ko-KR" sz="3400" dirty="0" smtClean="0">
                <a:ea typeface="굴림" pitchFamily="34" charset="-127"/>
              </a:rPr>
              <a:t>}// end of class</a:t>
            </a:r>
            <a:endParaRPr lang="en-US" altLang="ko-KR" dirty="0" smtClean="0">
              <a:ea typeface="굴림" pitchFamily="34" charset="-127"/>
            </a:endParaRPr>
          </a:p>
        </p:txBody>
      </p:sp>
      <p:sp>
        <p:nvSpPr>
          <p:cNvPr id="22532"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853635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239000" y="6245225"/>
            <a:ext cx="1447800" cy="476250"/>
          </a:xfrm>
          <a:prstGeom prst="rect">
            <a:avLst/>
          </a:prstGeom>
        </p:spPr>
        <p:txBody>
          <a:bodyPr/>
          <a:lstStyle/>
          <a:p>
            <a:pPr>
              <a:defRPr/>
            </a:pPr>
            <a:r>
              <a:rPr lang="en-US" smtClean="0"/>
              <a:t>Slide </a:t>
            </a:r>
            <a:fld id="{B295469E-112F-45CF-9A67-48B939FD51EA}" type="slidenum">
              <a:rPr lang="en-US" smtClean="0"/>
              <a:pPr>
                <a:defRPr/>
              </a:pPr>
              <a:t>32</a:t>
            </a:fld>
            <a:r>
              <a:rPr lang="en-US" smtClean="0"/>
              <a:t>/81</a:t>
            </a:r>
            <a:endParaRPr lang="en-US"/>
          </a:p>
        </p:txBody>
      </p:sp>
      <p:sp>
        <p:nvSpPr>
          <p:cNvPr id="3" name="Rectangle 2"/>
          <p:cNvSpPr/>
          <p:nvPr/>
        </p:nvSpPr>
        <p:spPr>
          <a:xfrm>
            <a:off x="304800" y="381000"/>
            <a:ext cx="8382000" cy="6001643"/>
          </a:xfrm>
          <a:prstGeom prst="rect">
            <a:avLst/>
          </a:prstGeom>
        </p:spPr>
        <p:txBody>
          <a:bodyPr wrap="square">
            <a:spAutoFit/>
          </a:bodyPr>
          <a:lstStyle/>
          <a:p>
            <a:r>
              <a:rPr lang="en-US" sz="2400" smtClean="0"/>
              <a:t>public class DienTichHinhTron {</a:t>
            </a:r>
          </a:p>
          <a:p>
            <a:r>
              <a:rPr lang="en-US" sz="2400" smtClean="0"/>
              <a:t>public static void main(String args[])</a:t>
            </a:r>
          </a:p>
          <a:p>
            <a:r>
              <a:rPr lang="en-US" sz="2400" smtClean="0"/>
              <a:t>{  </a:t>
            </a:r>
          </a:p>
          <a:p>
            <a:r>
              <a:rPr lang="en-US" sz="2400" smtClean="0"/>
              <a:t>    int r; double dienTich;	</a:t>
            </a:r>
          </a:p>
          <a:p>
            <a:r>
              <a:rPr lang="en-US" sz="2400" smtClean="0"/>
              <a:t>    Scanner s = new Scanner(System.in);</a:t>
            </a:r>
          </a:p>
          <a:p>
            <a:r>
              <a:rPr lang="en-US" sz="2400" smtClean="0"/>
              <a:t>    </a:t>
            </a:r>
            <a:r>
              <a:rPr lang="en-US" sz="2400" b="1" smtClean="0">
                <a:solidFill>
                  <a:srgbClr val="002060"/>
                </a:solidFill>
              </a:rPr>
              <a:t>do</a:t>
            </a:r>
          </a:p>
          <a:p>
            <a:r>
              <a:rPr lang="en-US" sz="2400" smtClean="0"/>
              <a:t>          {</a:t>
            </a:r>
          </a:p>
          <a:p>
            <a:r>
              <a:rPr lang="en-US" sz="2400" smtClean="0"/>
              <a:t>                System.out.println("Nhap ban kinh r=: ");</a:t>
            </a:r>
          </a:p>
          <a:p>
            <a:r>
              <a:rPr lang="en-US" sz="2400" smtClean="0"/>
              <a:t>                r = s.nextInt();</a:t>
            </a:r>
          </a:p>
          <a:p>
            <a:r>
              <a:rPr lang="en-US" sz="2400" smtClean="0"/>
              <a:t>          } </a:t>
            </a:r>
          </a:p>
          <a:p>
            <a:r>
              <a:rPr lang="en-US" sz="2400" smtClean="0"/>
              <a:t>      </a:t>
            </a:r>
            <a:r>
              <a:rPr lang="en-US" sz="2400" b="1" smtClean="0"/>
              <a:t>while (r&lt;=0);    </a:t>
            </a:r>
          </a:p>
          <a:p>
            <a:r>
              <a:rPr lang="en-US" sz="2400" smtClean="0"/>
              <a:t>      dienTich = r*r*Math.PI;</a:t>
            </a:r>
          </a:p>
          <a:p>
            <a:r>
              <a:rPr lang="en-US" sz="2400" smtClean="0"/>
              <a:t>      System.out.printf("hinh tron r=%d dien tich =%.3f” 	,r,dienTich);        </a:t>
            </a:r>
          </a:p>
          <a:p>
            <a:r>
              <a:rPr lang="en-US" sz="2400" smtClean="0"/>
              <a:t>}// end of main()</a:t>
            </a:r>
          </a:p>
          <a:p>
            <a:r>
              <a:rPr lang="en-US" sz="2400" smtClean="0"/>
              <a:t>}</a:t>
            </a:r>
            <a:endParaRPr lang="en-US" sz="2400"/>
          </a:p>
        </p:txBody>
      </p:sp>
    </p:spTree>
    <p:extLst>
      <p:ext uri="{BB962C8B-B14F-4D97-AF65-F5344CB8AC3E}">
        <p14:creationId xmlns:p14="http://schemas.microsoft.com/office/powerpoint/2010/main" val="2905760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7"/>
          <p:cNvSpPr>
            <a:spLocks noChangeArrowheads="1"/>
          </p:cNvSpPr>
          <p:nvPr/>
        </p:nvSpPr>
        <p:spPr bwMode="auto">
          <a:xfrm>
            <a:off x="4276725" y="3095625"/>
            <a:ext cx="9144000" cy="0"/>
          </a:xfrm>
          <a:prstGeom prst="rect">
            <a:avLst/>
          </a:prstGeom>
          <a:noFill/>
          <a:ln w="9525">
            <a:noFill/>
            <a:miter lim="800000"/>
            <a:headEnd/>
            <a:tailEnd/>
          </a:ln>
        </p:spPr>
        <p:txBody>
          <a:bodyPr>
            <a:spAutoFit/>
          </a:bodyPr>
          <a:lstStyle/>
          <a:p>
            <a:endParaRPr lang="en-US"/>
          </a:p>
        </p:txBody>
      </p:sp>
      <p:sp>
        <p:nvSpPr>
          <p:cNvPr id="23555" name="Rectangle 45"/>
          <p:cNvSpPr>
            <a:spLocks noChangeArrowheads="1"/>
          </p:cNvSpPr>
          <p:nvPr/>
        </p:nvSpPr>
        <p:spPr bwMode="auto">
          <a:xfrm>
            <a:off x="4371975" y="3076575"/>
            <a:ext cx="9144000" cy="0"/>
          </a:xfrm>
          <a:prstGeom prst="rect">
            <a:avLst/>
          </a:prstGeom>
          <a:noFill/>
          <a:ln w="9525">
            <a:noFill/>
            <a:miter lim="800000"/>
            <a:headEnd/>
            <a:tailEnd/>
          </a:ln>
        </p:spPr>
        <p:txBody>
          <a:bodyPr>
            <a:spAutoFit/>
          </a:bodyPr>
          <a:lstStyle/>
          <a:p>
            <a:endParaRPr lang="en-US"/>
          </a:p>
        </p:txBody>
      </p:sp>
      <p:sp>
        <p:nvSpPr>
          <p:cNvPr id="23556" name="Rectangle 50"/>
          <p:cNvSpPr>
            <a:spLocks noChangeArrowheads="1"/>
          </p:cNvSpPr>
          <p:nvPr/>
        </p:nvSpPr>
        <p:spPr bwMode="auto">
          <a:xfrm>
            <a:off x="3657600" y="1676400"/>
            <a:ext cx="2209800" cy="2057400"/>
          </a:xfrm>
          <a:prstGeom prst="rect">
            <a:avLst/>
          </a:prstGeom>
          <a:noFill/>
          <a:ln w="9525">
            <a:noFill/>
            <a:miter lim="800000"/>
            <a:headEnd/>
            <a:tailEnd/>
          </a:ln>
        </p:spPr>
        <p:txBody>
          <a:bodyPr wrap="none" anchor="ctr">
            <a:spAutoFit/>
          </a:bodyPr>
          <a:lstStyle/>
          <a:p>
            <a:endParaRPr lang="en-US"/>
          </a:p>
        </p:txBody>
      </p:sp>
      <p:sp>
        <p:nvSpPr>
          <p:cNvPr id="23557" name="Rectangle 215"/>
          <p:cNvSpPr>
            <a:spLocks noGrp="1" noChangeArrowheads="1"/>
          </p:cNvSpPr>
          <p:nvPr>
            <p:ph type="title"/>
          </p:nvPr>
        </p:nvSpPr>
        <p:spPr>
          <a:xfrm>
            <a:off x="457200" y="274638"/>
            <a:ext cx="8229600" cy="944562"/>
          </a:xfrm>
        </p:spPr>
        <p:txBody>
          <a:bodyPr/>
          <a:lstStyle/>
          <a:p>
            <a:r>
              <a:rPr lang="en-US" smtClean="0"/>
              <a:t>1.5.3. Ví dụ </a:t>
            </a:r>
            <a:r>
              <a:rPr lang="en-US" smtClean="0">
                <a:cs typeface="Times New Roman" pitchFamily="18" charset="0"/>
              </a:rPr>
              <a:t>switch-case</a:t>
            </a:r>
            <a:endParaRPr lang="en-US" smtClean="0"/>
          </a:p>
        </p:txBody>
      </p:sp>
      <p:sp>
        <p:nvSpPr>
          <p:cNvPr id="98521" name="Text Box 217"/>
          <p:cNvSpPr txBox="1">
            <a:spLocks noChangeArrowheads="1"/>
          </p:cNvSpPr>
          <p:nvPr/>
        </p:nvSpPr>
        <p:spPr bwMode="auto">
          <a:xfrm>
            <a:off x="539750" y="1143000"/>
            <a:ext cx="8299450" cy="6309420"/>
          </a:xfrm>
          <a:prstGeom prst="rect">
            <a:avLst/>
          </a:prstGeom>
          <a:noFill/>
          <a:ln w="9525">
            <a:noFill/>
            <a:miter lim="800000"/>
            <a:headEnd/>
            <a:tailEnd/>
          </a:ln>
          <a:effectLst/>
        </p:spPr>
        <p:txBody>
          <a:bodyPr>
            <a:spAutoFit/>
          </a:bodyPr>
          <a:lstStyle/>
          <a:p>
            <a:pPr marL="342900" indent="-342900">
              <a:spcBef>
                <a:spcPct val="50000"/>
              </a:spcBef>
              <a:buClr>
                <a:schemeClr val="folHlink"/>
              </a:buClr>
              <a:buSzPct val="60000"/>
              <a:tabLst>
                <a:tab pos="346075" algn="l"/>
              </a:tabLst>
              <a:defRPr/>
            </a:pPr>
            <a:r>
              <a:rPr lang="en-US" sz="2000" b="0" dirty="0" err="1"/>
              <a:t>Bài</a:t>
            </a:r>
            <a:r>
              <a:rPr lang="en-US" sz="2000" b="0" dirty="0"/>
              <a:t> </a:t>
            </a:r>
            <a:r>
              <a:rPr lang="en-US" sz="2000" b="0" dirty="0" err="1"/>
              <a:t>toán</a:t>
            </a:r>
            <a:r>
              <a:rPr lang="en-US" sz="2000" b="0" dirty="0"/>
              <a:t> </a:t>
            </a:r>
            <a:r>
              <a:rPr lang="en-US" sz="2000" b="0" dirty="0" err="1"/>
              <a:t>tìm</a:t>
            </a:r>
            <a:r>
              <a:rPr lang="en-US" sz="2000" b="0" dirty="0"/>
              <a:t> </a:t>
            </a:r>
            <a:r>
              <a:rPr lang="en-US" sz="2000" b="0" dirty="0" err="1"/>
              <a:t>số</a:t>
            </a:r>
            <a:r>
              <a:rPr lang="en-US" sz="2000" b="0" dirty="0"/>
              <a:t> </a:t>
            </a:r>
            <a:r>
              <a:rPr lang="en-US" sz="2000" b="0" dirty="0" err="1"/>
              <a:t>ngày</a:t>
            </a:r>
            <a:r>
              <a:rPr lang="en-US" sz="2000" b="0" dirty="0"/>
              <a:t> </a:t>
            </a:r>
            <a:r>
              <a:rPr lang="en-US" sz="2000" b="0" dirty="0" err="1"/>
              <a:t>của</a:t>
            </a:r>
            <a:r>
              <a:rPr lang="en-US" sz="2000" b="0" dirty="0"/>
              <a:t> </a:t>
            </a:r>
            <a:r>
              <a:rPr lang="en-US" sz="2000" b="0" dirty="0" err="1"/>
              <a:t>tháng</a:t>
            </a:r>
            <a:r>
              <a:rPr lang="en-US" sz="2000" b="0" dirty="0"/>
              <a:t> </a:t>
            </a:r>
            <a:r>
              <a:rPr lang="en-US" sz="2000" b="0" dirty="0" err="1"/>
              <a:t>khi</a:t>
            </a:r>
            <a:r>
              <a:rPr lang="en-US" sz="2000" b="0" dirty="0"/>
              <a:t> </a:t>
            </a:r>
            <a:r>
              <a:rPr lang="en-US" sz="2000" b="0" dirty="0" err="1"/>
              <a:t>biết</a:t>
            </a:r>
            <a:r>
              <a:rPr lang="en-US" sz="2000" b="0" dirty="0"/>
              <a:t> </a:t>
            </a:r>
            <a:r>
              <a:rPr lang="en-US" sz="2000" b="0" dirty="0" err="1"/>
              <a:t>năm</a:t>
            </a:r>
            <a:r>
              <a:rPr lang="en-US" sz="2000" b="0" dirty="0"/>
              <a:t> </a:t>
            </a:r>
            <a:r>
              <a:rPr lang="en-US" sz="2000" b="0" dirty="0" err="1"/>
              <a:t>và</a:t>
            </a:r>
            <a:r>
              <a:rPr lang="en-US" sz="2000" b="0" dirty="0"/>
              <a:t> </a:t>
            </a:r>
            <a:r>
              <a:rPr lang="en-US" sz="2000" b="0" dirty="0" err="1"/>
              <a:t>tên</a:t>
            </a:r>
            <a:r>
              <a:rPr lang="en-US" sz="2000" b="0" dirty="0"/>
              <a:t> </a:t>
            </a:r>
            <a:r>
              <a:rPr lang="en-US" sz="2000" b="0" dirty="0" err="1"/>
              <a:t>tháng</a:t>
            </a:r>
            <a:r>
              <a:rPr lang="en-US" sz="2000" b="0" dirty="0"/>
              <a:t> </a:t>
            </a:r>
            <a:r>
              <a:rPr lang="en-US" sz="2000" b="0" dirty="0" err="1"/>
              <a:t>tương</a:t>
            </a:r>
            <a:r>
              <a:rPr lang="en-US" sz="2000" b="0" dirty="0"/>
              <a:t> </a:t>
            </a:r>
            <a:r>
              <a:rPr lang="en-US" sz="2000" b="0" dirty="0" err="1"/>
              <a:t>ứng</a:t>
            </a:r>
            <a:endParaRPr lang="en-US" sz="2000" b="0" dirty="0"/>
          </a:p>
          <a:p>
            <a:pPr indent="-342900">
              <a:spcBef>
                <a:spcPts val="0"/>
              </a:spcBef>
              <a:buClr>
                <a:schemeClr val="folHlink"/>
              </a:buClr>
              <a:buSzPct val="60000"/>
              <a:tabLst>
                <a:tab pos="346075" algn="l"/>
              </a:tabLst>
              <a:defRPr/>
            </a:pPr>
            <a:r>
              <a:rPr lang="en-US" sz="2400" dirty="0">
                <a:latin typeface="Times New Roman" pitchFamily="18" charset="0"/>
              </a:rPr>
              <a:t>public class </a:t>
            </a:r>
            <a:r>
              <a:rPr lang="en-US" sz="2400" dirty="0" err="1">
                <a:latin typeface="Times New Roman" pitchFamily="18" charset="0"/>
              </a:rPr>
              <a:t>SoNgay</a:t>
            </a:r>
            <a:r>
              <a:rPr lang="en-US" sz="2400" dirty="0">
                <a:latin typeface="Times New Roman" pitchFamily="18" charset="0"/>
              </a:rPr>
              <a:t>{</a:t>
            </a:r>
          </a:p>
          <a:p>
            <a:pPr indent="-342900">
              <a:spcBef>
                <a:spcPts val="0"/>
              </a:spcBef>
              <a:buClr>
                <a:schemeClr val="folHlink"/>
              </a:buClr>
              <a:buSzPct val="60000"/>
              <a:tabLst>
                <a:tab pos="346075" algn="l"/>
              </a:tabLst>
              <a:defRPr/>
            </a:pPr>
            <a:r>
              <a:rPr lang="en-US" sz="2400" b="0" dirty="0">
                <a:latin typeface="Times New Roman" pitchFamily="18" charset="0"/>
              </a:rPr>
              <a:t>	public static void main (String[] </a:t>
            </a:r>
            <a:r>
              <a:rPr lang="en-US" sz="2400" b="0" dirty="0" err="1">
                <a:latin typeface="Times New Roman" pitchFamily="18" charset="0"/>
              </a:rPr>
              <a:t>args</a:t>
            </a:r>
            <a:r>
              <a:rPr lang="en-US" sz="2400" b="0" dirty="0">
                <a:latin typeface="Times New Roman" pitchFamily="18" charset="0"/>
              </a:rPr>
              <a:t>) {</a:t>
            </a:r>
          </a:p>
          <a:p>
            <a:pPr indent="-342900">
              <a:spcBef>
                <a:spcPts val="0"/>
              </a:spcBef>
              <a:buClr>
                <a:schemeClr val="folHlink"/>
              </a:buClr>
              <a:buSzPct val="60000"/>
              <a:tabLst>
                <a:tab pos="346075" algn="l"/>
              </a:tabLst>
              <a:defRPr/>
            </a:pPr>
            <a:r>
              <a:rPr lang="en-US" sz="2400" b="0" dirty="0">
                <a:latin typeface="Times New Roman" pitchFamily="18" charset="0"/>
              </a:rPr>
              <a:t>		</a:t>
            </a:r>
            <a:r>
              <a:rPr lang="en-US" sz="2400" b="0" dirty="0" err="1">
                <a:latin typeface="Times New Roman" pitchFamily="18" charset="0"/>
              </a:rPr>
              <a:t>int</a:t>
            </a:r>
            <a:r>
              <a:rPr lang="en-US" sz="2400" b="0" dirty="0">
                <a:latin typeface="Times New Roman" pitchFamily="18" charset="0"/>
              </a:rPr>
              <a:t> </a:t>
            </a:r>
            <a:r>
              <a:rPr lang="en-US" sz="2400" b="0" dirty="0" err="1">
                <a:latin typeface="Times New Roman" pitchFamily="18" charset="0"/>
              </a:rPr>
              <a:t>thang</a:t>
            </a:r>
            <a:r>
              <a:rPr lang="en-US" sz="2400" b="0" dirty="0">
                <a:latin typeface="Times New Roman" pitchFamily="18" charset="0"/>
              </a:rPr>
              <a:t>=0, </a:t>
            </a:r>
            <a:r>
              <a:rPr lang="en-US" sz="2400" b="0" dirty="0" err="1">
                <a:latin typeface="Times New Roman" pitchFamily="18" charset="0"/>
              </a:rPr>
              <a:t>nam</a:t>
            </a:r>
            <a:r>
              <a:rPr lang="en-US" sz="2400" b="0" dirty="0">
                <a:latin typeface="Times New Roman" pitchFamily="18" charset="0"/>
              </a:rPr>
              <a:t>=1900, </a:t>
            </a:r>
            <a:r>
              <a:rPr lang="en-US" sz="2400" b="0" dirty="0" err="1">
                <a:latin typeface="Times New Roman" pitchFamily="18" charset="0"/>
              </a:rPr>
              <a:t>soNgay</a:t>
            </a:r>
            <a:r>
              <a:rPr lang="en-US" sz="2400" b="0" dirty="0">
                <a:latin typeface="Times New Roman" pitchFamily="18" charset="0"/>
              </a:rPr>
              <a:t>=0;</a:t>
            </a:r>
          </a:p>
          <a:p>
            <a:pPr indent="-342900">
              <a:spcBef>
                <a:spcPts val="0"/>
              </a:spcBef>
              <a:buClr>
                <a:schemeClr val="folHlink"/>
              </a:buClr>
              <a:buSzPct val="60000"/>
              <a:tabLst>
                <a:tab pos="346075" algn="l"/>
              </a:tabLst>
              <a:defRPr/>
            </a:pPr>
            <a:r>
              <a:rPr lang="en-US" sz="2400" b="0" dirty="0">
                <a:latin typeface="Times New Roman" pitchFamily="18" charset="0"/>
              </a:rPr>
              <a:t>		//</a:t>
            </a:r>
            <a:r>
              <a:rPr lang="en-US" sz="2400" b="0" dirty="0" err="1">
                <a:latin typeface="Times New Roman" pitchFamily="18" charset="0"/>
              </a:rPr>
              <a:t>nhập</a:t>
            </a:r>
            <a:r>
              <a:rPr lang="en-US" sz="2400" b="0" dirty="0">
                <a:latin typeface="Times New Roman" pitchFamily="18" charset="0"/>
              </a:rPr>
              <a:t> </a:t>
            </a:r>
            <a:r>
              <a:rPr lang="en-US" sz="2400" b="0" dirty="0" err="1">
                <a:latin typeface="Times New Roman" pitchFamily="18" charset="0"/>
              </a:rPr>
              <a:t>thang</a:t>
            </a:r>
            <a:r>
              <a:rPr lang="en-US" sz="2400" b="0" dirty="0">
                <a:latin typeface="Times New Roman" pitchFamily="18" charset="0"/>
              </a:rPr>
              <a:t>, </a:t>
            </a:r>
            <a:r>
              <a:rPr lang="en-US" sz="2400" b="0" dirty="0" err="1">
                <a:latin typeface="Times New Roman" pitchFamily="18" charset="0"/>
              </a:rPr>
              <a:t>nhập</a:t>
            </a:r>
            <a:r>
              <a:rPr lang="en-US" sz="2400" b="0" dirty="0">
                <a:latin typeface="Times New Roman" pitchFamily="18" charset="0"/>
              </a:rPr>
              <a:t> </a:t>
            </a:r>
            <a:r>
              <a:rPr lang="en-US" sz="2400" b="0" dirty="0" err="1">
                <a:latin typeface="Times New Roman" pitchFamily="18" charset="0"/>
              </a:rPr>
              <a:t>năm</a:t>
            </a:r>
            <a:r>
              <a:rPr lang="en-US" sz="2400" b="0" dirty="0">
                <a:latin typeface="Times New Roman" pitchFamily="18" charset="0"/>
              </a:rPr>
              <a:t> </a:t>
            </a:r>
            <a:r>
              <a:rPr lang="en-US" sz="2400" b="0" dirty="0">
                <a:solidFill>
                  <a:srgbClr val="C00000"/>
                </a:solidFill>
                <a:latin typeface="Times New Roman" pitchFamily="18" charset="0"/>
              </a:rPr>
              <a:t>(</a:t>
            </a:r>
            <a:r>
              <a:rPr lang="en-US" sz="2400" b="0" dirty="0" err="1">
                <a:solidFill>
                  <a:srgbClr val="C00000"/>
                </a:solidFill>
                <a:latin typeface="Times New Roman" pitchFamily="18" charset="0"/>
              </a:rPr>
              <a:t>sv</a:t>
            </a:r>
            <a:r>
              <a:rPr lang="en-US" sz="2400" b="0" dirty="0">
                <a:solidFill>
                  <a:srgbClr val="C00000"/>
                </a:solidFill>
                <a:latin typeface="Times New Roman" pitchFamily="18" charset="0"/>
              </a:rPr>
              <a:t> </a:t>
            </a:r>
            <a:r>
              <a:rPr lang="en-US" sz="2400" b="0" dirty="0" err="1">
                <a:solidFill>
                  <a:srgbClr val="C00000"/>
                </a:solidFill>
                <a:latin typeface="Times New Roman" pitchFamily="18" charset="0"/>
              </a:rPr>
              <a:t>tự</a:t>
            </a:r>
            <a:r>
              <a:rPr lang="en-US" sz="2400" b="0" dirty="0">
                <a:solidFill>
                  <a:srgbClr val="C00000"/>
                </a:solidFill>
                <a:latin typeface="Times New Roman" pitchFamily="18" charset="0"/>
              </a:rPr>
              <a:t> </a:t>
            </a:r>
            <a:r>
              <a:rPr lang="en-US" sz="2400" b="0" dirty="0" err="1">
                <a:solidFill>
                  <a:srgbClr val="C00000"/>
                </a:solidFill>
                <a:latin typeface="Times New Roman" pitchFamily="18" charset="0"/>
              </a:rPr>
              <a:t>làm</a:t>
            </a:r>
            <a:r>
              <a:rPr lang="en-US" sz="2400" b="0" dirty="0">
                <a:solidFill>
                  <a:srgbClr val="C00000"/>
                </a:solidFill>
                <a:latin typeface="Times New Roman" pitchFamily="18" charset="0"/>
              </a:rPr>
              <a:t>)</a:t>
            </a:r>
          </a:p>
          <a:p>
            <a:pPr>
              <a:buClr>
                <a:schemeClr val="folHlink"/>
              </a:buClr>
              <a:buSzPct val="60000"/>
              <a:defRPr/>
            </a:pPr>
            <a:r>
              <a:rPr lang="en-US" sz="2400" dirty="0">
                <a:latin typeface="Times New Roman" pitchFamily="18" charset="0"/>
              </a:rPr>
              <a:t>	</a:t>
            </a:r>
            <a:r>
              <a:rPr lang="en-US" sz="2400" b="1" dirty="0">
                <a:solidFill>
                  <a:srgbClr val="C00000"/>
                </a:solidFill>
                <a:latin typeface="Times New Roman" pitchFamily="18" charset="0"/>
              </a:rPr>
              <a:t>switch (</a:t>
            </a:r>
            <a:r>
              <a:rPr lang="en-US" sz="2400" b="1" dirty="0" err="1">
                <a:latin typeface="Times New Roman" pitchFamily="18" charset="0"/>
              </a:rPr>
              <a:t>thang</a:t>
            </a:r>
            <a:r>
              <a:rPr lang="en-US" sz="2400" b="1" dirty="0">
                <a:solidFill>
                  <a:srgbClr val="C00000"/>
                </a:solidFill>
                <a:latin typeface="Times New Roman" pitchFamily="18" charset="0"/>
              </a:rPr>
              <a:t>){</a:t>
            </a:r>
          </a:p>
          <a:p>
            <a:pPr>
              <a:buClr>
                <a:schemeClr val="folHlink"/>
              </a:buClr>
              <a:buSzPct val="60000"/>
              <a:defRPr/>
            </a:pPr>
            <a:r>
              <a:rPr lang="en-US" sz="2400" dirty="0">
                <a:latin typeface="Times New Roman" pitchFamily="18" charset="0"/>
              </a:rPr>
              <a:t>	</a:t>
            </a:r>
            <a:r>
              <a:rPr lang="en-US" sz="2400" b="1" dirty="0">
                <a:solidFill>
                  <a:srgbClr val="C00000"/>
                </a:solidFill>
                <a:latin typeface="Times New Roman" pitchFamily="18" charset="0"/>
              </a:rPr>
              <a:t>case </a:t>
            </a:r>
            <a:r>
              <a:rPr lang="en-US" sz="2400" b="1" dirty="0">
                <a:latin typeface="Times New Roman" pitchFamily="18" charset="0"/>
              </a:rPr>
              <a:t>1</a:t>
            </a:r>
            <a:r>
              <a:rPr lang="en-US" sz="2400" b="1" dirty="0">
                <a:solidFill>
                  <a:srgbClr val="C00000"/>
                </a:solidFill>
                <a:latin typeface="Times New Roman" pitchFamily="18" charset="0"/>
              </a:rPr>
              <a:t>: </a:t>
            </a:r>
            <a:endParaRPr lang="en-US" sz="2400" b="1" dirty="0" smtClean="0">
              <a:solidFill>
                <a:srgbClr val="C00000"/>
              </a:solidFill>
              <a:latin typeface="Times New Roman" pitchFamily="18" charset="0"/>
            </a:endParaRPr>
          </a:p>
          <a:p>
            <a:pPr>
              <a:buClr>
                <a:schemeClr val="folHlink"/>
              </a:buClr>
              <a:buSzPct val="60000"/>
              <a:defRPr/>
            </a:pPr>
            <a:r>
              <a:rPr lang="en-US" sz="2400" b="1" dirty="0">
                <a:solidFill>
                  <a:srgbClr val="C00000"/>
                </a:solidFill>
                <a:latin typeface="Times New Roman" pitchFamily="18" charset="0"/>
              </a:rPr>
              <a:t> </a:t>
            </a:r>
            <a:r>
              <a:rPr lang="en-US" sz="2400" b="1" dirty="0" smtClean="0">
                <a:solidFill>
                  <a:srgbClr val="C00000"/>
                </a:solidFill>
                <a:latin typeface="Times New Roman" pitchFamily="18" charset="0"/>
              </a:rPr>
              <a:t>           </a:t>
            </a:r>
            <a:r>
              <a:rPr lang="en-US" sz="2400" b="1" dirty="0" smtClean="0">
                <a:solidFill>
                  <a:srgbClr val="C00000"/>
                </a:solidFill>
                <a:latin typeface="Times New Roman" pitchFamily="18" charset="0"/>
              </a:rPr>
              <a:t>case </a:t>
            </a:r>
            <a:r>
              <a:rPr lang="en-US" sz="2400" b="1" dirty="0">
                <a:latin typeface="Times New Roman" pitchFamily="18" charset="0"/>
              </a:rPr>
              <a:t>3</a:t>
            </a:r>
            <a:r>
              <a:rPr lang="en-US" sz="2400" b="1" dirty="0" smtClean="0">
                <a:solidFill>
                  <a:srgbClr val="C00000"/>
                </a:solidFill>
                <a:latin typeface="Times New Roman" pitchFamily="18" charset="0"/>
              </a:rPr>
              <a:t>:</a:t>
            </a:r>
          </a:p>
          <a:p>
            <a:pPr>
              <a:buClr>
                <a:schemeClr val="folHlink"/>
              </a:buClr>
              <a:buSzPct val="60000"/>
              <a:defRPr/>
            </a:pPr>
            <a:r>
              <a:rPr lang="en-US" sz="2400" b="1" dirty="0">
                <a:solidFill>
                  <a:srgbClr val="C00000"/>
                </a:solidFill>
                <a:latin typeface="Times New Roman" pitchFamily="18" charset="0"/>
              </a:rPr>
              <a:t> </a:t>
            </a:r>
            <a:r>
              <a:rPr lang="en-US" sz="2400" b="1" dirty="0" smtClean="0">
                <a:solidFill>
                  <a:srgbClr val="C00000"/>
                </a:solidFill>
                <a:latin typeface="Times New Roman" pitchFamily="18" charset="0"/>
              </a:rPr>
              <a:t>          </a:t>
            </a:r>
            <a:r>
              <a:rPr lang="en-US" sz="2400" b="1" dirty="0" smtClean="0">
                <a:solidFill>
                  <a:srgbClr val="C00000"/>
                </a:solidFill>
                <a:latin typeface="Times New Roman" pitchFamily="18" charset="0"/>
              </a:rPr>
              <a:t> </a:t>
            </a:r>
            <a:r>
              <a:rPr lang="en-US" sz="2400" b="1" dirty="0">
                <a:solidFill>
                  <a:srgbClr val="C00000"/>
                </a:solidFill>
                <a:latin typeface="Times New Roman" pitchFamily="18" charset="0"/>
              </a:rPr>
              <a:t>case </a:t>
            </a:r>
            <a:r>
              <a:rPr lang="en-US" sz="2400" b="1" dirty="0">
                <a:latin typeface="Times New Roman" pitchFamily="18" charset="0"/>
              </a:rPr>
              <a:t>5</a:t>
            </a:r>
            <a:r>
              <a:rPr lang="en-US" sz="2400" b="1" dirty="0" smtClean="0">
                <a:solidFill>
                  <a:srgbClr val="C00000"/>
                </a:solidFill>
                <a:latin typeface="Times New Roman" pitchFamily="18" charset="0"/>
              </a:rPr>
              <a:t>:</a:t>
            </a:r>
          </a:p>
          <a:p>
            <a:pPr>
              <a:buClr>
                <a:schemeClr val="folHlink"/>
              </a:buClr>
              <a:buSzPct val="60000"/>
              <a:defRPr/>
            </a:pPr>
            <a:r>
              <a:rPr lang="en-US" sz="2400" b="1" dirty="0">
                <a:solidFill>
                  <a:srgbClr val="C00000"/>
                </a:solidFill>
                <a:latin typeface="Times New Roman" pitchFamily="18" charset="0"/>
              </a:rPr>
              <a:t> </a:t>
            </a:r>
            <a:r>
              <a:rPr lang="en-US" sz="2400" b="1" dirty="0" smtClean="0">
                <a:solidFill>
                  <a:srgbClr val="C00000"/>
                </a:solidFill>
                <a:latin typeface="Times New Roman" pitchFamily="18" charset="0"/>
              </a:rPr>
              <a:t>          </a:t>
            </a:r>
            <a:r>
              <a:rPr lang="en-US" sz="2400" b="1" dirty="0" smtClean="0">
                <a:solidFill>
                  <a:srgbClr val="C00000"/>
                </a:solidFill>
                <a:latin typeface="Times New Roman" pitchFamily="18" charset="0"/>
              </a:rPr>
              <a:t> </a:t>
            </a:r>
            <a:r>
              <a:rPr lang="en-US" sz="2400" b="1" dirty="0">
                <a:solidFill>
                  <a:srgbClr val="C00000"/>
                </a:solidFill>
                <a:latin typeface="Times New Roman" pitchFamily="18" charset="0"/>
              </a:rPr>
              <a:t>case </a:t>
            </a:r>
            <a:r>
              <a:rPr lang="en-US" sz="2400" b="1" dirty="0">
                <a:latin typeface="Times New Roman" pitchFamily="18" charset="0"/>
              </a:rPr>
              <a:t>7</a:t>
            </a:r>
            <a:r>
              <a:rPr lang="en-US" sz="2400" b="1" dirty="0">
                <a:solidFill>
                  <a:srgbClr val="C00000"/>
                </a:solidFill>
                <a:latin typeface="Times New Roman" pitchFamily="18" charset="0"/>
              </a:rPr>
              <a:t>: </a:t>
            </a:r>
            <a:r>
              <a:rPr lang="en-US" sz="2400" b="1" dirty="0" smtClean="0">
                <a:solidFill>
                  <a:srgbClr val="C00000"/>
                </a:solidFill>
                <a:latin typeface="Times New Roman" pitchFamily="18" charset="0"/>
              </a:rPr>
              <a:t>case 8: case </a:t>
            </a:r>
            <a:r>
              <a:rPr lang="en-US" sz="2400" b="1" dirty="0">
                <a:latin typeface="Times New Roman" pitchFamily="18" charset="0"/>
              </a:rPr>
              <a:t>10</a:t>
            </a:r>
            <a:r>
              <a:rPr lang="en-US" sz="2400" b="1" dirty="0">
                <a:solidFill>
                  <a:srgbClr val="C00000"/>
                </a:solidFill>
                <a:latin typeface="Times New Roman" pitchFamily="18" charset="0"/>
              </a:rPr>
              <a:t>: case </a:t>
            </a:r>
            <a:r>
              <a:rPr lang="en-US" sz="2400" b="1" dirty="0">
                <a:latin typeface="Times New Roman" pitchFamily="18" charset="0"/>
              </a:rPr>
              <a:t>12: </a:t>
            </a:r>
            <a:r>
              <a:rPr lang="en-US" sz="2400" dirty="0">
                <a:latin typeface="Times New Roman" pitchFamily="18" charset="0"/>
              </a:rPr>
              <a:t>			</a:t>
            </a:r>
            <a:r>
              <a:rPr lang="en-US" sz="2400" dirty="0" err="1">
                <a:latin typeface="Times New Roman" pitchFamily="18" charset="0"/>
              </a:rPr>
              <a:t>System.out.println</a:t>
            </a:r>
            <a:r>
              <a:rPr lang="en-US" sz="2400" dirty="0">
                <a:latin typeface="Times New Roman" pitchFamily="18" charset="0"/>
              </a:rPr>
              <a:t>("</a:t>
            </a:r>
            <a:r>
              <a:rPr lang="en-US" sz="2400" dirty="0" err="1" smtClean="0">
                <a:latin typeface="Times New Roman" pitchFamily="18" charset="0"/>
              </a:rPr>
              <a:t>Songay</a:t>
            </a:r>
            <a:r>
              <a:rPr lang="en-US" sz="2400" dirty="0" smtClean="0">
                <a:latin typeface="Times New Roman" pitchFamily="18" charset="0"/>
              </a:rPr>
              <a:t>=31"); </a:t>
            </a:r>
            <a:r>
              <a:rPr lang="en-US" sz="2400" dirty="0">
                <a:solidFill>
                  <a:srgbClr val="CC3300"/>
                </a:solidFill>
                <a:latin typeface="Times New Roman" pitchFamily="18" charset="0"/>
              </a:rPr>
              <a:t>break</a:t>
            </a:r>
            <a:r>
              <a:rPr lang="en-US" sz="2400" dirty="0">
                <a:latin typeface="Times New Roman" pitchFamily="18" charset="0"/>
              </a:rPr>
              <a:t>;</a:t>
            </a:r>
          </a:p>
          <a:p>
            <a:pPr>
              <a:buClr>
                <a:schemeClr val="folHlink"/>
              </a:buClr>
              <a:buSzPct val="60000"/>
              <a:defRPr/>
            </a:pPr>
            <a:r>
              <a:rPr lang="en-US" sz="2400" dirty="0">
                <a:latin typeface="Times New Roman" pitchFamily="18" charset="0"/>
              </a:rPr>
              <a:t>	</a:t>
            </a:r>
            <a:r>
              <a:rPr lang="en-US" sz="2400" b="1" dirty="0">
                <a:solidFill>
                  <a:srgbClr val="C00000"/>
                </a:solidFill>
                <a:latin typeface="Times New Roman" pitchFamily="18" charset="0"/>
              </a:rPr>
              <a:t>case </a:t>
            </a:r>
            <a:r>
              <a:rPr lang="en-US" sz="2400" b="1" dirty="0">
                <a:latin typeface="Times New Roman" pitchFamily="18" charset="0"/>
              </a:rPr>
              <a:t>4</a:t>
            </a:r>
            <a:r>
              <a:rPr lang="en-US" sz="2400" b="1" dirty="0">
                <a:solidFill>
                  <a:srgbClr val="C00000"/>
                </a:solidFill>
                <a:latin typeface="Times New Roman" pitchFamily="18" charset="0"/>
              </a:rPr>
              <a:t>: case </a:t>
            </a:r>
            <a:r>
              <a:rPr lang="en-US" sz="2400" b="1" dirty="0">
                <a:latin typeface="Times New Roman" pitchFamily="18" charset="0"/>
              </a:rPr>
              <a:t>6</a:t>
            </a:r>
            <a:r>
              <a:rPr lang="en-US" sz="2400" b="1" dirty="0">
                <a:solidFill>
                  <a:srgbClr val="C00000"/>
                </a:solidFill>
                <a:latin typeface="Times New Roman" pitchFamily="18" charset="0"/>
              </a:rPr>
              <a:t>: case </a:t>
            </a:r>
            <a:r>
              <a:rPr lang="en-US" sz="2400" b="1" dirty="0">
                <a:latin typeface="Times New Roman" pitchFamily="18" charset="0"/>
              </a:rPr>
              <a:t>9</a:t>
            </a:r>
            <a:r>
              <a:rPr lang="en-US" sz="2400" b="1" dirty="0">
                <a:solidFill>
                  <a:srgbClr val="C00000"/>
                </a:solidFill>
                <a:latin typeface="Times New Roman" pitchFamily="18" charset="0"/>
              </a:rPr>
              <a:t>: case </a:t>
            </a:r>
            <a:r>
              <a:rPr lang="en-US" sz="2400" b="1" dirty="0">
                <a:latin typeface="Times New Roman" pitchFamily="18" charset="0"/>
              </a:rPr>
              <a:t>11</a:t>
            </a:r>
            <a:r>
              <a:rPr lang="en-US" sz="2400" b="1" dirty="0">
                <a:solidFill>
                  <a:srgbClr val="C00000"/>
                </a:solidFill>
                <a:latin typeface="Times New Roman" pitchFamily="18" charset="0"/>
              </a:rPr>
              <a:t>: </a:t>
            </a:r>
          </a:p>
          <a:p>
            <a:pPr>
              <a:buClr>
                <a:schemeClr val="folHlink"/>
              </a:buClr>
              <a:buSzPct val="60000"/>
              <a:defRPr/>
            </a:pPr>
            <a:r>
              <a:rPr lang="en-US" sz="2400" dirty="0">
                <a:latin typeface="Times New Roman" pitchFamily="18" charset="0"/>
              </a:rPr>
              <a:t>		</a:t>
            </a:r>
            <a:r>
              <a:rPr lang="en-US" sz="2400" dirty="0" err="1">
                <a:latin typeface="Times New Roman" pitchFamily="18" charset="0"/>
              </a:rPr>
              <a:t>System.out.println</a:t>
            </a:r>
            <a:r>
              <a:rPr lang="en-US" sz="2400" dirty="0">
                <a:latin typeface="Times New Roman" pitchFamily="18" charset="0"/>
              </a:rPr>
              <a:t>("</a:t>
            </a:r>
            <a:r>
              <a:rPr lang="en-US" sz="2400" dirty="0" err="1" smtClean="0">
                <a:latin typeface="Times New Roman" pitchFamily="18" charset="0"/>
              </a:rPr>
              <a:t>Songay</a:t>
            </a:r>
            <a:r>
              <a:rPr lang="en-US" sz="2400" dirty="0" smtClean="0">
                <a:latin typeface="Times New Roman" pitchFamily="18" charset="0"/>
              </a:rPr>
              <a:t>=30"); </a:t>
            </a:r>
            <a:r>
              <a:rPr lang="en-US" sz="2400" dirty="0">
                <a:solidFill>
                  <a:srgbClr val="CC3300"/>
                </a:solidFill>
                <a:latin typeface="Times New Roman" pitchFamily="18" charset="0"/>
              </a:rPr>
              <a:t>break</a:t>
            </a:r>
            <a:r>
              <a:rPr lang="en-US" sz="2400" dirty="0">
                <a:latin typeface="Times New Roman" pitchFamily="18" charset="0"/>
              </a:rPr>
              <a:t>;</a:t>
            </a:r>
          </a:p>
          <a:p>
            <a:pPr>
              <a:buClr>
                <a:schemeClr val="folHlink"/>
              </a:buClr>
              <a:buSzPct val="60000"/>
              <a:defRPr/>
            </a:pPr>
            <a:r>
              <a:rPr lang="en-US" sz="2400" dirty="0">
                <a:latin typeface="Times New Roman" pitchFamily="18" charset="0"/>
              </a:rPr>
              <a:t>	</a:t>
            </a:r>
            <a:r>
              <a:rPr lang="en-US" sz="2400" b="1" dirty="0">
                <a:solidFill>
                  <a:srgbClr val="C00000"/>
                </a:solidFill>
                <a:latin typeface="Times New Roman" pitchFamily="18" charset="0"/>
              </a:rPr>
              <a:t>case 2:	</a:t>
            </a:r>
          </a:p>
          <a:p>
            <a:pPr>
              <a:buClr>
                <a:schemeClr val="folHlink"/>
              </a:buClr>
              <a:buSzPct val="60000"/>
              <a:defRPr/>
            </a:pPr>
            <a:r>
              <a:rPr lang="en-US" sz="2400" dirty="0">
                <a:latin typeface="Times New Roman" pitchFamily="18" charset="0"/>
              </a:rPr>
              <a:t>		 </a:t>
            </a:r>
            <a:r>
              <a:rPr lang="en-US" sz="2400" b="1" dirty="0">
                <a:solidFill>
                  <a:srgbClr val="CC3300"/>
                </a:solidFill>
                <a:latin typeface="Times New Roman" pitchFamily="18" charset="0"/>
              </a:rPr>
              <a:t>if</a:t>
            </a:r>
            <a:r>
              <a:rPr lang="en-US" sz="2400" dirty="0">
                <a:latin typeface="Times New Roman" pitchFamily="18" charset="0"/>
              </a:rPr>
              <a:t> ((nam%4)==0)  </a:t>
            </a:r>
            <a:r>
              <a:rPr lang="en-US" sz="2400" dirty="0" err="1">
                <a:latin typeface="Times New Roman" pitchFamily="18" charset="0"/>
              </a:rPr>
              <a:t>sout</a:t>
            </a:r>
            <a:r>
              <a:rPr lang="en-US" sz="2400" dirty="0">
                <a:latin typeface="Times New Roman" pitchFamily="18" charset="0"/>
              </a:rPr>
              <a:t>("</a:t>
            </a:r>
            <a:r>
              <a:rPr lang="en-US" sz="2400" dirty="0" err="1">
                <a:latin typeface="Times New Roman" pitchFamily="18" charset="0"/>
              </a:rPr>
              <a:t>Songay</a:t>
            </a:r>
            <a:r>
              <a:rPr lang="en-US" sz="2400" dirty="0">
                <a:latin typeface="Times New Roman" pitchFamily="18" charset="0"/>
              </a:rPr>
              <a:t>=29"); </a:t>
            </a:r>
          </a:p>
          <a:p>
            <a:pPr>
              <a:buClr>
                <a:schemeClr val="folHlink"/>
              </a:buClr>
              <a:buSzPct val="60000"/>
              <a:defRPr/>
            </a:pPr>
            <a:r>
              <a:rPr lang="en-US" sz="2400" dirty="0">
                <a:latin typeface="Times New Roman" pitchFamily="18" charset="0"/>
              </a:rPr>
              <a:t>			</a:t>
            </a:r>
            <a:r>
              <a:rPr lang="en-US" sz="2400" b="1" dirty="0">
                <a:solidFill>
                  <a:srgbClr val="CC3300"/>
                </a:solidFill>
                <a:latin typeface="Times New Roman" pitchFamily="18" charset="0"/>
              </a:rPr>
              <a:t>else</a:t>
            </a:r>
            <a:r>
              <a:rPr lang="en-US" sz="2400" dirty="0">
                <a:latin typeface="Times New Roman" pitchFamily="18" charset="0"/>
              </a:rPr>
              <a:t> </a:t>
            </a:r>
            <a:r>
              <a:rPr lang="en-US" sz="2400" dirty="0" err="1">
                <a:latin typeface="Times New Roman" pitchFamily="18" charset="0"/>
              </a:rPr>
              <a:t>sout</a:t>
            </a:r>
            <a:r>
              <a:rPr lang="en-US" sz="2400" dirty="0">
                <a:latin typeface="Times New Roman" pitchFamily="18" charset="0"/>
              </a:rPr>
              <a:t>("</a:t>
            </a:r>
            <a:r>
              <a:rPr lang="en-US" sz="2400" dirty="0" err="1">
                <a:latin typeface="Times New Roman" pitchFamily="18" charset="0"/>
              </a:rPr>
              <a:t>Songay</a:t>
            </a:r>
            <a:r>
              <a:rPr lang="en-US" sz="2400" dirty="0">
                <a:latin typeface="Times New Roman" pitchFamily="18" charset="0"/>
              </a:rPr>
              <a:t>=28"); </a:t>
            </a:r>
            <a:r>
              <a:rPr lang="en-US" sz="2400" dirty="0">
                <a:solidFill>
                  <a:srgbClr val="CC3300"/>
                </a:solidFill>
                <a:latin typeface="Times New Roman" pitchFamily="18" charset="0"/>
              </a:rPr>
              <a:t>break</a:t>
            </a:r>
            <a:r>
              <a:rPr lang="en-US" sz="2400" dirty="0">
                <a:latin typeface="Times New Roman" pitchFamily="18" charset="0"/>
              </a:rPr>
              <a:t>;</a:t>
            </a:r>
          </a:p>
          <a:p>
            <a:pPr>
              <a:buClr>
                <a:schemeClr val="folHlink"/>
              </a:buClr>
              <a:buSzPct val="60000"/>
              <a:defRPr/>
            </a:pPr>
            <a:r>
              <a:rPr lang="en-US" sz="2400" dirty="0">
                <a:latin typeface="Times New Roman" pitchFamily="18" charset="0"/>
              </a:rPr>
              <a:t>	</a:t>
            </a:r>
            <a:r>
              <a:rPr lang="en-US" sz="2400" b="1" dirty="0">
                <a:solidFill>
                  <a:srgbClr val="CC3300"/>
                </a:solidFill>
                <a:latin typeface="Times New Roman" pitchFamily="18" charset="0"/>
              </a:rPr>
              <a:t>default:</a:t>
            </a:r>
            <a:r>
              <a:rPr lang="en-US" sz="2400" dirty="0">
                <a:latin typeface="Times New Roman" pitchFamily="18" charset="0"/>
              </a:rPr>
              <a:t>  </a:t>
            </a:r>
            <a:r>
              <a:rPr lang="en-US" sz="2400" dirty="0" err="1">
                <a:latin typeface="Times New Roman" pitchFamily="18" charset="0"/>
              </a:rPr>
              <a:t>sout</a:t>
            </a:r>
            <a:r>
              <a:rPr lang="en-US" sz="2400" dirty="0">
                <a:latin typeface="Times New Roman" pitchFamily="18" charset="0"/>
              </a:rPr>
              <a:t> ("</a:t>
            </a:r>
            <a:r>
              <a:rPr lang="en-US" sz="2400" dirty="0" err="1">
                <a:latin typeface="Times New Roman" pitchFamily="18" charset="0"/>
              </a:rPr>
              <a:t>Thang</a:t>
            </a:r>
            <a:r>
              <a:rPr lang="en-US" sz="2400" dirty="0">
                <a:latin typeface="Times New Roman" pitchFamily="18" charset="0"/>
              </a:rPr>
              <a:t> </a:t>
            </a:r>
            <a:r>
              <a:rPr lang="en-US" sz="2400" dirty="0" err="1">
                <a:latin typeface="Times New Roman" pitchFamily="18" charset="0"/>
              </a:rPr>
              <a:t>nhap</a:t>
            </a:r>
            <a:r>
              <a:rPr lang="en-US" sz="2400" dirty="0">
                <a:latin typeface="Times New Roman" pitchFamily="18" charset="0"/>
              </a:rPr>
              <a:t> </a:t>
            </a:r>
            <a:r>
              <a:rPr lang="en-US" sz="2400" dirty="0" err="1">
                <a:latin typeface="Times New Roman" pitchFamily="18" charset="0"/>
              </a:rPr>
              <a:t>vao</a:t>
            </a:r>
            <a:r>
              <a:rPr lang="en-US" sz="2400" dirty="0">
                <a:latin typeface="Times New Roman" pitchFamily="18" charset="0"/>
              </a:rPr>
              <a:t> </a:t>
            </a:r>
            <a:r>
              <a:rPr lang="en-US" sz="2400" dirty="0" err="1">
                <a:latin typeface="Times New Roman" pitchFamily="18" charset="0"/>
              </a:rPr>
              <a:t>khong</a:t>
            </a:r>
            <a:r>
              <a:rPr lang="en-US" sz="2400" dirty="0">
                <a:latin typeface="Times New Roman" pitchFamily="18" charset="0"/>
              </a:rPr>
              <a:t> hop le");	}}}</a:t>
            </a:r>
            <a:endParaRPr lang="en-US" sz="2000" b="0" dirty="0">
              <a:latin typeface="Times New Roman" pitchFamily="18" charset="0"/>
            </a:endParaRPr>
          </a:p>
        </p:txBody>
      </p:sp>
      <p:sp>
        <p:nvSpPr>
          <p:cNvPr id="23559"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0631104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521"/>
                                        </p:tgtEl>
                                        <p:attrNameLst>
                                          <p:attrName>style.visibility</p:attrName>
                                        </p:attrNameLst>
                                      </p:cBhvr>
                                      <p:to>
                                        <p:strVal val="visible"/>
                                      </p:to>
                                    </p:set>
                                    <p:anim calcmode="lin" valueType="num">
                                      <p:cBhvr additive="base">
                                        <p:cTn id="7" dur="500" fill="hold"/>
                                        <p:tgtEl>
                                          <p:spTgt spid="98521"/>
                                        </p:tgtEl>
                                        <p:attrNameLst>
                                          <p:attrName>ppt_x</p:attrName>
                                        </p:attrNameLst>
                                      </p:cBhvr>
                                      <p:tavLst>
                                        <p:tav tm="0">
                                          <p:val>
                                            <p:strVal val="0-#ppt_w/2"/>
                                          </p:val>
                                        </p:tav>
                                        <p:tav tm="100000">
                                          <p:val>
                                            <p:strVal val="#ppt_x"/>
                                          </p:val>
                                        </p:tav>
                                      </p:tavLst>
                                    </p:anim>
                                    <p:anim calcmode="lin" valueType="num">
                                      <p:cBhvr additive="base">
                                        <p:cTn id="8" dur="500" fill="hold"/>
                                        <p:tgtEl>
                                          <p:spTgt spid="98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2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7"/>
          <p:cNvSpPr>
            <a:spLocks noChangeArrowheads="1"/>
          </p:cNvSpPr>
          <p:nvPr/>
        </p:nvSpPr>
        <p:spPr bwMode="auto">
          <a:xfrm>
            <a:off x="4276725" y="3095625"/>
            <a:ext cx="9144000" cy="0"/>
          </a:xfrm>
          <a:prstGeom prst="rect">
            <a:avLst/>
          </a:prstGeom>
          <a:noFill/>
          <a:ln w="9525">
            <a:noFill/>
            <a:miter lim="800000"/>
            <a:headEnd/>
            <a:tailEnd/>
          </a:ln>
        </p:spPr>
        <p:txBody>
          <a:bodyPr>
            <a:spAutoFit/>
          </a:bodyPr>
          <a:lstStyle/>
          <a:p>
            <a:endParaRPr lang="en-US"/>
          </a:p>
        </p:txBody>
      </p:sp>
      <p:sp>
        <p:nvSpPr>
          <p:cNvPr id="24579" name="Rectangle 45"/>
          <p:cNvSpPr>
            <a:spLocks noChangeArrowheads="1"/>
          </p:cNvSpPr>
          <p:nvPr/>
        </p:nvSpPr>
        <p:spPr bwMode="auto">
          <a:xfrm>
            <a:off x="4371975" y="3076575"/>
            <a:ext cx="9144000" cy="0"/>
          </a:xfrm>
          <a:prstGeom prst="rect">
            <a:avLst/>
          </a:prstGeom>
          <a:noFill/>
          <a:ln w="9525">
            <a:noFill/>
            <a:miter lim="800000"/>
            <a:headEnd/>
            <a:tailEnd/>
          </a:ln>
        </p:spPr>
        <p:txBody>
          <a:bodyPr>
            <a:spAutoFit/>
          </a:bodyPr>
          <a:lstStyle/>
          <a:p>
            <a:endParaRPr lang="en-US"/>
          </a:p>
        </p:txBody>
      </p:sp>
      <p:sp>
        <p:nvSpPr>
          <p:cNvPr id="24580" name="Rectangle 50"/>
          <p:cNvSpPr>
            <a:spLocks noChangeArrowheads="1"/>
          </p:cNvSpPr>
          <p:nvPr/>
        </p:nvSpPr>
        <p:spPr bwMode="auto">
          <a:xfrm>
            <a:off x="3657600" y="1676400"/>
            <a:ext cx="2209800" cy="2057400"/>
          </a:xfrm>
          <a:prstGeom prst="rect">
            <a:avLst/>
          </a:prstGeom>
          <a:noFill/>
          <a:ln w="9525">
            <a:noFill/>
            <a:miter lim="800000"/>
            <a:headEnd/>
            <a:tailEnd/>
          </a:ln>
        </p:spPr>
        <p:txBody>
          <a:bodyPr wrap="none" anchor="ctr">
            <a:spAutoFit/>
          </a:bodyPr>
          <a:lstStyle/>
          <a:p>
            <a:endParaRPr lang="en-US"/>
          </a:p>
        </p:txBody>
      </p:sp>
      <p:sp>
        <p:nvSpPr>
          <p:cNvPr id="24581" name="Rectangle 215"/>
          <p:cNvSpPr>
            <a:spLocks noGrp="1" noChangeArrowheads="1"/>
          </p:cNvSpPr>
          <p:nvPr>
            <p:ph type="title"/>
          </p:nvPr>
        </p:nvSpPr>
        <p:spPr>
          <a:xfrm>
            <a:off x="457200" y="274638"/>
            <a:ext cx="8229600" cy="792162"/>
          </a:xfrm>
        </p:spPr>
        <p:txBody>
          <a:bodyPr/>
          <a:lstStyle/>
          <a:p>
            <a:r>
              <a:rPr lang="en-US" smtClean="0"/>
              <a:t>1.5.3. Ví dụ lặp while</a:t>
            </a:r>
          </a:p>
        </p:txBody>
      </p:sp>
      <p:sp>
        <p:nvSpPr>
          <p:cNvPr id="98521" name="Text Box 217"/>
          <p:cNvSpPr txBox="1">
            <a:spLocks noChangeArrowheads="1"/>
          </p:cNvSpPr>
          <p:nvPr/>
        </p:nvSpPr>
        <p:spPr bwMode="auto">
          <a:xfrm>
            <a:off x="723900" y="1201738"/>
            <a:ext cx="7696200" cy="4832350"/>
          </a:xfrm>
          <a:prstGeom prst="rect">
            <a:avLst/>
          </a:prstGeom>
          <a:noFill/>
          <a:ln w="9525">
            <a:noFill/>
            <a:miter lim="800000"/>
            <a:headEnd/>
            <a:tailEnd/>
          </a:ln>
        </p:spPr>
        <p:txBody>
          <a:bodyPr>
            <a:spAutoFit/>
          </a:bodyPr>
          <a:lstStyle/>
          <a:p>
            <a:pPr indent="-342900">
              <a:buClr>
                <a:schemeClr val="folHlink"/>
              </a:buClr>
              <a:buSzPct val="60000"/>
              <a:tabLst>
                <a:tab pos="346075" algn="l"/>
              </a:tabLst>
            </a:pPr>
            <a:r>
              <a:rPr lang="en-US" sz="2800" b="0">
                <a:solidFill>
                  <a:srgbClr val="0000CC"/>
                </a:solidFill>
                <a:latin typeface="Times New Roman" pitchFamily="18" charset="0"/>
              </a:rPr>
              <a:t>// Tính tổng các số chẵn chia hết 7 </a:t>
            </a:r>
            <a:r>
              <a:rPr lang="en-US" sz="2800" b="0" smtClean="0">
                <a:solidFill>
                  <a:srgbClr val="0000CC"/>
                </a:solidFill>
                <a:latin typeface="Times New Roman" pitchFamily="18" charset="0"/>
              </a:rPr>
              <a:t>nhỏ </a:t>
            </a:r>
            <a:r>
              <a:rPr lang="en-US" sz="2800" b="0">
                <a:solidFill>
                  <a:srgbClr val="0000CC"/>
                </a:solidFill>
                <a:latin typeface="Times New Roman" pitchFamily="18" charset="0"/>
              </a:rPr>
              <a:t>hơn 100.</a:t>
            </a:r>
          </a:p>
          <a:p>
            <a:pPr indent="-342900">
              <a:buClr>
                <a:schemeClr val="folHlink"/>
              </a:buClr>
              <a:buSzPct val="60000"/>
              <a:tabLst>
                <a:tab pos="346075" algn="l"/>
              </a:tabLst>
            </a:pPr>
            <a:r>
              <a:rPr lang="en-US" sz="2800" b="0">
                <a:latin typeface="Times New Roman" pitchFamily="18" charset="0"/>
              </a:rPr>
              <a:t>class TongChan{</a:t>
            </a:r>
          </a:p>
          <a:p>
            <a:pPr indent="-342900">
              <a:buClr>
                <a:schemeClr val="folHlink"/>
              </a:buClr>
              <a:buSzPct val="60000"/>
              <a:tabLst>
                <a:tab pos="346075" algn="l"/>
              </a:tabLst>
            </a:pPr>
            <a:r>
              <a:rPr lang="en-US" sz="2800" b="0">
                <a:latin typeface="Times New Roman" pitchFamily="18" charset="0"/>
              </a:rPr>
              <a:t>	public static void main (String[] args) {</a:t>
            </a:r>
          </a:p>
          <a:p>
            <a:pPr indent="-342900">
              <a:buClr>
                <a:schemeClr val="folHlink"/>
              </a:buClr>
              <a:buSzPct val="60000"/>
              <a:tabLst>
                <a:tab pos="346075" algn="l"/>
              </a:tabLst>
            </a:pPr>
            <a:r>
              <a:rPr lang="en-US" sz="2800" b="0">
                <a:latin typeface="Times New Roman" pitchFamily="18" charset="0"/>
              </a:rPr>
              <a:t>		int i=0,s=0;</a:t>
            </a:r>
          </a:p>
          <a:p>
            <a:pPr indent="-342900">
              <a:buClr>
                <a:schemeClr val="folHlink"/>
              </a:buClr>
              <a:buSzPct val="60000"/>
              <a:tabLst>
                <a:tab pos="346075" algn="l"/>
              </a:tabLst>
            </a:pPr>
            <a:r>
              <a:rPr lang="en-US" sz="2800" b="0">
                <a:latin typeface="Times New Roman" pitchFamily="18" charset="0"/>
              </a:rPr>
              <a:t>		</a:t>
            </a:r>
            <a:r>
              <a:rPr lang="en-US" sz="2800">
                <a:solidFill>
                  <a:srgbClr val="C00000"/>
                </a:solidFill>
                <a:latin typeface="Times New Roman" pitchFamily="18" charset="0"/>
              </a:rPr>
              <a:t>while</a:t>
            </a:r>
            <a:r>
              <a:rPr lang="en-US" sz="2800">
                <a:latin typeface="Times New Roman" pitchFamily="18" charset="0"/>
              </a:rPr>
              <a:t> (i&lt;=100)</a:t>
            </a:r>
          </a:p>
          <a:p>
            <a:pPr indent="-342900">
              <a:buClr>
                <a:schemeClr val="folHlink"/>
              </a:buClr>
              <a:buSzPct val="60000"/>
              <a:tabLst>
                <a:tab pos="346075" algn="l"/>
              </a:tabLst>
            </a:pPr>
            <a:r>
              <a:rPr lang="en-US" sz="2800">
                <a:latin typeface="Times New Roman" pitchFamily="18" charset="0"/>
              </a:rPr>
              <a:t>		</a:t>
            </a:r>
            <a:r>
              <a:rPr lang="en-US" sz="2800">
                <a:solidFill>
                  <a:srgbClr val="C00000"/>
                </a:solidFill>
                <a:latin typeface="Times New Roman" pitchFamily="18" charset="0"/>
              </a:rPr>
              <a:t>{ </a:t>
            </a:r>
            <a:r>
              <a:rPr lang="en-US" sz="2800">
                <a:latin typeface="Times New Roman" pitchFamily="18" charset="0"/>
              </a:rPr>
              <a:t>	</a:t>
            </a:r>
            <a:r>
              <a:rPr lang="en-US" sz="2800">
                <a:solidFill>
                  <a:srgbClr val="C00000"/>
                </a:solidFill>
                <a:latin typeface="Times New Roman" pitchFamily="18" charset="0"/>
              </a:rPr>
              <a:t>if</a:t>
            </a:r>
            <a:r>
              <a:rPr lang="en-US" sz="2800">
                <a:latin typeface="Times New Roman" pitchFamily="18" charset="0"/>
              </a:rPr>
              <a:t> (( i%7)==0) s=s+i;</a:t>
            </a:r>
          </a:p>
          <a:p>
            <a:pPr indent="-342900">
              <a:buClr>
                <a:schemeClr val="folHlink"/>
              </a:buClr>
              <a:buSzPct val="60000"/>
              <a:tabLst>
                <a:tab pos="346075" algn="l"/>
              </a:tabLst>
            </a:pPr>
            <a:r>
              <a:rPr lang="en-US" sz="2800">
                <a:latin typeface="Times New Roman" pitchFamily="18" charset="0"/>
              </a:rPr>
              <a:t>			i=i+1;</a:t>
            </a:r>
          </a:p>
          <a:p>
            <a:pPr indent="-342900">
              <a:buClr>
                <a:schemeClr val="folHlink"/>
              </a:buClr>
              <a:buSzPct val="60000"/>
              <a:tabLst>
                <a:tab pos="346075" algn="l"/>
              </a:tabLst>
            </a:pPr>
            <a:r>
              <a:rPr lang="en-US" sz="2800">
                <a:latin typeface="Times New Roman" pitchFamily="18" charset="0"/>
              </a:rPr>
              <a:t>		</a:t>
            </a:r>
            <a:r>
              <a:rPr lang="en-US" sz="2800">
                <a:solidFill>
                  <a:srgbClr val="C00000"/>
                </a:solidFill>
                <a:latin typeface="Times New Roman" pitchFamily="18" charset="0"/>
              </a:rPr>
              <a:t>}</a:t>
            </a:r>
          </a:p>
          <a:p>
            <a:pPr indent="-342900">
              <a:buClr>
                <a:schemeClr val="folHlink"/>
              </a:buClr>
              <a:buSzPct val="60000"/>
              <a:tabLst>
                <a:tab pos="346075" algn="l"/>
              </a:tabLst>
            </a:pPr>
            <a:r>
              <a:rPr lang="en-US" sz="2800" b="0">
                <a:latin typeface="Times New Roman" pitchFamily="18" charset="0"/>
              </a:rPr>
              <a:t>		System.out.println ("s="+s);</a:t>
            </a:r>
          </a:p>
          <a:p>
            <a:pPr indent="-342900">
              <a:buClr>
                <a:schemeClr val="folHlink"/>
              </a:buClr>
              <a:buSzPct val="60000"/>
              <a:tabLst>
                <a:tab pos="346075" algn="l"/>
              </a:tabLst>
            </a:pPr>
            <a:r>
              <a:rPr lang="en-US" sz="2800" b="0">
                <a:latin typeface="Times New Roman" pitchFamily="18" charset="0"/>
              </a:rPr>
              <a:t>	}</a:t>
            </a:r>
          </a:p>
          <a:p>
            <a:pPr indent="-342900">
              <a:buClr>
                <a:schemeClr val="folHlink"/>
              </a:buClr>
              <a:buSzPct val="60000"/>
              <a:tabLst>
                <a:tab pos="346075" algn="l"/>
              </a:tabLst>
            </a:pPr>
            <a:r>
              <a:rPr lang="en-US" sz="2800" b="0">
                <a:latin typeface="Times New Roman" pitchFamily="18" charset="0"/>
              </a:rPr>
              <a:t>}</a:t>
            </a:r>
          </a:p>
        </p:txBody>
      </p:sp>
      <p:sp>
        <p:nvSpPr>
          <p:cNvPr id="2458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8" name="TextBox 7"/>
          <p:cNvSpPr txBox="1">
            <a:spLocks noChangeArrowheads="1"/>
          </p:cNvSpPr>
          <p:nvPr/>
        </p:nvSpPr>
        <p:spPr bwMode="auto">
          <a:xfrm>
            <a:off x="5715000" y="2214563"/>
            <a:ext cx="3214688" cy="2092325"/>
          </a:xfrm>
          <a:prstGeom prst="rect">
            <a:avLst/>
          </a:prstGeom>
          <a:solidFill>
            <a:schemeClr val="accent1"/>
          </a:solidFill>
          <a:ln w="9525">
            <a:noFill/>
            <a:miter lim="800000"/>
            <a:headEnd/>
            <a:tailEnd/>
          </a:ln>
        </p:spPr>
        <p:txBody>
          <a:bodyPr>
            <a:spAutoFit/>
          </a:bodyPr>
          <a:lstStyle/>
          <a:p>
            <a:pPr>
              <a:buClr>
                <a:schemeClr val="folHlink"/>
              </a:buClr>
              <a:buSzPct val="60000"/>
            </a:pPr>
            <a:r>
              <a:rPr lang="en-US" sz="2800">
                <a:solidFill>
                  <a:schemeClr val="bg1"/>
                </a:solidFill>
                <a:latin typeface="Times New Roman" pitchFamily="18" charset="0"/>
              </a:rPr>
              <a:t>while (i&lt;=100)</a:t>
            </a:r>
          </a:p>
          <a:p>
            <a:pPr>
              <a:buClr>
                <a:schemeClr val="folHlink"/>
              </a:buClr>
              <a:buSzPct val="60000"/>
            </a:pPr>
            <a:r>
              <a:rPr lang="en-US" sz="2800">
                <a:solidFill>
                  <a:schemeClr val="bg1"/>
                </a:solidFill>
                <a:latin typeface="Times New Roman" pitchFamily="18" charset="0"/>
              </a:rPr>
              <a:t>	{ 	s=s+i;</a:t>
            </a:r>
          </a:p>
          <a:p>
            <a:pPr>
              <a:buClr>
                <a:schemeClr val="folHlink"/>
              </a:buClr>
              <a:buSzPct val="60000"/>
            </a:pPr>
            <a:r>
              <a:rPr lang="en-US" sz="2800">
                <a:solidFill>
                  <a:schemeClr val="bg1"/>
                </a:solidFill>
                <a:latin typeface="Times New Roman" pitchFamily="18" charset="0"/>
              </a:rPr>
              <a:t>		i=i+7;</a:t>
            </a:r>
          </a:p>
          <a:p>
            <a:pPr>
              <a:buClr>
                <a:schemeClr val="folHlink"/>
              </a:buClr>
              <a:buSzPct val="60000"/>
            </a:pPr>
            <a:r>
              <a:rPr lang="en-US" sz="2800">
                <a:solidFill>
                  <a:schemeClr val="bg1"/>
                </a:solidFill>
                <a:latin typeface="Times New Roman" pitchFamily="18" charset="0"/>
              </a:rPr>
              <a:t>	}</a:t>
            </a:r>
          </a:p>
          <a:p>
            <a:endParaRPr lang="en-US"/>
          </a:p>
        </p:txBody>
      </p:sp>
    </p:spTree>
    <p:extLst>
      <p:ext uri="{BB962C8B-B14F-4D97-AF65-F5344CB8AC3E}">
        <p14:creationId xmlns:p14="http://schemas.microsoft.com/office/powerpoint/2010/main" val="3616441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521"/>
                                        </p:tgtEl>
                                        <p:attrNameLst>
                                          <p:attrName>style.visibility</p:attrName>
                                        </p:attrNameLst>
                                      </p:cBhvr>
                                      <p:to>
                                        <p:strVal val="visible"/>
                                      </p:to>
                                    </p:set>
                                    <p:anim calcmode="lin" valueType="num">
                                      <p:cBhvr additive="base">
                                        <p:cTn id="7" dur="500" fill="hold"/>
                                        <p:tgtEl>
                                          <p:spTgt spid="98521"/>
                                        </p:tgtEl>
                                        <p:attrNameLst>
                                          <p:attrName>ppt_x</p:attrName>
                                        </p:attrNameLst>
                                      </p:cBhvr>
                                      <p:tavLst>
                                        <p:tav tm="0">
                                          <p:val>
                                            <p:strVal val="0-#ppt_w/2"/>
                                          </p:val>
                                        </p:tav>
                                        <p:tav tm="100000">
                                          <p:val>
                                            <p:strVal val="#ppt_x"/>
                                          </p:val>
                                        </p:tav>
                                      </p:tavLst>
                                    </p:anim>
                                    <p:anim calcmode="lin" valueType="num">
                                      <p:cBhvr additive="base">
                                        <p:cTn id="8" dur="500" fill="hold"/>
                                        <p:tgtEl>
                                          <p:spTgt spid="985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21" grpId="0" autoUpdateAnimBg="0"/>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en-US" smtClean="0"/>
              <a:t>1.5.3. Ví dụ lặp do-while</a:t>
            </a:r>
          </a:p>
        </p:txBody>
      </p:sp>
      <p:sp>
        <p:nvSpPr>
          <p:cNvPr id="219139" name="Rectangle 1027"/>
          <p:cNvSpPr>
            <a:spLocks noGrp="1" noChangeArrowheads="1"/>
          </p:cNvSpPr>
          <p:nvPr>
            <p:ph type="body" idx="1"/>
          </p:nvPr>
        </p:nvSpPr>
        <p:spPr>
          <a:xfrm>
            <a:off x="838200" y="1268413"/>
            <a:ext cx="7848600" cy="5132387"/>
          </a:xfrm>
        </p:spPr>
        <p:txBody>
          <a:bodyPr/>
          <a:lstStyle/>
          <a:p>
            <a:pPr eaLnBrk="1" hangingPunct="1">
              <a:buFont typeface="Wingdings" pitchFamily="2" charset="2"/>
              <a:buNone/>
              <a:tabLst>
                <a:tab pos="1139825" algn="l"/>
              </a:tabLst>
            </a:pPr>
            <a:r>
              <a:rPr lang="en-US" sz="2400" b="1" smtClean="0">
                <a:solidFill>
                  <a:srgbClr val="0000CC"/>
                </a:solidFill>
              </a:rPr>
              <a:t>Ví dụ: Tính tổng của 5 chữ số tự nhiên đầu tiên dùng do-while</a:t>
            </a:r>
          </a:p>
          <a:p>
            <a:pPr eaLnBrk="1" hangingPunct="1">
              <a:buFont typeface="Wingdings" pitchFamily="2" charset="2"/>
              <a:buNone/>
              <a:tabLst>
                <a:tab pos="1139825" algn="l"/>
              </a:tabLst>
            </a:pPr>
            <a:r>
              <a:rPr lang="en-US" sz="2400" smtClean="0">
                <a:latin typeface="Times New Roman" pitchFamily="18" charset="0"/>
              </a:rPr>
              <a:t>class DoWhileDemo{</a:t>
            </a:r>
          </a:p>
          <a:p>
            <a:pPr eaLnBrk="1" hangingPunct="1">
              <a:buFont typeface="Wingdings" pitchFamily="2" charset="2"/>
              <a:buNone/>
              <a:tabLst>
                <a:tab pos="1139825" algn="l"/>
              </a:tabLst>
            </a:pPr>
            <a:r>
              <a:rPr lang="en-US" sz="2400" smtClean="0">
                <a:latin typeface="Times New Roman" pitchFamily="18" charset="0"/>
              </a:rPr>
              <a:t>	public static main(String args[])</a:t>
            </a:r>
          </a:p>
          <a:p>
            <a:pPr eaLnBrk="1" hangingPunct="1">
              <a:buFont typeface="Wingdings" pitchFamily="2" charset="2"/>
              <a:buNone/>
              <a:tabLst>
                <a:tab pos="1139825" algn="l"/>
              </a:tabLst>
            </a:pPr>
            <a:r>
              <a:rPr lang="en-US" sz="2400" smtClean="0">
                <a:latin typeface="Times New Roman" pitchFamily="18" charset="0"/>
              </a:rPr>
              <a:t>	{	int a=1, sum=0;</a:t>
            </a:r>
          </a:p>
          <a:p>
            <a:pPr eaLnBrk="1" hangingPunct="1">
              <a:buFont typeface="Wingdings" pitchFamily="2" charset="2"/>
              <a:buNone/>
              <a:tabLst>
                <a:tab pos="1139825" algn="l"/>
              </a:tabLst>
            </a:pPr>
            <a:r>
              <a:rPr lang="en-US" sz="2400" smtClean="0">
                <a:latin typeface="Times New Roman" pitchFamily="18" charset="0"/>
              </a:rPr>
              <a:t>		</a:t>
            </a:r>
            <a:r>
              <a:rPr lang="en-US" sz="2400" b="1" smtClean="0">
                <a:solidFill>
                  <a:srgbClr val="C00000"/>
                </a:solidFill>
                <a:latin typeface="Times New Roman" pitchFamily="18" charset="0"/>
              </a:rPr>
              <a:t>do {</a:t>
            </a:r>
          </a:p>
          <a:p>
            <a:pPr eaLnBrk="1" hangingPunct="1">
              <a:buFont typeface="Wingdings" pitchFamily="2" charset="2"/>
              <a:buNone/>
              <a:tabLst>
                <a:tab pos="1139825" algn="l"/>
              </a:tabLst>
            </a:pPr>
            <a:r>
              <a:rPr lang="en-US" sz="2400" b="1" smtClean="0">
                <a:latin typeface="Times New Roman" pitchFamily="18" charset="0"/>
              </a:rPr>
              <a:t>			sum=sum+a; a=a+1;</a:t>
            </a:r>
          </a:p>
          <a:p>
            <a:pPr eaLnBrk="1" hangingPunct="1">
              <a:buFont typeface="Wingdings" pitchFamily="2" charset="2"/>
              <a:buNone/>
              <a:tabLst>
                <a:tab pos="1139825" algn="l"/>
              </a:tabLst>
            </a:pPr>
            <a:r>
              <a:rPr lang="en-US" sz="2400" b="1" smtClean="0">
                <a:latin typeface="Times New Roman" pitchFamily="18" charset="0"/>
              </a:rPr>
              <a:t>		</a:t>
            </a:r>
            <a:r>
              <a:rPr lang="en-US" sz="2400" b="1" smtClean="0">
                <a:solidFill>
                  <a:srgbClr val="C00000"/>
                </a:solidFill>
                <a:latin typeface="Times New Roman" pitchFamily="18" charset="0"/>
              </a:rPr>
              <a:t>}</a:t>
            </a:r>
            <a:r>
              <a:rPr lang="en-US" sz="2400" smtClean="0">
                <a:latin typeface="Times New Roman" pitchFamily="18" charset="0"/>
              </a:rPr>
              <a:t>	 </a:t>
            </a:r>
            <a:r>
              <a:rPr lang="en-US" sz="2400" b="1" smtClean="0">
                <a:latin typeface="Times New Roman" pitchFamily="18" charset="0"/>
              </a:rPr>
              <a:t>while (a&lt;=5);</a:t>
            </a:r>
          </a:p>
          <a:p>
            <a:pPr eaLnBrk="1" hangingPunct="1">
              <a:buFont typeface="Wingdings" pitchFamily="2" charset="2"/>
              <a:buNone/>
              <a:tabLst>
                <a:tab pos="1139825" algn="l"/>
              </a:tabLst>
            </a:pPr>
            <a:r>
              <a:rPr lang="en-US" sz="2400" smtClean="0">
                <a:latin typeface="Times New Roman" pitchFamily="18" charset="0"/>
              </a:rPr>
              <a:t>		System.out.println(“tong 5 chu so nguyen dau tien’”+sum);</a:t>
            </a:r>
          </a:p>
          <a:p>
            <a:pPr eaLnBrk="1" hangingPunct="1">
              <a:buFont typeface="Wingdings" pitchFamily="2" charset="2"/>
              <a:buNone/>
              <a:tabLst>
                <a:tab pos="1139825" algn="l"/>
              </a:tabLst>
            </a:pPr>
            <a:r>
              <a:rPr lang="en-US" sz="2400" smtClean="0">
                <a:latin typeface="Times New Roman" pitchFamily="18" charset="0"/>
              </a:rPr>
              <a:t>}}</a:t>
            </a:r>
          </a:p>
        </p:txBody>
      </p:sp>
      <p:sp>
        <p:nvSpPr>
          <p:cNvPr id="2560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544003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gtEl>
                                        <p:attrNameLst>
                                          <p:attrName>style.visibility</p:attrName>
                                        </p:attrNameLst>
                                      </p:cBhvr>
                                      <p:to>
                                        <p:strVal val="visible"/>
                                      </p:to>
                                    </p:set>
                                    <p:anim calcmode="lin" valueType="num">
                                      <p:cBhvr additive="base">
                                        <p:cTn id="7" dur="500" fill="hold"/>
                                        <p:tgtEl>
                                          <p:spTgt spid="219139"/>
                                        </p:tgtEl>
                                        <p:attrNameLst>
                                          <p:attrName>ppt_x</p:attrName>
                                        </p:attrNameLst>
                                      </p:cBhvr>
                                      <p:tavLst>
                                        <p:tav tm="0">
                                          <p:val>
                                            <p:strVal val="0-#ppt_w/2"/>
                                          </p:val>
                                        </p:tav>
                                        <p:tav tm="100000">
                                          <p:val>
                                            <p:strVal val="#ppt_x"/>
                                          </p:val>
                                        </p:tav>
                                      </p:tavLst>
                                    </p:anim>
                                    <p:anim calcmode="lin" valueType="num">
                                      <p:cBhvr additive="base">
                                        <p:cTn id="8" dur="500" fill="hold"/>
                                        <p:tgtEl>
                                          <p:spTgt spid="219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457200" y="274638"/>
            <a:ext cx="8229600" cy="792162"/>
          </a:xfrm>
        </p:spPr>
        <p:txBody>
          <a:bodyPr/>
          <a:lstStyle/>
          <a:p>
            <a:r>
              <a:rPr lang="en-US" smtClean="0"/>
              <a:t>1.5.3. Ví dụ lặp for</a:t>
            </a:r>
          </a:p>
        </p:txBody>
      </p:sp>
      <p:sp>
        <p:nvSpPr>
          <p:cNvPr id="231427" name="Rectangle 1027"/>
          <p:cNvSpPr>
            <a:spLocks noGrp="1" noChangeArrowheads="1"/>
          </p:cNvSpPr>
          <p:nvPr>
            <p:ph type="body" idx="1"/>
          </p:nvPr>
        </p:nvSpPr>
        <p:spPr>
          <a:xfrm>
            <a:off x="762000" y="1268413"/>
            <a:ext cx="8077200" cy="5360987"/>
          </a:xfrm>
        </p:spPr>
        <p:txBody>
          <a:bodyPr/>
          <a:lstStyle/>
          <a:p>
            <a:pPr marL="346075" indent="-346075" algn="just" eaLnBrk="1" hangingPunct="1">
              <a:spcBef>
                <a:spcPct val="0"/>
              </a:spcBef>
              <a:buFont typeface="Wingdings" pitchFamily="2" charset="2"/>
              <a:buNone/>
              <a:tabLst>
                <a:tab pos="288925" algn="l"/>
                <a:tab pos="346075" algn="l"/>
              </a:tabLst>
            </a:pPr>
            <a:r>
              <a:rPr lang="en-US" b="1" smtClean="0">
                <a:solidFill>
                  <a:srgbClr val="A82800"/>
                </a:solidFill>
                <a:latin typeface="Times New Roman" pitchFamily="18" charset="0"/>
              </a:rPr>
              <a:t>class GiaiThua{</a:t>
            </a:r>
            <a:endParaRPr lang="en-US" smtClean="0">
              <a:solidFill>
                <a:srgbClr val="002060"/>
              </a:solidFill>
              <a:latin typeface="Times New Roman" pitchFamily="18" charset="0"/>
            </a:endParaRPr>
          </a:p>
          <a:p>
            <a:pPr marL="346075" indent="-346075" algn="just" eaLnBrk="1" hangingPunct="1">
              <a:spcBef>
                <a:spcPct val="0"/>
              </a:spcBef>
              <a:buFont typeface="Wingdings" pitchFamily="2" charset="2"/>
              <a:buNone/>
              <a:tabLst>
                <a:tab pos="288925" algn="l"/>
                <a:tab pos="346075" algn="l"/>
              </a:tabLst>
            </a:pPr>
            <a:r>
              <a:rPr lang="en-US" smtClean="0">
                <a:solidFill>
                  <a:srgbClr val="002060"/>
                </a:solidFill>
                <a:latin typeface="Times New Roman" pitchFamily="18" charset="0"/>
              </a:rPr>
              <a:t>	public static void main (String[] args) {</a:t>
            </a:r>
          </a:p>
          <a:p>
            <a:pPr marL="746125" lvl="1" indent="-346075" algn="just" eaLnBrk="1" hangingPunct="1">
              <a:spcBef>
                <a:spcPct val="0"/>
              </a:spcBef>
              <a:buFont typeface="Wingdings" pitchFamily="2" charset="2"/>
              <a:buNone/>
              <a:tabLst>
                <a:tab pos="288925" algn="l"/>
                <a:tab pos="346075" algn="l"/>
              </a:tabLst>
            </a:pPr>
            <a:r>
              <a:rPr lang="en-US" smtClean="0">
                <a:solidFill>
                  <a:srgbClr val="002060"/>
                </a:solidFill>
                <a:latin typeface="Times New Roman" pitchFamily="18" charset="0"/>
              </a:rPr>
              <a:t>	byte n=0;</a:t>
            </a:r>
          </a:p>
          <a:p>
            <a:pPr marL="746125" lvl="1" indent="-346075" algn="just" eaLnBrk="1" hangingPunct="1">
              <a:spcBef>
                <a:spcPct val="0"/>
              </a:spcBef>
              <a:buFont typeface="Wingdings" pitchFamily="2" charset="2"/>
              <a:buNone/>
              <a:tabLst>
                <a:tab pos="288925" algn="l"/>
                <a:tab pos="346075" algn="l"/>
              </a:tabLst>
            </a:pPr>
            <a:r>
              <a:rPr lang="en-US" smtClean="0">
                <a:solidFill>
                  <a:srgbClr val="002060"/>
                </a:solidFill>
                <a:latin typeface="Times New Roman" pitchFamily="18" charset="0"/>
              </a:rPr>
              <a:t>	long s=1;</a:t>
            </a:r>
          </a:p>
          <a:p>
            <a:pPr marL="746125" lvl="1" indent="-346075" algn="just" eaLnBrk="1" hangingPunct="1">
              <a:spcBef>
                <a:spcPct val="0"/>
              </a:spcBef>
              <a:buFont typeface="Wingdings" pitchFamily="2" charset="2"/>
              <a:buNone/>
              <a:tabLst>
                <a:tab pos="288925" algn="l"/>
                <a:tab pos="346075" algn="l"/>
              </a:tabLst>
            </a:pPr>
            <a:r>
              <a:rPr lang="en-US" smtClean="0">
                <a:solidFill>
                  <a:srgbClr val="002060"/>
                </a:solidFill>
                <a:latin typeface="Times New Roman" pitchFamily="18" charset="0"/>
              </a:rPr>
              <a:t>	Scanner sc=new Scanner(System.in);</a:t>
            </a:r>
          </a:p>
          <a:p>
            <a:pPr marL="746125" lvl="1" indent="-346075" algn="just" eaLnBrk="1" hangingPunct="1">
              <a:spcBef>
                <a:spcPct val="0"/>
              </a:spcBef>
              <a:buFont typeface="Wingdings" pitchFamily="2" charset="2"/>
              <a:buNone/>
              <a:tabLst>
                <a:tab pos="288925" algn="l"/>
                <a:tab pos="346075" algn="l"/>
              </a:tabLst>
            </a:pPr>
            <a:r>
              <a:rPr lang="en-US" smtClean="0">
                <a:solidFill>
                  <a:srgbClr val="002060"/>
                </a:solidFill>
                <a:latin typeface="Times New Roman" pitchFamily="18" charset="0"/>
              </a:rPr>
              <a:t>	System.out(“nhap n=“); n=sc.nextByte();</a:t>
            </a:r>
          </a:p>
          <a:p>
            <a:pPr marL="746125" lvl="1" indent="-346075" algn="just" eaLnBrk="1" hangingPunct="1">
              <a:spcBef>
                <a:spcPct val="0"/>
              </a:spcBef>
              <a:buFont typeface="Wingdings" pitchFamily="2" charset="2"/>
              <a:buNone/>
              <a:tabLst>
                <a:tab pos="288925" algn="l"/>
                <a:tab pos="346075" algn="l"/>
              </a:tabLst>
            </a:pPr>
            <a:r>
              <a:rPr lang="en-US" b="1" smtClean="0">
                <a:solidFill>
                  <a:srgbClr val="A82800"/>
                </a:solidFill>
                <a:latin typeface="Times New Roman" pitchFamily="18" charset="0"/>
              </a:rPr>
              <a:t>	for (int i=1,s=1;i&lt;=n;i++)  	s=s*i;</a:t>
            </a:r>
          </a:p>
          <a:p>
            <a:pPr marL="746125" lvl="1" indent="-346075" algn="just" eaLnBrk="1" hangingPunct="1">
              <a:spcBef>
                <a:spcPct val="0"/>
              </a:spcBef>
              <a:buFont typeface="Wingdings" pitchFamily="2" charset="2"/>
              <a:buNone/>
              <a:tabLst>
                <a:tab pos="288925" algn="l"/>
                <a:tab pos="346075" algn="l"/>
              </a:tabLst>
            </a:pPr>
            <a:r>
              <a:rPr lang="en-US" smtClean="0">
                <a:solidFill>
                  <a:srgbClr val="002060"/>
                </a:solidFill>
                <a:latin typeface="Times New Roman" pitchFamily="18" charset="0"/>
              </a:rPr>
              <a:t>	System.out.println ("s="+s);    </a:t>
            </a:r>
          </a:p>
          <a:p>
            <a:pPr marL="346075" indent="-346075" algn="just" eaLnBrk="1" hangingPunct="1">
              <a:spcBef>
                <a:spcPct val="0"/>
              </a:spcBef>
              <a:buFont typeface="Wingdings" pitchFamily="2" charset="2"/>
              <a:buNone/>
              <a:tabLst>
                <a:tab pos="288925" algn="l"/>
                <a:tab pos="346075" algn="l"/>
              </a:tabLst>
            </a:pPr>
            <a:r>
              <a:rPr lang="en-US" b="1" smtClean="0">
                <a:solidFill>
                  <a:srgbClr val="A82800"/>
                </a:solidFill>
                <a:latin typeface="Times New Roman" pitchFamily="18" charset="0"/>
              </a:rPr>
              <a:t>}</a:t>
            </a:r>
          </a:p>
          <a:p>
            <a:pPr marL="346075" indent="-346075" algn="just" eaLnBrk="1" hangingPunct="1">
              <a:spcBef>
                <a:spcPct val="0"/>
              </a:spcBef>
              <a:buFont typeface="Wingdings" pitchFamily="2" charset="2"/>
              <a:buNone/>
              <a:tabLst>
                <a:tab pos="288925" algn="l"/>
                <a:tab pos="346075" algn="l"/>
              </a:tabLst>
            </a:pPr>
            <a:r>
              <a:rPr lang="en-US" b="1" smtClean="0">
                <a:solidFill>
                  <a:srgbClr val="A82800"/>
                </a:solidFill>
                <a:latin typeface="Times New Roman" pitchFamily="18" charset="0"/>
              </a:rPr>
              <a:t>}</a:t>
            </a:r>
          </a:p>
        </p:txBody>
      </p:sp>
      <p:sp>
        <p:nvSpPr>
          <p:cNvPr id="26628"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617324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 calcmode="lin" valueType="num">
                                      <p:cBhvr additive="base">
                                        <p:cTn id="7" dur="500" fill="hold"/>
                                        <p:tgtEl>
                                          <p:spTgt spid="231427"/>
                                        </p:tgtEl>
                                        <p:attrNameLst>
                                          <p:attrName>ppt_x</p:attrName>
                                        </p:attrNameLst>
                                      </p:cBhvr>
                                      <p:tavLst>
                                        <p:tav tm="0">
                                          <p:val>
                                            <p:strVal val="0-#ppt_w/2"/>
                                          </p:val>
                                        </p:tav>
                                        <p:tav tm="100000">
                                          <p:val>
                                            <p:strVal val="#ppt_x"/>
                                          </p:val>
                                        </p:tav>
                                      </p:tavLst>
                                    </p:anim>
                                    <p:anim calcmode="lin" valueType="num">
                                      <p:cBhvr additive="base">
                                        <p:cTn id="8" dur="500" fill="hold"/>
                                        <p:tgtEl>
                                          <p:spTgt spid="231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Bài tập thực hành</a:t>
            </a:r>
          </a:p>
        </p:txBody>
      </p:sp>
      <p:sp>
        <p:nvSpPr>
          <p:cNvPr id="27651" name="Content Placeholder 2"/>
          <p:cNvSpPr>
            <a:spLocks noGrp="1"/>
          </p:cNvSpPr>
          <p:nvPr>
            <p:ph idx="1"/>
          </p:nvPr>
        </p:nvSpPr>
        <p:spPr>
          <a:xfrm>
            <a:off x="457200" y="1295400"/>
            <a:ext cx="8229600" cy="4830763"/>
          </a:xfrm>
        </p:spPr>
        <p:txBody>
          <a:bodyPr/>
          <a:lstStyle/>
          <a:p>
            <a:pPr marL="514350" indent="-514350">
              <a:buFontTx/>
              <a:buAutoNum type="arabicPeriod"/>
            </a:pPr>
            <a:r>
              <a:rPr lang="en-US" sz="2800" smtClean="0"/>
              <a:t>Viết chương trình nhập vào kích thước 3 cách tam giác yêu cầu có kiểm tra các giá trị nhập vào có tạo thành tam giác không.  Tính và in diện tích tam giác.</a:t>
            </a:r>
          </a:p>
          <a:p>
            <a:pPr marL="514350" indent="-514350">
              <a:buFontTx/>
              <a:buAutoNum type="arabicPeriod"/>
            </a:pPr>
            <a:r>
              <a:rPr lang="en-US" sz="2800" smtClean="0"/>
              <a:t>Viết chương trình nhập vào hai số a,b bất kỳ.</a:t>
            </a:r>
          </a:p>
          <a:p>
            <a:pPr marL="914400" lvl="1" indent="-514350">
              <a:buFontTx/>
              <a:buAutoNum type="arabicPeriod"/>
            </a:pPr>
            <a:r>
              <a:rPr lang="en-US" sz="2400" smtClean="0"/>
              <a:t>Nếu nhập C, c thì in ra a+b</a:t>
            </a:r>
          </a:p>
          <a:p>
            <a:pPr marL="914400" lvl="1" indent="-514350">
              <a:buFontTx/>
              <a:buAutoNum type="arabicPeriod"/>
            </a:pPr>
            <a:r>
              <a:rPr lang="en-US" sz="2400" smtClean="0"/>
              <a:t>Nếu nhập T, t thì in ra a-b</a:t>
            </a:r>
          </a:p>
          <a:p>
            <a:pPr marL="914400" lvl="1" indent="-514350">
              <a:buFontTx/>
              <a:buAutoNum type="arabicPeriod"/>
            </a:pPr>
            <a:r>
              <a:rPr lang="en-US" sz="2400" smtClean="0"/>
              <a:t>Nếu nhập M, m thì in ra a*b</a:t>
            </a:r>
          </a:p>
          <a:p>
            <a:pPr marL="914400" lvl="1" indent="-514350">
              <a:buFontTx/>
              <a:buAutoNum type="arabicPeriod"/>
            </a:pPr>
            <a:r>
              <a:rPr lang="en-US" sz="2400" smtClean="0"/>
              <a:t>Nếu nhập D, d thì in ra a/b</a:t>
            </a:r>
          </a:p>
          <a:p>
            <a:pPr marL="914400" lvl="1" indent="-514350">
              <a:buFontTx/>
              <a:buAutoNum type="arabicPeriod"/>
            </a:pPr>
            <a:r>
              <a:rPr lang="en-US" sz="2400" smtClean="0"/>
              <a:t>Nếu nhập phím khác như trên in ra chính a </a:t>
            </a:r>
            <a:r>
              <a:rPr lang="en-US" smtClean="0"/>
              <a:t>và b</a:t>
            </a:r>
          </a:p>
          <a:p>
            <a:pPr marL="914400" lvl="1" indent="-514350">
              <a:buFontTx/>
              <a:buAutoNum type="arabicPeriod"/>
            </a:pPr>
            <a:endParaRPr lang="en-US" smtClean="0"/>
          </a:p>
          <a:p>
            <a:pPr marL="914400" lvl="1" indent="-514350">
              <a:buFontTx/>
              <a:buAutoNum type="arabicPeriod"/>
            </a:pPr>
            <a:endParaRPr lang="en-US" smtClean="0"/>
          </a:p>
        </p:txBody>
      </p:sp>
    </p:spTree>
    <p:extLst>
      <p:ext uri="{BB962C8B-B14F-4D97-AF65-F5344CB8AC3E}">
        <p14:creationId xmlns:p14="http://schemas.microsoft.com/office/powerpoint/2010/main" val="3468586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7"/>
          <p:cNvSpPr>
            <a:spLocks noChangeArrowheads="1"/>
          </p:cNvSpPr>
          <p:nvPr/>
        </p:nvSpPr>
        <p:spPr bwMode="auto">
          <a:xfrm>
            <a:off x="4276725" y="3095625"/>
            <a:ext cx="9144000" cy="0"/>
          </a:xfrm>
          <a:prstGeom prst="rect">
            <a:avLst/>
          </a:prstGeom>
          <a:noFill/>
          <a:ln w="9525">
            <a:noFill/>
            <a:miter lim="800000"/>
            <a:headEnd/>
            <a:tailEnd/>
          </a:ln>
        </p:spPr>
        <p:txBody>
          <a:bodyPr>
            <a:spAutoFit/>
          </a:bodyPr>
          <a:lstStyle/>
          <a:p>
            <a:endParaRPr lang="en-US"/>
          </a:p>
        </p:txBody>
      </p:sp>
      <p:sp>
        <p:nvSpPr>
          <p:cNvPr id="28675" name="Rectangle 45"/>
          <p:cNvSpPr>
            <a:spLocks noChangeArrowheads="1"/>
          </p:cNvSpPr>
          <p:nvPr/>
        </p:nvSpPr>
        <p:spPr bwMode="auto">
          <a:xfrm>
            <a:off x="4371975" y="3076575"/>
            <a:ext cx="9144000" cy="0"/>
          </a:xfrm>
          <a:prstGeom prst="rect">
            <a:avLst/>
          </a:prstGeom>
          <a:noFill/>
          <a:ln w="9525">
            <a:noFill/>
            <a:miter lim="800000"/>
            <a:headEnd/>
            <a:tailEnd/>
          </a:ln>
        </p:spPr>
        <p:txBody>
          <a:bodyPr>
            <a:spAutoFit/>
          </a:bodyPr>
          <a:lstStyle/>
          <a:p>
            <a:endParaRPr lang="en-US"/>
          </a:p>
        </p:txBody>
      </p:sp>
      <p:sp>
        <p:nvSpPr>
          <p:cNvPr id="28676" name="Rectangle 50"/>
          <p:cNvSpPr>
            <a:spLocks noChangeArrowheads="1"/>
          </p:cNvSpPr>
          <p:nvPr/>
        </p:nvSpPr>
        <p:spPr bwMode="auto">
          <a:xfrm>
            <a:off x="3657600" y="1676400"/>
            <a:ext cx="2209800" cy="2057400"/>
          </a:xfrm>
          <a:prstGeom prst="rect">
            <a:avLst/>
          </a:prstGeom>
          <a:noFill/>
          <a:ln w="9525">
            <a:noFill/>
            <a:miter lim="800000"/>
            <a:headEnd/>
            <a:tailEnd/>
          </a:ln>
        </p:spPr>
        <p:txBody>
          <a:bodyPr wrap="none" anchor="ctr">
            <a:spAutoFit/>
          </a:bodyPr>
          <a:lstStyle/>
          <a:p>
            <a:endParaRPr lang="en-US"/>
          </a:p>
        </p:txBody>
      </p:sp>
      <p:sp>
        <p:nvSpPr>
          <p:cNvPr id="28677" name="Rectangle 215"/>
          <p:cNvSpPr>
            <a:spLocks noGrp="1" noChangeArrowheads="1"/>
          </p:cNvSpPr>
          <p:nvPr>
            <p:ph type="title"/>
          </p:nvPr>
        </p:nvSpPr>
        <p:spPr/>
        <p:txBody>
          <a:bodyPr/>
          <a:lstStyle/>
          <a:p>
            <a:r>
              <a:rPr lang="en-US" smtClean="0"/>
              <a:t>Chữa bài tập 2</a:t>
            </a:r>
          </a:p>
        </p:txBody>
      </p:sp>
      <p:sp>
        <p:nvSpPr>
          <p:cNvPr id="98521" name="Text Box 217"/>
          <p:cNvSpPr txBox="1">
            <a:spLocks noChangeArrowheads="1"/>
          </p:cNvSpPr>
          <p:nvPr/>
        </p:nvSpPr>
        <p:spPr bwMode="auto">
          <a:xfrm>
            <a:off x="539750" y="1268413"/>
            <a:ext cx="8299450" cy="5016500"/>
          </a:xfrm>
          <a:prstGeom prst="rect">
            <a:avLst/>
          </a:prstGeom>
          <a:noFill/>
          <a:ln w="9525">
            <a:noFill/>
            <a:miter lim="800000"/>
            <a:headEnd/>
            <a:tailEnd/>
          </a:ln>
          <a:effectLst/>
        </p:spPr>
        <p:txBody>
          <a:bodyPr>
            <a:spAutoFit/>
          </a:bodyPr>
          <a:lstStyle/>
          <a:p>
            <a:pPr marL="342900" indent="-342900">
              <a:spcBef>
                <a:spcPct val="50000"/>
              </a:spcBef>
              <a:buClr>
                <a:schemeClr val="folHlink"/>
              </a:buClr>
              <a:buSzPct val="60000"/>
              <a:buFont typeface="Wingdings" pitchFamily="2" charset="2"/>
              <a:buChar char="n"/>
              <a:tabLst>
                <a:tab pos="346075" algn="l"/>
              </a:tabLst>
              <a:defRPr/>
            </a:pPr>
            <a:r>
              <a:rPr lang="en-US" sz="2000" b="0"/>
              <a:t>Bài toán nhập 2 số thực a,b và phím bất kỳ. in ra tổng (T), H- hiệu, M- tích, D- tích, còn phím bất kỳ thì in ra chính số đó.</a:t>
            </a:r>
          </a:p>
          <a:p>
            <a:pPr indent="-342900">
              <a:spcBef>
                <a:spcPts val="0"/>
              </a:spcBef>
              <a:buClr>
                <a:schemeClr val="folHlink"/>
              </a:buClr>
              <a:buSzPct val="60000"/>
              <a:tabLst>
                <a:tab pos="346075" algn="l"/>
              </a:tabLst>
              <a:defRPr/>
            </a:pPr>
            <a:r>
              <a:rPr lang="en-US" sz="2800">
                <a:latin typeface="Times New Roman" pitchFamily="18" charset="0"/>
              </a:rPr>
              <a:t>public class ViDuSwitchCase{</a:t>
            </a:r>
          </a:p>
          <a:p>
            <a:pPr indent="-342900">
              <a:spcBef>
                <a:spcPts val="0"/>
              </a:spcBef>
              <a:buClr>
                <a:schemeClr val="folHlink"/>
              </a:buClr>
              <a:buSzPct val="60000"/>
              <a:tabLst>
                <a:tab pos="346075" algn="l"/>
              </a:tabLst>
              <a:defRPr/>
            </a:pPr>
            <a:r>
              <a:rPr lang="en-US" sz="2800">
                <a:latin typeface="Times New Roman" pitchFamily="18" charset="0"/>
              </a:rPr>
              <a:t>	public static void main (String[] args {</a:t>
            </a:r>
          </a:p>
          <a:p>
            <a:pPr indent="-342900">
              <a:spcBef>
                <a:spcPts val="0"/>
              </a:spcBef>
              <a:buClr>
                <a:schemeClr val="folHlink"/>
              </a:buClr>
              <a:buSzPct val="60000"/>
              <a:tabLst>
                <a:tab pos="346075" algn="l"/>
              </a:tabLst>
              <a:defRPr/>
            </a:pPr>
            <a:r>
              <a:rPr lang="en-US" sz="2800">
                <a:latin typeface="Times New Roman" pitchFamily="18" charset="0"/>
              </a:rPr>
              <a:t>		float a=0,b=0; char key;</a:t>
            </a:r>
          </a:p>
          <a:p>
            <a:pPr indent="-342900">
              <a:spcBef>
                <a:spcPts val="0"/>
              </a:spcBef>
              <a:buClr>
                <a:schemeClr val="folHlink"/>
              </a:buClr>
              <a:buSzPct val="60000"/>
              <a:tabLst>
                <a:tab pos="346075" algn="l"/>
              </a:tabLst>
              <a:defRPr/>
            </a:pPr>
            <a:r>
              <a:rPr lang="en-US" sz="2800">
                <a:latin typeface="Times New Roman" pitchFamily="18" charset="0"/>
              </a:rPr>
              <a:t>		String str="0";</a:t>
            </a:r>
          </a:p>
          <a:p>
            <a:pPr indent="-342900">
              <a:spcBef>
                <a:spcPts val="0"/>
              </a:spcBef>
              <a:buClr>
                <a:schemeClr val="folHlink"/>
              </a:buClr>
              <a:buSzPct val="60000"/>
              <a:tabLst>
                <a:tab pos="346075" algn="l"/>
              </a:tabLst>
              <a:defRPr/>
            </a:pPr>
            <a:r>
              <a:rPr lang="en-US" sz="2800">
                <a:latin typeface="Times New Roman" pitchFamily="18" charset="0"/>
              </a:rPr>
              <a:t>               Scanner in = new Scanner(System.in);             </a:t>
            </a:r>
          </a:p>
          <a:p>
            <a:pPr indent="-342900">
              <a:spcBef>
                <a:spcPts val="0"/>
              </a:spcBef>
              <a:buClr>
                <a:schemeClr val="folHlink"/>
              </a:buClr>
              <a:buSzPct val="60000"/>
              <a:tabLst>
                <a:tab pos="346075" algn="l"/>
              </a:tabLst>
              <a:defRPr/>
            </a:pPr>
            <a:r>
              <a:rPr lang="en-US" sz="2800">
                <a:latin typeface="Times New Roman" pitchFamily="18" charset="0"/>
              </a:rPr>
              <a:t>               System.out.print(" Nhap phim bat ky =");</a:t>
            </a:r>
          </a:p>
          <a:p>
            <a:pPr indent="-342900">
              <a:spcBef>
                <a:spcPts val="0"/>
              </a:spcBef>
              <a:buClr>
                <a:schemeClr val="folHlink"/>
              </a:buClr>
              <a:buSzPct val="60000"/>
              <a:tabLst>
                <a:tab pos="346075" algn="l"/>
              </a:tabLst>
              <a:defRPr/>
            </a:pPr>
            <a:r>
              <a:rPr lang="en-US" sz="2800">
                <a:latin typeface="Times New Roman" pitchFamily="18" charset="0"/>
              </a:rPr>
              <a:t>               key = </a:t>
            </a:r>
            <a:r>
              <a:rPr lang="en-US" sz="2800">
                <a:solidFill>
                  <a:srgbClr val="C00000"/>
                </a:solidFill>
                <a:latin typeface="Times New Roman" pitchFamily="18" charset="0"/>
              </a:rPr>
              <a:t>((in.nextLine().trim()).charAt(0));</a:t>
            </a:r>
          </a:p>
          <a:p>
            <a:pPr indent="-342900">
              <a:spcBef>
                <a:spcPts val="0"/>
              </a:spcBef>
              <a:buClr>
                <a:schemeClr val="folHlink"/>
              </a:buClr>
              <a:buSzPct val="60000"/>
              <a:tabLst>
                <a:tab pos="346075" algn="l"/>
              </a:tabLst>
              <a:defRPr/>
            </a:pPr>
            <a:r>
              <a:rPr lang="en-US" sz="2800">
                <a:latin typeface="Times New Roman" pitchFamily="18" charset="0"/>
              </a:rPr>
              <a:t>               System.out.print(" a ="); 	a=in.nextFloat();</a:t>
            </a:r>
          </a:p>
          <a:p>
            <a:pPr indent="-342900">
              <a:spcBef>
                <a:spcPts val="0"/>
              </a:spcBef>
              <a:buClr>
                <a:schemeClr val="folHlink"/>
              </a:buClr>
              <a:buSzPct val="60000"/>
              <a:tabLst>
                <a:tab pos="346075" algn="l"/>
              </a:tabLst>
              <a:defRPr/>
            </a:pPr>
            <a:r>
              <a:rPr lang="en-US" sz="2800">
                <a:latin typeface="Times New Roman" pitchFamily="18" charset="0"/>
              </a:rPr>
              <a:t>               System.out.print(" b =");	b=in.nextFloat();</a:t>
            </a:r>
            <a:r>
              <a:rPr lang="en-US" sz="2800" b="0">
                <a:latin typeface="Times New Roman" pitchFamily="18" charset="0"/>
              </a:rPr>
              <a:t>	</a:t>
            </a:r>
          </a:p>
        </p:txBody>
      </p:sp>
      <p:sp>
        <p:nvSpPr>
          <p:cNvPr id="28679"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2752210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521"/>
                                        </p:tgtEl>
                                        <p:attrNameLst>
                                          <p:attrName>style.visibility</p:attrName>
                                        </p:attrNameLst>
                                      </p:cBhvr>
                                      <p:to>
                                        <p:strVal val="visible"/>
                                      </p:to>
                                    </p:set>
                                    <p:anim calcmode="lin" valueType="num">
                                      <p:cBhvr additive="base">
                                        <p:cTn id="7" dur="500" fill="hold"/>
                                        <p:tgtEl>
                                          <p:spTgt spid="98521"/>
                                        </p:tgtEl>
                                        <p:attrNameLst>
                                          <p:attrName>ppt_x</p:attrName>
                                        </p:attrNameLst>
                                      </p:cBhvr>
                                      <p:tavLst>
                                        <p:tav tm="0">
                                          <p:val>
                                            <p:strVal val="0-#ppt_w/2"/>
                                          </p:val>
                                        </p:tav>
                                        <p:tav tm="100000">
                                          <p:val>
                                            <p:strVal val="#ppt_x"/>
                                          </p:val>
                                        </p:tav>
                                      </p:tavLst>
                                    </p:anim>
                                    <p:anim calcmode="lin" valueType="num">
                                      <p:cBhvr additive="base">
                                        <p:cTn id="8" dur="500" fill="hold"/>
                                        <p:tgtEl>
                                          <p:spTgt spid="98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2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7"/>
          <p:cNvSpPr>
            <a:spLocks noChangeArrowheads="1"/>
          </p:cNvSpPr>
          <p:nvPr/>
        </p:nvSpPr>
        <p:spPr bwMode="auto">
          <a:xfrm>
            <a:off x="4276725" y="3095625"/>
            <a:ext cx="9144000" cy="0"/>
          </a:xfrm>
          <a:prstGeom prst="rect">
            <a:avLst/>
          </a:prstGeom>
          <a:noFill/>
          <a:ln w="9525">
            <a:noFill/>
            <a:miter lim="800000"/>
            <a:headEnd/>
            <a:tailEnd/>
          </a:ln>
        </p:spPr>
        <p:txBody>
          <a:bodyPr>
            <a:spAutoFit/>
          </a:bodyPr>
          <a:lstStyle/>
          <a:p>
            <a:endParaRPr lang="en-US"/>
          </a:p>
        </p:txBody>
      </p:sp>
      <p:sp>
        <p:nvSpPr>
          <p:cNvPr id="29699" name="Rectangle 45"/>
          <p:cNvSpPr>
            <a:spLocks noChangeArrowheads="1"/>
          </p:cNvSpPr>
          <p:nvPr/>
        </p:nvSpPr>
        <p:spPr bwMode="auto">
          <a:xfrm>
            <a:off x="4371975" y="3076575"/>
            <a:ext cx="9144000" cy="0"/>
          </a:xfrm>
          <a:prstGeom prst="rect">
            <a:avLst/>
          </a:prstGeom>
          <a:noFill/>
          <a:ln w="9525">
            <a:noFill/>
            <a:miter lim="800000"/>
            <a:headEnd/>
            <a:tailEnd/>
          </a:ln>
        </p:spPr>
        <p:txBody>
          <a:bodyPr>
            <a:spAutoFit/>
          </a:bodyPr>
          <a:lstStyle/>
          <a:p>
            <a:endParaRPr lang="en-US"/>
          </a:p>
        </p:txBody>
      </p:sp>
      <p:sp>
        <p:nvSpPr>
          <p:cNvPr id="29700" name="Rectangle 50"/>
          <p:cNvSpPr>
            <a:spLocks noChangeArrowheads="1"/>
          </p:cNvSpPr>
          <p:nvPr/>
        </p:nvSpPr>
        <p:spPr bwMode="auto">
          <a:xfrm>
            <a:off x="3657600" y="1676400"/>
            <a:ext cx="2209800" cy="2057400"/>
          </a:xfrm>
          <a:prstGeom prst="rect">
            <a:avLst/>
          </a:prstGeom>
          <a:noFill/>
          <a:ln w="9525">
            <a:noFill/>
            <a:miter lim="800000"/>
            <a:headEnd/>
            <a:tailEnd/>
          </a:ln>
        </p:spPr>
        <p:txBody>
          <a:bodyPr wrap="none" anchor="ctr">
            <a:spAutoFit/>
          </a:bodyPr>
          <a:lstStyle/>
          <a:p>
            <a:endParaRPr lang="en-US"/>
          </a:p>
        </p:txBody>
      </p:sp>
      <p:sp>
        <p:nvSpPr>
          <p:cNvPr id="29701" name="Rectangle 215"/>
          <p:cNvSpPr>
            <a:spLocks noGrp="1" noChangeArrowheads="1"/>
          </p:cNvSpPr>
          <p:nvPr>
            <p:ph type="title"/>
          </p:nvPr>
        </p:nvSpPr>
        <p:spPr/>
        <p:txBody>
          <a:bodyPr/>
          <a:lstStyle/>
          <a:p>
            <a:r>
              <a:rPr lang="en-US" smtClean="0"/>
              <a:t>Chữa bài tập 2</a:t>
            </a:r>
          </a:p>
        </p:txBody>
      </p:sp>
      <p:sp>
        <p:nvSpPr>
          <p:cNvPr id="98521" name="Text Box 217"/>
          <p:cNvSpPr txBox="1">
            <a:spLocks noChangeArrowheads="1"/>
          </p:cNvSpPr>
          <p:nvPr/>
        </p:nvSpPr>
        <p:spPr bwMode="auto">
          <a:xfrm>
            <a:off x="611188" y="1268413"/>
            <a:ext cx="8228012" cy="4402137"/>
          </a:xfrm>
          <a:prstGeom prst="rect">
            <a:avLst/>
          </a:prstGeom>
          <a:noFill/>
          <a:ln w="9525">
            <a:noFill/>
            <a:miter lim="800000"/>
            <a:headEnd/>
            <a:tailEnd/>
          </a:ln>
        </p:spPr>
        <p:txBody>
          <a:bodyPr>
            <a:spAutoFit/>
          </a:bodyPr>
          <a:lstStyle/>
          <a:p>
            <a:pPr indent="-342900" eaLnBrk="0" hangingPunct="0">
              <a:buClr>
                <a:schemeClr val="folHlink"/>
              </a:buClr>
              <a:buSzPct val="60000"/>
              <a:tabLst>
                <a:tab pos="346075" algn="l"/>
              </a:tabLst>
            </a:pPr>
            <a:r>
              <a:rPr lang="en-US" sz="2800">
                <a:solidFill>
                  <a:srgbClr val="A82800"/>
                </a:solidFill>
                <a:latin typeface="Times New Roman" pitchFamily="18" charset="0"/>
              </a:rPr>
              <a:t>switch (key){</a:t>
            </a:r>
          </a:p>
          <a:p>
            <a:pPr indent="-342900" eaLnBrk="0" hangingPunct="0">
              <a:buClr>
                <a:schemeClr val="folHlink"/>
              </a:buClr>
              <a:buSzPct val="60000"/>
              <a:tabLst>
                <a:tab pos="346075" algn="l"/>
              </a:tabLst>
            </a:pPr>
            <a:r>
              <a:rPr lang="en-US" sz="2800">
                <a:solidFill>
                  <a:srgbClr val="A82800"/>
                </a:solidFill>
                <a:latin typeface="Times New Roman" pitchFamily="18" charset="0"/>
              </a:rPr>
              <a:t>	</a:t>
            </a:r>
            <a:r>
              <a:rPr lang="en-US" sz="2800" b="0">
                <a:solidFill>
                  <a:srgbClr val="A82800"/>
                </a:solidFill>
                <a:latin typeface="Times New Roman" pitchFamily="18" charset="0"/>
              </a:rPr>
              <a:t>case 't‘:case ‘T’: sout("tong a+b="+ (a+b));   break;</a:t>
            </a:r>
          </a:p>
          <a:p>
            <a:pPr indent="-342900" eaLnBrk="0" hangingPunct="0">
              <a:buClr>
                <a:schemeClr val="folHlink"/>
              </a:buClr>
              <a:buSzPct val="60000"/>
              <a:tabLst>
                <a:tab pos="346075" algn="l"/>
              </a:tabLst>
            </a:pPr>
            <a:r>
              <a:rPr lang="en-US" sz="2800" b="0">
                <a:solidFill>
                  <a:srgbClr val="A82800"/>
                </a:solidFill>
                <a:latin typeface="Times New Roman" pitchFamily="18" charset="0"/>
              </a:rPr>
              <a:t>     case 'h' :case  ‘H’: sout("tong a-b="+ (a-b));  break;</a:t>
            </a:r>
          </a:p>
          <a:p>
            <a:pPr indent="-342900" eaLnBrk="0" hangingPunct="0">
              <a:buClr>
                <a:schemeClr val="folHlink"/>
              </a:buClr>
              <a:buSzPct val="60000"/>
              <a:tabLst>
                <a:tab pos="346075" algn="l"/>
              </a:tabLst>
            </a:pPr>
            <a:r>
              <a:rPr lang="en-US" sz="2800" b="0">
                <a:solidFill>
                  <a:srgbClr val="A82800"/>
                </a:solidFill>
                <a:latin typeface="Times New Roman" pitchFamily="18" charset="0"/>
              </a:rPr>
              <a:t>     case 'd': case ‘D’: sout ("tong a/b="+ (a/b));  break;</a:t>
            </a:r>
          </a:p>
          <a:p>
            <a:pPr indent="-342900" eaLnBrk="0" hangingPunct="0">
              <a:buClr>
                <a:schemeClr val="folHlink"/>
              </a:buClr>
              <a:buSzPct val="60000"/>
              <a:tabLst>
                <a:tab pos="346075" algn="l"/>
              </a:tabLst>
            </a:pPr>
            <a:r>
              <a:rPr lang="en-US" sz="2800" b="0">
                <a:solidFill>
                  <a:srgbClr val="A82800"/>
                </a:solidFill>
                <a:latin typeface="Times New Roman" pitchFamily="18" charset="0"/>
              </a:rPr>
              <a:t>     case 'm‘:case  ‘M’: sout("tong a*b="+ (a*b)); break;</a:t>
            </a:r>
          </a:p>
          <a:p>
            <a:pPr indent="-342900" eaLnBrk="0" hangingPunct="0">
              <a:buClr>
                <a:schemeClr val="folHlink"/>
              </a:buClr>
              <a:buSzPct val="60000"/>
              <a:tabLst>
                <a:tab pos="346075" algn="l"/>
              </a:tabLst>
            </a:pPr>
            <a:r>
              <a:rPr lang="en-US" sz="2800" b="0">
                <a:solidFill>
                  <a:srgbClr val="A82800"/>
                </a:solidFill>
                <a:latin typeface="Times New Roman" pitchFamily="18" charset="0"/>
              </a:rPr>
              <a:t>	default: 	sout("so vua nhap la" + a+ " " + b+ " phím chọn " 			+ key); break;</a:t>
            </a:r>
          </a:p>
          <a:p>
            <a:pPr indent="-342900" eaLnBrk="0" hangingPunct="0">
              <a:buClr>
                <a:schemeClr val="folHlink"/>
              </a:buClr>
              <a:buSzPct val="60000"/>
              <a:tabLst>
                <a:tab pos="346075" algn="l"/>
              </a:tabLst>
            </a:pPr>
            <a:r>
              <a:rPr lang="en-US" sz="2800" b="0">
                <a:solidFill>
                  <a:srgbClr val="A82800"/>
                </a:solidFill>
                <a:latin typeface="Times New Roman" pitchFamily="18" charset="0"/>
              </a:rPr>
              <a:t>	}//end oF case</a:t>
            </a:r>
          </a:p>
          <a:p>
            <a:pPr indent="-342900" eaLnBrk="0" hangingPunct="0">
              <a:buClr>
                <a:schemeClr val="folHlink"/>
              </a:buClr>
              <a:buSzPct val="60000"/>
              <a:tabLst>
                <a:tab pos="346075" algn="l"/>
              </a:tabLst>
            </a:pPr>
            <a:r>
              <a:rPr lang="en-US" sz="2800" b="0">
                <a:solidFill>
                  <a:srgbClr val="A82800"/>
                </a:solidFill>
                <a:latin typeface="Times New Roman" pitchFamily="18" charset="0"/>
              </a:rPr>
              <a:t>    }//end oF main</a:t>
            </a:r>
          </a:p>
          <a:p>
            <a:pPr indent="-342900" eaLnBrk="0" hangingPunct="0">
              <a:buClr>
                <a:schemeClr val="folHlink"/>
              </a:buClr>
              <a:buSzPct val="60000"/>
              <a:tabLst>
                <a:tab pos="346075" algn="l"/>
              </a:tabLst>
            </a:pPr>
            <a:r>
              <a:rPr lang="en-US" sz="2800">
                <a:solidFill>
                  <a:srgbClr val="A82800"/>
                </a:solidFill>
                <a:latin typeface="Times New Roman" pitchFamily="18" charset="0"/>
              </a:rPr>
              <a:t>}</a:t>
            </a:r>
            <a:r>
              <a:rPr lang="en-US" sz="2800" b="0">
                <a:latin typeface="Times New Roman" pitchFamily="18" charset="0"/>
              </a:rPr>
              <a:t>	//end oF class</a:t>
            </a:r>
          </a:p>
        </p:txBody>
      </p:sp>
      <p:sp>
        <p:nvSpPr>
          <p:cNvPr id="2970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706464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521"/>
                                        </p:tgtEl>
                                        <p:attrNameLst>
                                          <p:attrName>style.visibility</p:attrName>
                                        </p:attrNameLst>
                                      </p:cBhvr>
                                      <p:to>
                                        <p:strVal val="visible"/>
                                      </p:to>
                                    </p:set>
                                    <p:anim calcmode="lin" valueType="num">
                                      <p:cBhvr additive="base">
                                        <p:cTn id="7" dur="500" fill="hold"/>
                                        <p:tgtEl>
                                          <p:spTgt spid="98521"/>
                                        </p:tgtEl>
                                        <p:attrNameLst>
                                          <p:attrName>ppt_x</p:attrName>
                                        </p:attrNameLst>
                                      </p:cBhvr>
                                      <p:tavLst>
                                        <p:tav tm="0">
                                          <p:val>
                                            <p:strVal val="0-#ppt_w/2"/>
                                          </p:val>
                                        </p:tav>
                                        <p:tav tm="100000">
                                          <p:val>
                                            <p:strVal val="#ppt_x"/>
                                          </p:val>
                                        </p:tav>
                                      </p:tavLst>
                                    </p:anim>
                                    <p:anim calcmode="lin" valueType="num">
                                      <p:cBhvr additive="base">
                                        <p:cTn id="8" dur="500" fill="hold"/>
                                        <p:tgtEl>
                                          <p:spTgt spid="98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2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2532" name="Rectangle 3"/>
          <p:cNvSpPr>
            <a:spLocks noGrp="1" noChangeArrowheads="1"/>
          </p:cNvSpPr>
          <p:nvPr>
            <p:ph type="title"/>
          </p:nvPr>
        </p:nvSpPr>
        <p:spPr>
          <a:xfrm>
            <a:off x="304800" y="457200"/>
            <a:ext cx="8686800" cy="533400"/>
          </a:xfrm>
          <a:noFill/>
        </p:spPr>
        <p:txBody>
          <a:bodyPr>
            <a:normAutofit fontScale="90000"/>
          </a:bodyPr>
          <a:lstStyle/>
          <a:p>
            <a:r>
              <a:rPr lang="en-US" sz="4000"/>
              <a:t>2</a:t>
            </a:r>
            <a:r>
              <a:rPr lang="en-US" sz="4000" smtClean="0"/>
              <a:t>.1.1</a:t>
            </a:r>
            <a:r>
              <a:rPr lang="en-US" sz="4000"/>
              <a:t>. Định danh (tên- identifer)</a:t>
            </a:r>
            <a:endParaRPr lang="en-US" smtClean="0"/>
          </a:p>
        </p:txBody>
      </p:sp>
      <p:sp>
        <p:nvSpPr>
          <p:cNvPr id="22533" name="Rectangle 4"/>
          <p:cNvSpPr>
            <a:spLocks noGrp="1" noChangeArrowheads="1"/>
          </p:cNvSpPr>
          <p:nvPr>
            <p:ph type="body" idx="1"/>
          </p:nvPr>
        </p:nvSpPr>
        <p:spPr>
          <a:xfrm>
            <a:off x="714348" y="1182689"/>
            <a:ext cx="8297890" cy="5103832"/>
          </a:xfrm>
          <a:noFill/>
        </p:spPr>
        <p:txBody>
          <a:bodyPr/>
          <a:lstStyle/>
          <a:p>
            <a:pPr eaLnBrk="1" hangingPunct="1"/>
            <a:r>
              <a:rPr lang="en-US" altLang="ko-KR" smtClean="0">
                <a:ea typeface="굴림" charset="-127"/>
              </a:rPr>
              <a:t>Chú ý: Tên – định danh (Identifier).</a:t>
            </a:r>
          </a:p>
          <a:p>
            <a:pPr lvl="1"/>
            <a:r>
              <a:rPr lang="en-US" sz="2800" smtClean="0">
                <a:ea typeface="굴림" charset="-127"/>
              </a:rPr>
              <a:t>Java phân biệt chữ hoa và chữ thường. </a:t>
            </a:r>
          </a:p>
          <a:p>
            <a:pPr lvl="1"/>
            <a:r>
              <a:rPr lang="en-US" sz="2800" smtClean="0">
                <a:ea typeface="굴림" charset="-127"/>
              </a:rPr>
              <a:t>Xu thế đặt tên thống nhất như sau:</a:t>
            </a:r>
          </a:p>
          <a:p>
            <a:pPr lvl="2"/>
            <a:r>
              <a:rPr lang="en-US" sz="2400" smtClean="0">
                <a:ea typeface="굴림" charset="-127"/>
              </a:rPr>
              <a:t>Tên các lớp: </a:t>
            </a:r>
            <a:r>
              <a:rPr lang="en-US" sz="2400" u="sng" smtClean="0">
                <a:ea typeface="굴림" charset="-127"/>
              </a:rPr>
              <a:t>Chứ cái đầu của mỗi từ viết hoa</a:t>
            </a:r>
            <a:r>
              <a:rPr lang="en-US" sz="2400" smtClean="0">
                <a:ea typeface="굴림" charset="-127"/>
              </a:rPr>
              <a:t>. Ví dụ: HocSinh, MyClass</a:t>
            </a:r>
          </a:p>
          <a:p>
            <a:pPr lvl="2"/>
            <a:r>
              <a:rPr lang="en-US" sz="2400" smtClean="0">
                <a:solidFill>
                  <a:srgbClr val="0070C0"/>
                </a:solidFill>
                <a:ea typeface="굴림" charset="-127"/>
              </a:rPr>
              <a:t>Tên các biến, phương thức, đối tượng: </a:t>
            </a:r>
            <a:r>
              <a:rPr lang="en-US" sz="2400" u="sng" smtClean="0">
                <a:solidFill>
                  <a:srgbClr val="0070C0"/>
                </a:solidFill>
                <a:ea typeface="굴림" charset="-127"/>
              </a:rPr>
              <a:t>Chữ cái đầu mỗi từ đều viết hoa, trừ từ đầu tên</a:t>
            </a:r>
            <a:r>
              <a:rPr lang="en-US" sz="2400" smtClean="0">
                <a:solidFill>
                  <a:srgbClr val="0070C0"/>
                </a:solidFill>
                <a:ea typeface="굴림" charset="-127"/>
              </a:rPr>
              <a:t>. </a:t>
            </a:r>
          </a:p>
          <a:p>
            <a:pPr lvl="2"/>
            <a:r>
              <a:rPr lang="en-US" sz="2400" smtClean="0">
                <a:solidFill>
                  <a:srgbClr val="0070C0"/>
                </a:solidFill>
                <a:ea typeface="굴림" charset="-127"/>
              </a:rPr>
              <a:t>Ví dụ: myClass, hocSinh,.. Là tên các đối tượng tương ứng của các lớp MyClass, HocSinh,…</a:t>
            </a:r>
            <a:endParaRPr lang="en-US" sz="2400" smtClean="0">
              <a:solidFill>
                <a:srgbClr val="0070C0"/>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043608" y="0"/>
            <a:ext cx="7924800" cy="1143000"/>
          </a:xfrm>
        </p:spPr>
        <p:txBody>
          <a:bodyPr/>
          <a:lstStyle/>
          <a:p>
            <a:r>
              <a:rPr lang="en-US" sz="4000" smtClean="0"/>
              <a:t>2.12. </a:t>
            </a:r>
            <a:r>
              <a:rPr lang="en-US" sz="4000" b="1" smtClean="0"/>
              <a:t>Các câu lệnh chuyển vị </a:t>
            </a:r>
            <a:endParaRPr lang="en-US" smtClean="0"/>
          </a:p>
        </p:txBody>
      </p:sp>
      <p:sp>
        <p:nvSpPr>
          <p:cNvPr id="30725" name="Rectangle 4"/>
          <p:cNvSpPr>
            <a:spLocks noGrp="1" noChangeArrowheads="1"/>
          </p:cNvSpPr>
          <p:nvPr>
            <p:ph type="body" idx="1"/>
          </p:nvPr>
        </p:nvSpPr>
        <p:spPr>
          <a:xfrm>
            <a:off x="914400" y="1268760"/>
            <a:ext cx="8097838" cy="4903440"/>
          </a:xfrm>
        </p:spPr>
        <p:txBody>
          <a:bodyPr>
            <a:normAutofit/>
          </a:bodyPr>
          <a:lstStyle/>
          <a:p>
            <a:pPr>
              <a:defRPr/>
            </a:pPr>
            <a:r>
              <a:rPr lang="en-US" smtClean="0"/>
              <a:t>Java cung cấp bốn cách để chuyển điều khiển thực hiện của chương trình: </a:t>
            </a:r>
          </a:p>
          <a:p>
            <a:pPr lvl="1">
              <a:defRPr/>
            </a:pPr>
            <a:r>
              <a:rPr lang="en-US" smtClean="0">
                <a:ea typeface="+mn-ea"/>
                <a:cs typeface="+mn-cs"/>
              </a:rPr>
              <a:t>break </a:t>
            </a:r>
          </a:p>
          <a:p>
            <a:pPr lvl="1">
              <a:defRPr/>
            </a:pPr>
            <a:r>
              <a:rPr lang="en-US" smtClean="0">
                <a:ea typeface="+mn-ea"/>
                <a:cs typeface="+mn-cs"/>
              </a:rPr>
              <a:t>continue </a:t>
            </a:r>
          </a:p>
          <a:p>
            <a:pPr lvl="1">
              <a:defRPr/>
            </a:pPr>
            <a:r>
              <a:rPr lang="en-US" smtClean="0">
                <a:ea typeface="+mn-ea"/>
                <a:cs typeface="+mn-cs"/>
              </a:rPr>
              <a:t>return </a:t>
            </a:r>
          </a:p>
          <a:p>
            <a:pPr lvl="1">
              <a:defRPr/>
            </a:pPr>
            <a:r>
              <a:rPr lang="en-US" smtClean="0">
                <a:ea typeface="+mn-ea"/>
                <a:cs typeface="+mn-cs"/>
              </a:rPr>
              <a:t>try-catch-finally</a:t>
            </a:r>
            <a:endParaRPr lang="en-US" altLang="ko-KR" smtClean="0">
              <a:ea typeface="굴림" charset="-127"/>
            </a:endParaRPr>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8991622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827584" y="0"/>
            <a:ext cx="7924800" cy="1143000"/>
          </a:xfrm>
        </p:spPr>
        <p:txBody>
          <a:bodyPr>
            <a:normAutofit/>
          </a:bodyPr>
          <a:lstStyle/>
          <a:p>
            <a:r>
              <a:rPr lang="en-US" smtClean="0"/>
              <a:t>2.12..  </a:t>
            </a:r>
            <a:r>
              <a:rPr lang="en-US" b="1" smtClean="0"/>
              <a:t>Lệnh chuyển vị - </a:t>
            </a:r>
            <a:r>
              <a:rPr lang="en-US" smtClean="0"/>
              <a:t>break</a:t>
            </a:r>
          </a:p>
        </p:txBody>
      </p:sp>
      <p:sp>
        <p:nvSpPr>
          <p:cNvPr id="26627" name="Rectangle 4"/>
          <p:cNvSpPr>
            <a:spLocks noGrp="1" noChangeArrowheads="1"/>
          </p:cNvSpPr>
          <p:nvPr>
            <p:ph type="body" idx="1"/>
          </p:nvPr>
        </p:nvSpPr>
        <p:spPr>
          <a:xfrm>
            <a:off x="914400" y="1196752"/>
            <a:ext cx="8097838" cy="4975448"/>
          </a:xfrm>
        </p:spPr>
        <p:txBody>
          <a:bodyPr/>
          <a:lstStyle/>
          <a:p>
            <a:r>
              <a:rPr lang="en-US" sz="2400" smtClean="0"/>
              <a:t>Đối với các chu trình </a:t>
            </a:r>
            <a:r>
              <a:rPr lang="en-US" sz="2400" smtClean="0">
                <a:solidFill>
                  <a:srgbClr val="002060"/>
                </a:solidFill>
              </a:rPr>
              <a:t>lặp</a:t>
            </a:r>
            <a:r>
              <a:rPr lang="en-US" sz="2400" smtClean="0"/>
              <a:t>, khi gặp lệnh </a:t>
            </a:r>
            <a:r>
              <a:rPr lang="en-US" sz="2400" b="1" smtClean="0">
                <a:solidFill>
                  <a:srgbClr val="002060"/>
                </a:solidFill>
              </a:rPr>
              <a:t>break</a:t>
            </a:r>
            <a:r>
              <a:rPr lang="en-US" sz="2400" smtClean="0"/>
              <a:t> thì phần </a:t>
            </a:r>
            <a:r>
              <a:rPr lang="en-US" sz="2400" smtClean="0">
                <a:solidFill>
                  <a:srgbClr val="002060"/>
                </a:solidFill>
              </a:rPr>
              <a:t>còn lại của thân chu trình được bỏ </a:t>
            </a:r>
            <a:r>
              <a:rPr lang="en-US" sz="2400" smtClean="0"/>
              <a:t>qua và kết thúc chu trình đó, </a:t>
            </a:r>
          </a:p>
          <a:p>
            <a:r>
              <a:rPr lang="en-US" sz="2400" smtClean="0"/>
              <a:t>Đối với lệnh </a:t>
            </a:r>
            <a:r>
              <a:rPr lang="en-US" sz="2400" smtClean="0">
                <a:solidFill>
                  <a:srgbClr val="002060"/>
                </a:solidFill>
              </a:rPr>
              <a:t>switch</a:t>
            </a:r>
            <a:r>
              <a:rPr lang="en-US" sz="2400" smtClean="0"/>
              <a:t>, khi gặp lệnh break thì phần còn lại của lệnh switch bị bỏ qua và tiếp tục thực hiện lệnh </a:t>
            </a:r>
            <a:r>
              <a:rPr lang="en-US" sz="2400" smtClean="0">
                <a:solidFill>
                  <a:srgbClr val="002060"/>
                </a:solidFill>
              </a:rPr>
              <a:t>đứng sau lệnh switch </a:t>
            </a:r>
            <a:r>
              <a:rPr lang="en-US" sz="2400" smtClean="0"/>
              <a:t>đó. </a:t>
            </a:r>
          </a:p>
          <a:p>
            <a:endParaRPr lang="en-US" smtClean="0"/>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70426619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971600" y="188640"/>
            <a:ext cx="8020000" cy="878160"/>
          </a:xfrm>
        </p:spPr>
        <p:txBody>
          <a:bodyPr>
            <a:normAutofit fontScale="90000"/>
          </a:bodyPr>
          <a:lstStyle/>
          <a:p>
            <a:r>
              <a:rPr lang="en-US" sz="3100" b="1" smtClean="0"/>
              <a:t>2.12.</a:t>
            </a:r>
            <a:r>
              <a:rPr lang="en-US" sz="2800" smtClean="0"/>
              <a:t> </a:t>
            </a:r>
            <a:r>
              <a:rPr lang="en-US" sz="3200" b="1" smtClean="0"/>
              <a:t>Các câu lệnh chuyển vị </a:t>
            </a:r>
            <a:br>
              <a:rPr lang="en-US" sz="3200" b="1" smtClean="0"/>
            </a:br>
            <a:r>
              <a:rPr lang="en-US" sz="2400" smtClean="0"/>
              <a:t>Ví dụ: kiểm tra n có là số nguyên tố không</a:t>
            </a:r>
            <a:endParaRPr lang="en-US" sz="3200" smtClean="0"/>
          </a:p>
        </p:txBody>
      </p:sp>
      <p:sp>
        <p:nvSpPr>
          <p:cNvPr id="27651" name="Rectangle 4"/>
          <p:cNvSpPr>
            <a:spLocks noGrp="1" noChangeArrowheads="1"/>
          </p:cNvSpPr>
          <p:nvPr>
            <p:ph type="body" idx="1"/>
          </p:nvPr>
        </p:nvSpPr>
        <p:spPr>
          <a:xfrm>
            <a:off x="914400" y="1196752"/>
            <a:ext cx="8097838" cy="4975448"/>
          </a:xfrm>
        </p:spPr>
        <p:txBody>
          <a:bodyPr>
            <a:normAutofit/>
          </a:bodyPr>
          <a:lstStyle/>
          <a:p>
            <a:pPr>
              <a:spcBef>
                <a:spcPct val="0"/>
              </a:spcBef>
              <a:buFont typeface="Wingdings" pitchFamily="2" charset="2"/>
              <a:buNone/>
            </a:pPr>
            <a:r>
              <a:rPr lang="en-US" sz="1600" smtClean="0"/>
              <a:t>i</a:t>
            </a:r>
            <a:r>
              <a:rPr lang="en-US" sz="2000" smtClean="0"/>
              <a:t>mport java.util.Scanner;</a:t>
            </a:r>
          </a:p>
          <a:p>
            <a:pPr>
              <a:spcBef>
                <a:spcPct val="0"/>
              </a:spcBef>
              <a:buFont typeface="Wingdings" pitchFamily="2" charset="2"/>
              <a:buNone/>
            </a:pPr>
            <a:r>
              <a:rPr lang="en-US" sz="2000" smtClean="0"/>
              <a:t>public class SoNguyenTo {</a:t>
            </a:r>
          </a:p>
          <a:p>
            <a:pPr>
              <a:spcBef>
                <a:spcPct val="0"/>
              </a:spcBef>
              <a:buFont typeface="Wingdings" pitchFamily="2" charset="2"/>
              <a:buNone/>
            </a:pPr>
            <a:r>
              <a:rPr lang="en-US" sz="2000" smtClean="0"/>
              <a:t>    public static void main(String[] args) {</a:t>
            </a:r>
          </a:p>
          <a:p>
            <a:pPr>
              <a:spcBef>
                <a:spcPct val="0"/>
              </a:spcBef>
              <a:buFont typeface="Wingdings" pitchFamily="2" charset="2"/>
              <a:buNone/>
            </a:pPr>
            <a:r>
              <a:rPr lang="en-US" sz="2000" smtClean="0"/>
              <a:t>    	int n,i;</a:t>
            </a:r>
          </a:p>
          <a:p>
            <a:pPr>
              <a:spcBef>
                <a:spcPct val="0"/>
              </a:spcBef>
              <a:buFont typeface="Wingdings" pitchFamily="2" charset="2"/>
              <a:buNone/>
            </a:pPr>
            <a:r>
              <a:rPr lang="en-US" sz="2000" smtClean="0"/>
              <a:t>    	boolean kiemTra;</a:t>
            </a:r>
          </a:p>
          <a:p>
            <a:pPr>
              <a:spcBef>
                <a:spcPct val="0"/>
              </a:spcBef>
              <a:buFont typeface="Wingdings" pitchFamily="2" charset="2"/>
              <a:buNone/>
            </a:pPr>
            <a:r>
              <a:rPr lang="en-US" sz="2000" smtClean="0"/>
              <a:t>    	Scanner s=new Scanner(System.in);</a:t>
            </a:r>
          </a:p>
          <a:p>
            <a:pPr>
              <a:spcBef>
                <a:spcPct val="0"/>
              </a:spcBef>
              <a:buFont typeface="Wingdings" pitchFamily="2" charset="2"/>
              <a:buNone/>
            </a:pPr>
            <a:r>
              <a:rPr lang="en-US" sz="2000" smtClean="0"/>
              <a:t>    	// nhap n</a:t>
            </a:r>
          </a:p>
          <a:p>
            <a:pPr>
              <a:spcBef>
                <a:spcPct val="0"/>
              </a:spcBef>
              <a:buFont typeface="Wingdings" pitchFamily="2" charset="2"/>
              <a:buNone/>
            </a:pPr>
            <a:r>
              <a:rPr lang="en-US" sz="2000" smtClean="0"/>
              <a:t>    	System.out.print("nhap n=");   	n=s.nextInt();</a:t>
            </a:r>
          </a:p>
          <a:p>
            <a:pPr>
              <a:spcBef>
                <a:spcPct val="0"/>
              </a:spcBef>
              <a:buFont typeface="Wingdings" pitchFamily="2" charset="2"/>
              <a:buNone/>
            </a:pPr>
            <a:r>
              <a:rPr lang="en-US" sz="2000" smtClean="0"/>
              <a:t>    	kiemTra=true;</a:t>
            </a:r>
          </a:p>
          <a:p>
            <a:pPr>
              <a:spcBef>
                <a:spcPct val="0"/>
              </a:spcBef>
              <a:buFont typeface="Wingdings" pitchFamily="2" charset="2"/>
              <a:buNone/>
            </a:pPr>
            <a:r>
              <a:rPr lang="en-US" sz="2000" smtClean="0"/>
              <a:t>    	for(i=2;i&lt;=n-1;i++)</a:t>
            </a:r>
          </a:p>
          <a:p>
            <a:pPr>
              <a:spcBef>
                <a:spcPct val="0"/>
              </a:spcBef>
              <a:buFont typeface="Wingdings" pitchFamily="2" charset="2"/>
              <a:buNone/>
            </a:pPr>
            <a:r>
              <a:rPr lang="en-US" sz="2000" smtClean="0"/>
              <a:t>   	 	 if (n % i ==0){ kiemTra=false; </a:t>
            </a:r>
            <a:r>
              <a:rPr lang="en-US" sz="2000" smtClean="0">
                <a:solidFill>
                  <a:srgbClr val="FF0000"/>
                </a:solidFill>
              </a:rPr>
              <a:t>break;}</a:t>
            </a:r>
          </a:p>
          <a:p>
            <a:pPr>
              <a:spcBef>
                <a:spcPct val="0"/>
              </a:spcBef>
              <a:buFont typeface="Wingdings" pitchFamily="2" charset="2"/>
              <a:buNone/>
            </a:pPr>
            <a:r>
              <a:rPr lang="en-US" sz="2000" smtClean="0"/>
              <a:t>    	if (kiemTra==true) System.out.println(n +" la so nguyen to"); </a:t>
            </a:r>
          </a:p>
          <a:p>
            <a:pPr>
              <a:spcBef>
                <a:spcPct val="0"/>
              </a:spcBef>
              <a:buFont typeface="Wingdings" pitchFamily="2" charset="2"/>
              <a:buNone/>
            </a:pPr>
            <a:r>
              <a:rPr lang="en-US" sz="2000" smtClean="0"/>
              <a:t>    		else System.out.println(n +" khong la so nguyen to");</a:t>
            </a:r>
          </a:p>
          <a:p>
            <a:pPr>
              <a:spcBef>
                <a:spcPct val="0"/>
              </a:spcBef>
              <a:buFont typeface="Wingdings" pitchFamily="2" charset="2"/>
              <a:buNone/>
            </a:pPr>
            <a:r>
              <a:rPr lang="en-US" sz="2000" smtClean="0"/>
              <a:t>    }</a:t>
            </a:r>
          </a:p>
          <a:p>
            <a:pPr>
              <a:spcBef>
                <a:spcPct val="0"/>
              </a:spcBef>
              <a:buFont typeface="Wingdings" pitchFamily="2" charset="2"/>
              <a:buNone/>
            </a:pPr>
            <a:r>
              <a:rPr lang="en-US" sz="2000" smtClean="0"/>
              <a:t>}</a:t>
            </a:r>
          </a:p>
          <a:p>
            <a:endParaRPr lang="en-US" smtClean="0"/>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60112912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7"/>
          <p:cNvSpPr>
            <a:spLocks noChangeArrowheads="1"/>
          </p:cNvSpPr>
          <p:nvPr/>
        </p:nvSpPr>
        <p:spPr bwMode="auto">
          <a:xfrm>
            <a:off x="427672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endParaRPr lang="en-US"/>
          </a:p>
        </p:txBody>
      </p:sp>
      <p:sp>
        <p:nvSpPr>
          <p:cNvPr id="10243" name="Rectangle 45"/>
          <p:cNvSpPr>
            <a:spLocks noChangeArrowheads="1"/>
          </p:cNvSpPr>
          <p:nvPr/>
        </p:nvSpPr>
        <p:spPr bwMode="auto">
          <a:xfrm>
            <a:off x="4371975" y="307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endParaRPr lang="en-US"/>
          </a:p>
        </p:txBody>
      </p:sp>
      <p:sp>
        <p:nvSpPr>
          <p:cNvPr id="10244" name="Rectangle 50"/>
          <p:cNvSpPr>
            <a:spLocks noChangeArrowheads="1"/>
          </p:cNvSpPr>
          <p:nvPr/>
        </p:nvSpPr>
        <p:spPr bwMode="auto">
          <a:xfrm>
            <a:off x="3657600" y="1676400"/>
            <a:ext cx="2209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spAutoFit/>
          </a:bodyPr>
          <a:lstStyle/>
          <a:p>
            <a:endParaRPr lang="en-US"/>
          </a:p>
        </p:txBody>
      </p:sp>
      <p:sp>
        <p:nvSpPr>
          <p:cNvPr id="10245" name="Rectangle 215"/>
          <p:cNvSpPr>
            <a:spLocks noGrp="1" noChangeArrowheads="1"/>
          </p:cNvSpPr>
          <p:nvPr>
            <p:ph type="title"/>
          </p:nvPr>
        </p:nvSpPr>
        <p:spPr/>
        <p:txBody>
          <a:bodyPr/>
          <a:lstStyle/>
          <a:p>
            <a:r>
              <a:rPr lang="en-US" smtClean="0"/>
              <a:t>2.12</a:t>
            </a:r>
            <a:r>
              <a:rPr lang="en-US"/>
              <a:t>. </a:t>
            </a:r>
            <a:r>
              <a:rPr lang="en-US" smtClean="0">
                <a:cs typeface="Times New Roman" pitchFamily="18" charset="0"/>
              </a:rPr>
              <a:t>Lệnh chuyển vị - break (tt)</a:t>
            </a:r>
            <a:endParaRPr lang="en-US" b="1" smtClean="0"/>
          </a:p>
        </p:txBody>
      </p:sp>
      <p:sp>
        <p:nvSpPr>
          <p:cNvPr id="98521" name="Text Box 217"/>
          <p:cNvSpPr txBox="1">
            <a:spLocks noChangeArrowheads="1"/>
          </p:cNvSpPr>
          <p:nvPr/>
        </p:nvSpPr>
        <p:spPr bwMode="auto">
          <a:xfrm>
            <a:off x="539552" y="1268761"/>
            <a:ext cx="8299648" cy="6555641"/>
          </a:xfrm>
          <a:prstGeom prst="rect">
            <a:avLst/>
          </a:prstGeom>
          <a:noFill/>
          <a:ln w="9525">
            <a:noFill/>
            <a:miter lim="800000"/>
            <a:headEnd/>
            <a:tailEnd/>
          </a:ln>
          <a:effectLst/>
        </p:spPr>
        <p:txBody>
          <a:bodyPr wrap="square">
            <a:spAutoFit/>
          </a:bodyPr>
          <a:lstStyle/>
          <a:p>
            <a:pPr marL="342900" indent="-342900">
              <a:spcBef>
                <a:spcPct val="50000"/>
              </a:spcBef>
              <a:buClr>
                <a:schemeClr val="folHlink"/>
              </a:buClr>
              <a:buSzPct val="60000"/>
              <a:buFont typeface="Wingdings" pitchFamily="2" charset="2"/>
              <a:buChar char="n"/>
              <a:tabLst>
                <a:tab pos="346075" algn="l"/>
              </a:tabLst>
              <a:defRPr/>
            </a:pPr>
            <a:r>
              <a:rPr lang="en-US" sz="2000" b="0">
                <a:solidFill>
                  <a:schemeClr val="tx1"/>
                </a:solidFill>
              </a:rPr>
              <a:t>Bài toán tìm số ngày của tháng khi biết năm và tên tháng tương ứng</a:t>
            </a:r>
          </a:p>
          <a:p>
            <a:pPr indent="-342900">
              <a:spcBef>
                <a:spcPts val="0"/>
              </a:spcBef>
              <a:buClr>
                <a:schemeClr val="folHlink"/>
              </a:buClr>
              <a:buSzPct val="60000"/>
              <a:tabLst>
                <a:tab pos="346075" algn="l"/>
              </a:tabLst>
              <a:defRPr/>
            </a:pPr>
            <a:r>
              <a:rPr lang="en-US" sz="2400" b="0" smtClean="0">
                <a:solidFill>
                  <a:schemeClr val="tx1"/>
                </a:solidFill>
                <a:latin typeface="Times New Roman" pitchFamily="18" charset="0"/>
              </a:rPr>
              <a:t>public </a:t>
            </a:r>
            <a:r>
              <a:rPr lang="en-US" sz="2400" b="0">
                <a:solidFill>
                  <a:schemeClr val="tx1"/>
                </a:solidFill>
                <a:latin typeface="Times New Roman" pitchFamily="18" charset="0"/>
              </a:rPr>
              <a:t>class SoNgay{</a:t>
            </a:r>
          </a:p>
          <a:p>
            <a:pPr indent="-342900">
              <a:spcBef>
                <a:spcPts val="0"/>
              </a:spcBef>
              <a:buClr>
                <a:schemeClr val="folHlink"/>
              </a:buClr>
              <a:buSzPct val="60000"/>
              <a:tabLst>
                <a:tab pos="346075" algn="l"/>
              </a:tabLst>
              <a:defRPr/>
            </a:pPr>
            <a:r>
              <a:rPr lang="en-US" sz="2400" b="0">
                <a:solidFill>
                  <a:schemeClr val="tx1"/>
                </a:solidFill>
                <a:latin typeface="Times New Roman" pitchFamily="18" charset="0"/>
              </a:rPr>
              <a:t>	public static void main (String[] args) {</a:t>
            </a:r>
          </a:p>
          <a:p>
            <a:pPr indent="-342900">
              <a:spcBef>
                <a:spcPts val="0"/>
              </a:spcBef>
              <a:buClr>
                <a:schemeClr val="folHlink"/>
              </a:buClr>
              <a:buSzPct val="60000"/>
              <a:tabLst>
                <a:tab pos="346075" algn="l"/>
              </a:tabLst>
              <a:defRPr/>
            </a:pPr>
            <a:r>
              <a:rPr lang="en-US" sz="2400" b="0">
                <a:solidFill>
                  <a:schemeClr val="tx1"/>
                </a:solidFill>
                <a:latin typeface="Times New Roman" pitchFamily="18" charset="0"/>
              </a:rPr>
              <a:t>	</a:t>
            </a:r>
            <a:r>
              <a:rPr lang="en-US" sz="2400" b="0" smtClean="0">
                <a:solidFill>
                  <a:schemeClr val="tx1"/>
                </a:solidFill>
                <a:latin typeface="Times New Roman" pitchFamily="18" charset="0"/>
              </a:rPr>
              <a:t>	int </a:t>
            </a:r>
            <a:r>
              <a:rPr lang="en-US" sz="2400" b="0">
                <a:solidFill>
                  <a:schemeClr val="tx1"/>
                </a:solidFill>
                <a:latin typeface="Times New Roman" pitchFamily="18" charset="0"/>
              </a:rPr>
              <a:t>thang=0, nam=1900, soNgay=0;</a:t>
            </a:r>
          </a:p>
          <a:p>
            <a:pPr indent="-342900">
              <a:spcBef>
                <a:spcPts val="0"/>
              </a:spcBef>
              <a:buClr>
                <a:schemeClr val="folHlink"/>
              </a:buClr>
              <a:buSzPct val="60000"/>
              <a:tabLst>
                <a:tab pos="346075" algn="l"/>
              </a:tabLst>
              <a:defRPr/>
            </a:pPr>
            <a:r>
              <a:rPr lang="en-US" sz="2400" b="0" smtClean="0">
                <a:solidFill>
                  <a:schemeClr val="tx1"/>
                </a:solidFill>
                <a:latin typeface="Times New Roman" pitchFamily="18" charset="0"/>
              </a:rPr>
              <a:t>		//nhập thang, nhập năm </a:t>
            </a:r>
            <a:r>
              <a:rPr lang="en-US" sz="2400" b="0" smtClean="0">
                <a:solidFill>
                  <a:srgbClr val="C00000"/>
                </a:solidFill>
                <a:latin typeface="Times New Roman" pitchFamily="18" charset="0"/>
              </a:rPr>
              <a:t>(sv tự làm)</a:t>
            </a:r>
          </a:p>
          <a:p>
            <a:pPr>
              <a:buClr>
                <a:schemeClr val="folHlink"/>
              </a:buClr>
              <a:buSzPct val="60000"/>
            </a:pPr>
            <a:r>
              <a:rPr lang="en-US" sz="2400" smtClean="0">
                <a:latin typeface="Times New Roman" pitchFamily="18" charset="0"/>
              </a:rPr>
              <a:t>	</a:t>
            </a:r>
            <a:r>
              <a:rPr lang="en-US" sz="2400" smtClean="0">
                <a:solidFill>
                  <a:srgbClr val="C00000"/>
                </a:solidFill>
                <a:latin typeface="Times New Roman" pitchFamily="18" charset="0"/>
              </a:rPr>
              <a:t>switch (thang){</a:t>
            </a:r>
          </a:p>
          <a:p>
            <a:pPr>
              <a:buClr>
                <a:schemeClr val="folHlink"/>
              </a:buClr>
              <a:buSzPct val="60000"/>
            </a:pPr>
            <a:r>
              <a:rPr lang="en-US" sz="2400" smtClean="0">
                <a:latin typeface="Times New Roman" pitchFamily="18" charset="0"/>
              </a:rPr>
              <a:t>	</a:t>
            </a:r>
            <a:r>
              <a:rPr lang="en-US" sz="2400" smtClean="0">
                <a:solidFill>
                  <a:srgbClr val="C00000"/>
                </a:solidFill>
                <a:latin typeface="Times New Roman" pitchFamily="18" charset="0"/>
              </a:rPr>
              <a:t>case 1: case 3: case 5: case 7: case 10: case 12</a:t>
            </a:r>
            <a:r>
              <a:rPr lang="en-US" sz="2400" smtClean="0">
                <a:latin typeface="Times New Roman" pitchFamily="18" charset="0"/>
              </a:rPr>
              <a:t>: 			System.out.println("Songay=30"); break;</a:t>
            </a:r>
          </a:p>
          <a:p>
            <a:pPr>
              <a:buClr>
                <a:schemeClr val="folHlink"/>
              </a:buClr>
              <a:buSzPct val="60000"/>
            </a:pPr>
            <a:r>
              <a:rPr lang="en-US" sz="2400" smtClean="0">
                <a:latin typeface="Times New Roman" pitchFamily="18" charset="0"/>
              </a:rPr>
              <a:t>	</a:t>
            </a:r>
            <a:r>
              <a:rPr lang="en-US" sz="2400" smtClean="0">
                <a:solidFill>
                  <a:srgbClr val="C00000"/>
                </a:solidFill>
                <a:latin typeface="Times New Roman" pitchFamily="18" charset="0"/>
              </a:rPr>
              <a:t>case 4: case 6: case 9: case 11: </a:t>
            </a:r>
          </a:p>
          <a:p>
            <a:pPr>
              <a:buClr>
                <a:schemeClr val="folHlink"/>
              </a:buClr>
              <a:buSzPct val="60000"/>
            </a:pPr>
            <a:r>
              <a:rPr lang="en-US" sz="2400" smtClean="0">
                <a:latin typeface="Times New Roman" pitchFamily="18" charset="0"/>
              </a:rPr>
              <a:t>		System.out.println("Songay=31"); break;</a:t>
            </a:r>
          </a:p>
          <a:p>
            <a:pPr>
              <a:buClr>
                <a:schemeClr val="folHlink"/>
              </a:buClr>
              <a:buSzPct val="60000"/>
            </a:pPr>
            <a:r>
              <a:rPr lang="en-US" sz="2400" smtClean="0">
                <a:latin typeface="Times New Roman" pitchFamily="18" charset="0"/>
              </a:rPr>
              <a:t>	</a:t>
            </a:r>
            <a:r>
              <a:rPr lang="en-US" sz="2400" smtClean="0">
                <a:solidFill>
                  <a:srgbClr val="C00000"/>
                </a:solidFill>
                <a:latin typeface="Times New Roman" pitchFamily="18" charset="0"/>
              </a:rPr>
              <a:t>case 2:	</a:t>
            </a:r>
          </a:p>
          <a:p>
            <a:pPr>
              <a:buClr>
                <a:schemeClr val="folHlink"/>
              </a:buClr>
              <a:buSzPct val="60000"/>
            </a:pPr>
            <a:r>
              <a:rPr lang="en-US" sz="2400" smtClean="0">
                <a:latin typeface="Times New Roman" pitchFamily="18" charset="0"/>
              </a:rPr>
              <a:t>		 if ((nam%4)==0)  sout("Songay=29"); </a:t>
            </a:r>
          </a:p>
          <a:p>
            <a:pPr>
              <a:buClr>
                <a:schemeClr val="folHlink"/>
              </a:buClr>
              <a:buSzPct val="60000"/>
            </a:pPr>
            <a:r>
              <a:rPr lang="en-US" sz="2400" smtClean="0">
                <a:latin typeface="Times New Roman" pitchFamily="18" charset="0"/>
              </a:rPr>
              <a:t>			else sout("Songay=28"); break;</a:t>
            </a:r>
          </a:p>
          <a:p>
            <a:pPr>
              <a:buClr>
                <a:schemeClr val="folHlink"/>
              </a:buClr>
              <a:buSzPct val="60000"/>
            </a:pPr>
            <a:r>
              <a:rPr lang="en-US" sz="2400" smtClean="0">
                <a:latin typeface="Times New Roman" pitchFamily="18" charset="0"/>
              </a:rPr>
              <a:t>	default:  sout ("Thang nhap vao khong hop le");	}}}</a:t>
            </a:r>
            <a:endParaRPr lang="en-US" sz="2400" b="0" smtClean="0">
              <a:solidFill>
                <a:srgbClr val="C00000"/>
              </a:solidFill>
              <a:latin typeface="Times New Roman" pitchFamily="18" charset="0"/>
            </a:endParaRPr>
          </a:p>
          <a:p>
            <a:pPr indent="-342900">
              <a:spcBef>
                <a:spcPts val="0"/>
              </a:spcBef>
              <a:buClr>
                <a:schemeClr val="folHlink"/>
              </a:buClr>
              <a:buSzPct val="60000"/>
              <a:tabLst>
                <a:tab pos="346075" algn="l"/>
              </a:tabLst>
              <a:defRPr/>
            </a:pPr>
            <a:endParaRPr lang="en-US" sz="2400" smtClean="0">
              <a:latin typeface="Times New Roman" pitchFamily="18" charset="0"/>
            </a:endParaRPr>
          </a:p>
          <a:p>
            <a:pPr indent="-342900">
              <a:spcBef>
                <a:spcPts val="0"/>
              </a:spcBef>
              <a:buClr>
                <a:schemeClr val="folHlink"/>
              </a:buClr>
              <a:buSzPct val="60000"/>
              <a:tabLst>
                <a:tab pos="346075" algn="l"/>
              </a:tabLst>
              <a:defRPr/>
            </a:pPr>
            <a:endParaRPr lang="en-US" sz="2400" b="0" smtClean="0">
              <a:solidFill>
                <a:schemeClr val="tx1"/>
              </a:solidFill>
              <a:latin typeface="Times New Roman" pitchFamily="18" charset="0"/>
            </a:endParaRPr>
          </a:p>
          <a:p>
            <a:pPr indent="-342900">
              <a:spcBef>
                <a:spcPts val="0"/>
              </a:spcBef>
              <a:buClr>
                <a:schemeClr val="folHlink"/>
              </a:buClr>
              <a:buSzPct val="60000"/>
              <a:tabLst>
                <a:tab pos="346075" algn="l"/>
              </a:tabLst>
              <a:defRPr/>
            </a:pPr>
            <a:r>
              <a:rPr lang="en-US" sz="2000" b="0">
                <a:solidFill>
                  <a:schemeClr val="tx1"/>
                </a:solidFill>
                <a:latin typeface="Times New Roman" pitchFamily="18" charset="0"/>
              </a:rPr>
              <a:t>	</a:t>
            </a:r>
          </a:p>
          <a:p>
            <a:pPr indent="-342900">
              <a:spcBef>
                <a:spcPts val="0"/>
              </a:spcBef>
              <a:buClr>
                <a:schemeClr val="folHlink"/>
              </a:buClr>
              <a:buSzPct val="60000"/>
              <a:tabLst>
                <a:tab pos="346075" algn="l"/>
              </a:tabLst>
              <a:defRPr/>
            </a:pPr>
            <a:r>
              <a:rPr lang="en-US" sz="2000" b="0">
                <a:solidFill>
                  <a:schemeClr val="tx1"/>
                </a:solidFill>
                <a:latin typeface="Times New Roman" pitchFamily="18" charset="0"/>
              </a:rPr>
              <a:t>		</a:t>
            </a:r>
          </a:p>
        </p:txBody>
      </p:sp>
      <p:sp>
        <p:nvSpPr>
          <p:cNvPr id="7"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7483481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521"/>
                                        </p:tgtEl>
                                        <p:attrNameLst>
                                          <p:attrName>style.visibility</p:attrName>
                                        </p:attrNameLst>
                                      </p:cBhvr>
                                      <p:to>
                                        <p:strVal val="visible"/>
                                      </p:to>
                                    </p:set>
                                    <p:anim calcmode="lin" valueType="num">
                                      <p:cBhvr additive="base">
                                        <p:cTn id="7" dur="500" fill="hold"/>
                                        <p:tgtEl>
                                          <p:spTgt spid="98521"/>
                                        </p:tgtEl>
                                        <p:attrNameLst>
                                          <p:attrName>ppt_x</p:attrName>
                                        </p:attrNameLst>
                                      </p:cBhvr>
                                      <p:tavLst>
                                        <p:tav tm="0">
                                          <p:val>
                                            <p:strVal val="0-#ppt_w/2"/>
                                          </p:val>
                                        </p:tav>
                                        <p:tav tm="100000">
                                          <p:val>
                                            <p:strVal val="#ppt_x"/>
                                          </p:val>
                                        </p:tav>
                                      </p:tavLst>
                                    </p:anim>
                                    <p:anim calcmode="lin" valueType="num">
                                      <p:cBhvr additive="base">
                                        <p:cTn id="8" dur="500" fill="hold"/>
                                        <p:tgtEl>
                                          <p:spTgt spid="98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827584" y="-43971"/>
            <a:ext cx="7924800" cy="1143000"/>
          </a:xfrm>
        </p:spPr>
        <p:txBody>
          <a:bodyPr>
            <a:normAutofit/>
          </a:bodyPr>
          <a:lstStyle/>
          <a:p>
            <a:r>
              <a:rPr lang="en-US" smtClean="0"/>
              <a:t>2.12.. </a:t>
            </a:r>
            <a:r>
              <a:rPr lang="en-US" b="1" smtClean="0"/>
              <a:t>Lệnh chuyển vị - </a:t>
            </a:r>
            <a:r>
              <a:rPr lang="en-US" smtClean="0"/>
              <a:t>continue</a:t>
            </a:r>
          </a:p>
        </p:txBody>
      </p:sp>
      <p:sp>
        <p:nvSpPr>
          <p:cNvPr id="30725" name="Rectangle 4"/>
          <p:cNvSpPr>
            <a:spLocks noGrp="1" noChangeArrowheads="1"/>
          </p:cNvSpPr>
          <p:nvPr>
            <p:ph type="body" idx="1"/>
          </p:nvPr>
        </p:nvSpPr>
        <p:spPr>
          <a:xfrm>
            <a:off x="914400" y="1268760"/>
            <a:ext cx="8097838" cy="4903440"/>
          </a:xfrm>
        </p:spPr>
        <p:txBody>
          <a:bodyPr>
            <a:noAutofit/>
          </a:bodyPr>
          <a:lstStyle/>
          <a:p>
            <a:pPr>
              <a:defRPr/>
            </a:pPr>
            <a:r>
              <a:rPr lang="en-US" sz="2400" smtClean="0"/>
              <a:t>Câu lệnh  </a:t>
            </a:r>
            <a:r>
              <a:rPr lang="en-US" sz="2400" smtClean="0">
                <a:solidFill>
                  <a:srgbClr val="C00000"/>
                </a:solidFill>
              </a:rPr>
              <a:t>continue</a:t>
            </a:r>
            <a:r>
              <a:rPr lang="en-US" sz="2400" smtClean="0"/>
              <a:t>  được sử dụng trong các chu trình lặp  </a:t>
            </a:r>
            <a:r>
              <a:rPr lang="en-US" sz="2400" smtClean="0">
                <a:solidFill>
                  <a:srgbClr val="C00000"/>
                </a:solidFill>
              </a:rPr>
              <a:t>for, while, do-while  </a:t>
            </a:r>
            <a:r>
              <a:rPr lang="en-US" sz="2400" smtClean="0"/>
              <a:t>để </a:t>
            </a:r>
            <a:r>
              <a:rPr lang="en-US" sz="2400" smtClean="0">
                <a:solidFill>
                  <a:srgbClr val="0070C0"/>
                </a:solidFill>
              </a:rPr>
              <a:t>dừng sự thực hiện của lần lặp hiện thời </a:t>
            </a:r>
            <a:r>
              <a:rPr lang="en-US" sz="2400" smtClean="0"/>
              <a:t>và bắt đầu lặp lại lần tiếp theo nếu điều kiện lặp còn thoả (còn true). </a:t>
            </a:r>
          </a:p>
          <a:p>
            <a:pPr>
              <a:defRPr/>
            </a:pPr>
            <a:r>
              <a:rPr lang="en-US" sz="2400" smtClean="0"/>
              <a:t>Đ</a:t>
            </a:r>
            <a:r>
              <a:rPr lang="en-US" sz="2400" smtClean="0">
                <a:solidFill>
                  <a:srgbClr val="002060"/>
                </a:solidFill>
              </a:rPr>
              <a:t>ối với chu trình  </a:t>
            </a:r>
            <a:r>
              <a:rPr lang="en-US" sz="2400" smtClean="0">
                <a:solidFill>
                  <a:srgbClr val="C00000"/>
                </a:solidFill>
              </a:rPr>
              <a:t>while, do-while,  khi gặp continue </a:t>
            </a:r>
            <a:r>
              <a:rPr lang="en-US" sz="2400" smtClean="0">
                <a:solidFill>
                  <a:srgbClr val="002060"/>
                </a:solidFill>
              </a:rPr>
              <a:t>thì phần còn lại của thân chu trình bị bỏ qua và tiếp tục kiểm tra điều kiện lặp để thực hiện quá trình lặp tiếp theo. </a:t>
            </a:r>
          </a:p>
          <a:p>
            <a:pPr>
              <a:defRPr/>
            </a:pPr>
            <a:r>
              <a:rPr lang="en-US" sz="2400" smtClean="0"/>
              <a:t>Đối với lệnh </a:t>
            </a:r>
            <a:r>
              <a:rPr lang="en-US" sz="2400" smtClean="0">
                <a:solidFill>
                  <a:srgbClr val="C00000"/>
                </a:solidFill>
              </a:rPr>
              <a:t>for, khi gặp continue </a:t>
            </a:r>
            <a:r>
              <a:rPr lang="en-US" sz="2400" smtClean="0"/>
              <a:t>thì phần còn lại của thân chu trình bị bỏ qua và tiếp tục thực hiện &lt;Biểu thức gia tăng&gt; sau đó thực hiện lặp lại nếu &lt;Điều kiện kết thúc&gt; còn true</a:t>
            </a:r>
            <a:endParaRPr lang="en-US" sz="2400"/>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52361976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1043608" y="3200"/>
            <a:ext cx="7924800" cy="1143000"/>
          </a:xfrm>
        </p:spPr>
        <p:txBody>
          <a:bodyPr>
            <a:normAutofit/>
          </a:bodyPr>
          <a:lstStyle/>
          <a:p>
            <a:r>
              <a:rPr lang="en-US" smtClean="0"/>
              <a:t>2.12.</a:t>
            </a:r>
            <a:r>
              <a:rPr lang="en-US" sz="4000" b="1" smtClean="0"/>
              <a:t>Lệnh chuyển vị - continue</a:t>
            </a:r>
            <a:endParaRPr lang="en-US" smtClean="0"/>
          </a:p>
        </p:txBody>
      </p:sp>
      <p:sp>
        <p:nvSpPr>
          <p:cNvPr id="30725" name="Rectangle 4"/>
          <p:cNvSpPr>
            <a:spLocks noGrp="1" noChangeArrowheads="1"/>
          </p:cNvSpPr>
          <p:nvPr>
            <p:ph type="body" idx="1"/>
          </p:nvPr>
        </p:nvSpPr>
        <p:spPr>
          <a:xfrm>
            <a:off x="914400" y="1268760"/>
            <a:ext cx="8097838" cy="4903440"/>
          </a:xfrm>
        </p:spPr>
        <p:txBody>
          <a:bodyPr>
            <a:normAutofit lnSpcReduction="10000"/>
          </a:bodyPr>
          <a:lstStyle/>
          <a:p>
            <a:pPr>
              <a:defRPr/>
            </a:pPr>
            <a:r>
              <a:rPr lang="en-US" sz="2000" smtClean="0"/>
              <a:t>Ví dụ câu lệnh continue : Chương trình minh hoạ cách sử dụng lệnh continue để </a:t>
            </a:r>
            <a:r>
              <a:rPr lang="en-US" sz="2000" smtClean="0">
                <a:solidFill>
                  <a:srgbClr val="C00000"/>
                </a:solidFill>
              </a:rPr>
              <a:t>ngắt lần lặp hiện thời</a:t>
            </a:r>
            <a:r>
              <a:rPr lang="en-US" sz="2000" smtClean="0"/>
              <a:t>. Chương trình in ra màn hình các số 1, 2, 3 và 5 cùng với căn bậc 2 của chúng, còn với i = </a:t>
            </a:r>
            <a:r>
              <a:rPr lang="en-US" sz="2000" b="1" smtClean="0">
                <a:solidFill>
                  <a:srgbClr val="002060"/>
                </a:solidFill>
              </a:rPr>
              <a:t>4 thì không thực hiện</a:t>
            </a:r>
          </a:p>
          <a:p>
            <a:pPr marL="457200" indent="-457200">
              <a:buFont typeface="+mj-lt"/>
              <a:buAutoNum type="arabicPeriod"/>
              <a:defRPr/>
            </a:pPr>
            <a:r>
              <a:rPr lang="en-US" sz="2000" smtClean="0"/>
              <a:t>class TiepTuc { </a:t>
            </a:r>
          </a:p>
          <a:p>
            <a:pPr marL="457200" indent="-457200">
              <a:buFont typeface="+mj-lt"/>
              <a:buAutoNum type="arabicPeriod"/>
              <a:defRPr/>
            </a:pPr>
            <a:r>
              <a:rPr lang="en-US" sz="2000" smtClean="0"/>
              <a:t>  public static void main(String args[]){ </a:t>
            </a:r>
          </a:p>
          <a:p>
            <a:pPr marL="457200" indent="-457200">
              <a:buFont typeface="+mj-lt"/>
              <a:buAutoNum type="arabicPeriod"/>
              <a:defRPr/>
            </a:pPr>
            <a:r>
              <a:rPr lang="en-US" sz="2000" smtClean="0">
                <a:solidFill>
                  <a:srgbClr val="002060"/>
                </a:solidFill>
              </a:rPr>
              <a:t>    for (int i = 1; i &lt;= 5; ++i)</a:t>
            </a:r>
          </a:p>
          <a:p>
            <a:pPr marL="457200" indent="-457200">
              <a:buFont typeface="+mj-lt"/>
              <a:buAutoNum type="arabicPeriod"/>
              <a:defRPr/>
            </a:pPr>
            <a:r>
              <a:rPr lang="en-US" sz="2000" smtClean="0"/>
              <a:t>     	{	 if (i == 4) continue; </a:t>
            </a:r>
          </a:p>
          <a:p>
            <a:pPr marL="457200" indent="-457200">
              <a:buFont typeface="+mj-lt"/>
              <a:buAutoNum type="arabicPeriod"/>
              <a:defRPr/>
            </a:pPr>
            <a:r>
              <a:rPr lang="en-US" sz="2000" smtClean="0"/>
              <a:t>     		 // Phần còn lại sẽ bị bỏ qua </a:t>
            </a:r>
          </a:p>
          <a:p>
            <a:pPr marL="457200" indent="-457200">
              <a:buFont typeface="+mj-lt"/>
              <a:buAutoNum type="arabicPeriod"/>
              <a:defRPr/>
            </a:pPr>
            <a:r>
              <a:rPr lang="en-US" sz="2000" smtClean="0"/>
              <a:t>      	System.out.println(i + "\t" + Math.sqrt(i)); </a:t>
            </a:r>
          </a:p>
          <a:p>
            <a:pPr marL="457200" indent="-457200">
              <a:buFont typeface="+mj-lt"/>
              <a:buAutoNum type="arabicPeriod"/>
              <a:defRPr/>
            </a:pPr>
            <a:r>
              <a:rPr lang="en-US" sz="2000" smtClean="0"/>
              <a:t>   	 	// Thực hiện ++i và kiểm tra để lặp lại </a:t>
            </a:r>
          </a:p>
          <a:p>
            <a:pPr marL="457200" indent="-457200">
              <a:buFont typeface="+mj-lt"/>
              <a:buAutoNum type="arabicPeriod"/>
              <a:defRPr/>
            </a:pPr>
            <a:r>
              <a:rPr lang="en-US" sz="2000" smtClean="0"/>
              <a:t>   	</a:t>
            </a:r>
            <a:r>
              <a:rPr lang="en-US" sz="2000" smtClean="0">
                <a:solidFill>
                  <a:srgbClr val="002060"/>
                </a:solidFill>
              </a:rPr>
              <a:t>} // end of for </a:t>
            </a:r>
          </a:p>
          <a:p>
            <a:pPr marL="457200" indent="-457200">
              <a:buFont typeface="+mj-lt"/>
              <a:buAutoNum type="arabicPeriod"/>
              <a:defRPr/>
            </a:pPr>
            <a:r>
              <a:rPr lang="en-US" sz="2000" smtClean="0"/>
              <a:t>}  end of main</a:t>
            </a:r>
          </a:p>
          <a:p>
            <a:pPr marL="457200" indent="-457200">
              <a:buFont typeface="Wingdings" pitchFamily="2" charset="2"/>
              <a:buNone/>
              <a:defRPr/>
            </a:pPr>
            <a:r>
              <a:rPr lang="en-US" sz="2000" smtClean="0"/>
              <a:t>} // end of class</a:t>
            </a:r>
          </a:p>
          <a:p>
            <a:pPr>
              <a:buFont typeface="Wingdings" pitchFamily="2" charset="2"/>
              <a:buNone/>
              <a:defRPr/>
            </a:pPr>
            <a:endParaRPr lang="en-US" sz="2000" smtClean="0"/>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8289110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xfrm>
            <a:off x="755576" y="0"/>
            <a:ext cx="7924800" cy="1143000"/>
          </a:xfrm>
        </p:spPr>
        <p:txBody>
          <a:bodyPr/>
          <a:lstStyle/>
          <a:p>
            <a:r>
              <a:rPr lang="en-US" sz="4000" smtClean="0"/>
              <a:t>2.12. </a:t>
            </a:r>
            <a:r>
              <a:rPr lang="en-US" sz="4000" b="1" smtClean="0"/>
              <a:t>Lệnh chuyển vị - </a:t>
            </a:r>
            <a:r>
              <a:rPr lang="en-US" smtClean="0"/>
              <a:t>return</a:t>
            </a:r>
          </a:p>
        </p:txBody>
      </p:sp>
      <p:sp>
        <p:nvSpPr>
          <p:cNvPr id="30725" name="Rectangle 4"/>
          <p:cNvSpPr>
            <a:spLocks noGrp="1" noChangeArrowheads="1"/>
          </p:cNvSpPr>
          <p:nvPr>
            <p:ph type="body" idx="1"/>
          </p:nvPr>
        </p:nvSpPr>
        <p:spPr>
          <a:xfrm>
            <a:off x="914400" y="1196752"/>
            <a:ext cx="8097838" cy="4975448"/>
          </a:xfrm>
        </p:spPr>
        <p:txBody>
          <a:bodyPr>
            <a:noAutofit/>
          </a:bodyPr>
          <a:lstStyle/>
          <a:p>
            <a:pPr>
              <a:defRPr/>
            </a:pPr>
            <a:r>
              <a:rPr lang="en-US" sz="2400" smtClean="0"/>
              <a:t>Câu lệnh return được sử dụng để </a:t>
            </a:r>
            <a:r>
              <a:rPr lang="en-US" sz="2400" smtClean="0">
                <a:solidFill>
                  <a:srgbClr val="002060"/>
                </a:solidFill>
              </a:rPr>
              <a:t>kết thúc thực hiện của hàm hiện thời </a:t>
            </a:r>
            <a:r>
              <a:rPr lang="en-US" sz="2400" smtClean="0"/>
              <a:t>và chuyển điều khiển chương trình về lại sau lời gọi hàm đó</a:t>
            </a:r>
          </a:p>
          <a:p>
            <a:pPr>
              <a:buFont typeface="Wingdings" pitchFamily="2" charset="2"/>
              <a:buNone/>
              <a:defRPr/>
            </a:pPr>
            <a:r>
              <a:rPr lang="en-US" sz="2400" smtClean="0"/>
              <a:t>Ví dụ: Chương trình minh hoạ các lệnh return: Kiểm tra xem số các đối số của chương trình có bằng 0 và in ra số đó nếu lớn hơn 3, ngược lại in ra số 2 khi có đối số</a:t>
            </a:r>
          </a:p>
          <a:p>
            <a:pPr marL="457200" indent="-457200">
              <a:buFont typeface="+mj-lt"/>
              <a:buAutoNum type="arabicPeriod"/>
              <a:defRPr/>
            </a:pPr>
            <a:r>
              <a:rPr lang="en-US" sz="2400" smtClean="0">
                <a:solidFill>
                  <a:srgbClr val="C00000"/>
                </a:solidFill>
              </a:rPr>
              <a:t>int</a:t>
            </a:r>
            <a:r>
              <a:rPr lang="en-US" sz="2400" smtClean="0"/>
              <a:t> check(int i) {  </a:t>
            </a:r>
          </a:p>
          <a:p>
            <a:pPr marL="457200" indent="-457200">
              <a:buFont typeface="+mj-lt"/>
              <a:buAutoNum type="arabicPeriod"/>
              <a:defRPr/>
            </a:pPr>
            <a:r>
              <a:rPr lang="en-US" sz="2400" smtClean="0"/>
              <a:t>    if (i &gt; 3</a:t>
            </a:r>
            <a:r>
              <a:rPr lang="en-US" sz="2400" smtClean="0">
                <a:solidFill>
                  <a:srgbClr val="C00000"/>
                </a:solidFill>
              </a:rPr>
              <a:t>) return </a:t>
            </a:r>
            <a:r>
              <a:rPr lang="en-US" sz="2400" smtClean="0"/>
              <a:t>i; </a:t>
            </a:r>
          </a:p>
          <a:p>
            <a:pPr marL="457200" indent="-457200">
              <a:buFont typeface="+mj-lt"/>
              <a:buAutoNum type="arabicPeriod"/>
              <a:defRPr/>
            </a:pPr>
            <a:r>
              <a:rPr lang="en-US" sz="2400" smtClean="0"/>
              <a:t>  else </a:t>
            </a:r>
            <a:r>
              <a:rPr lang="en-US" sz="2400" smtClean="0">
                <a:solidFill>
                  <a:srgbClr val="C00000"/>
                </a:solidFill>
              </a:rPr>
              <a:t>return</a:t>
            </a:r>
            <a:r>
              <a:rPr lang="en-US" sz="2400" smtClean="0"/>
              <a:t> 2;</a:t>
            </a:r>
          </a:p>
          <a:p>
            <a:pPr marL="457200" indent="-457200">
              <a:buFont typeface="+mj-lt"/>
              <a:buAutoNum type="arabicPeriod"/>
              <a:defRPr/>
            </a:pPr>
            <a:r>
              <a:rPr lang="en-US" sz="2400" smtClean="0"/>
              <a:t>// Nếu là return 2.0 sẽ sai vì không tương thích kiểu     </a:t>
            </a:r>
          </a:p>
          <a:p>
            <a:pPr marL="457200" indent="-457200">
              <a:buFont typeface="Wingdings" pitchFamily="2" charset="2"/>
              <a:buNone/>
              <a:defRPr/>
            </a:pPr>
            <a:r>
              <a:rPr lang="en-US" sz="2400" smtClean="0"/>
              <a:t>  } </a:t>
            </a:r>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04618841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43AD6E6F-E0BA-4592-BE47-A2C3EF609363}" type="slidenum">
              <a:rPr lang="en-US" smtClean="0"/>
              <a:pPr/>
              <a:t>47</a:t>
            </a:fld>
            <a:r>
              <a:rPr lang="en-US" smtClean="0"/>
              <a:t>/81</a:t>
            </a:r>
          </a:p>
        </p:txBody>
      </p:sp>
      <p:sp>
        <p:nvSpPr>
          <p:cNvPr id="30723" name="Rectangle 2"/>
          <p:cNvSpPr>
            <a:spLocks noGrp="1" noChangeArrowheads="1"/>
          </p:cNvSpPr>
          <p:nvPr>
            <p:ph type="title"/>
          </p:nvPr>
        </p:nvSpPr>
        <p:spPr/>
        <p:txBody>
          <a:bodyPr/>
          <a:lstStyle/>
          <a:p>
            <a:pPr eaLnBrk="1" hangingPunct="1"/>
            <a:r>
              <a:rPr lang="en-US" sz="3200" smtClean="0"/>
              <a:t> Phương pháp giải bài toán với Java</a:t>
            </a:r>
          </a:p>
        </p:txBody>
      </p:sp>
      <p:sp>
        <p:nvSpPr>
          <p:cNvPr id="30724" name="Rectangle 11"/>
          <p:cNvSpPr>
            <a:spLocks noChangeArrowheads="1"/>
          </p:cNvSpPr>
          <p:nvPr/>
        </p:nvSpPr>
        <p:spPr bwMode="auto">
          <a:xfrm>
            <a:off x="2057400" y="1981200"/>
            <a:ext cx="4876800" cy="457200"/>
          </a:xfrm>
          <a:prstGeom prst="rect">
            <a:avLst/>
          </a:prstGeom>
          <a:solidFill>
            <a:schemeClr val="accent1"/>
          </a:solidFill>
          <a:ln w="9525">
            <a:solidFill>
              <a:schemeClr val="tx1"/>
            </a:solidFill>
            <a:miter lim="800000"/>
            <a:headEnd/>
            <a:tailEnd/>
          </a:ln>
        </p:spPr>
        <p:txBody>
          <a:bodyPr wrap="none" anchor="ctr"/>
          <a:lstStyle/>
          <a:p>
            <a:pPr algn="ctr"/>
            <a:r>
              <a:rPr lang="en-US" sz="2400"/>
              <a:t>Bài toán đơn giản</a:t>
            </a:r>
          </a:p>
        </p:txBody>
      </p:sp>
      <p:sp>
        <p:nvSpPr>
          <p:cNvPr id="30725" name="Rectangle 12"/>
          <p:cNvSpPr>
            <a:spLocks noChangeArrowheads="1"/>
          </p:cNvSpPr>
          <p:nvPr/>
        </p:nvSpPr>
        <p:spPr bwMode="auto">
          <a:xfrm>
            <a:off x="2057400" y="2590800"/>
            <a:ext cx="4876800" cy="457200"/>
          </a:xfrm>
          <a:prstGeom prst="rect">
            <a:avLst/>
          </a:prstGeom>
          <a:solidFill>
            <a:schemeClr val="accent1"/>
          </a:solidFill>
          <a:ln w="9525">
            <a:solidFill>
              <a:schemeClr val="tx1"/>
            </a:solidFill>
            <a:miter lim="800000"/>
            <a:headEnd/>
            <a:tailEnd/>
          </a:ln>
        </p:spPr>
        <p:txBody>
          <a:bodyPr wrap="none" anchor="ctr"/>
          <a:lstStyle/>
          <a:p>
            <a:pPr algn="ctr"/>
            <a:r>
              <a:rPr lang="en-US" sz="2400"/>
              <a:t>Bài toán phức tạp</a:t>
            </a:r>
          </a:p>
        </p:txBody>
      </p:sp>
    </p:spTree>
    <p:extLst>
      <p:ext uri="{BB962C8B-B14F-4D97-AF65-F5344CB8AC3E}">
        <p14:creationId xmlns:p14="http://schemas.microsoft.com/office/powerpoint/2010/main" val="2466291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3F0BC5CA-E880-4676-8F6D-EA8B2B3A25D9}" type="slidenum">
              <a:rPr lang="en-US" smtClean="0"/>
              <a:pPr/>
              <a:t>48</a:t>
            </a:fld>
            <a:r>
              <a:rPr lang="en-US" smtClean="0"/>
              <a:t>/81</a:t>
            </a:r>
          </a:p>
        </p:txBody>
      </p:sp>
      <p:sp>
        <p:nvSpPr>
          <p:cNvPr id="31747" name="Rectangle 2"/>
          <p:cNvSpPr>
            <a:spLocks noGrp="1" noChangeArrowheads="1"/>
          </p:cNvSpPr>
          <p:nvPr>
            <p:ph type="title"/>
          </p:nvPr>
        </p:nvSpPr>
        <p:spPr/>
        <p:txBody>
          <a:bodyPr/>
          <a:lstStyle/>
          <a:p>
            <a:pPr eaLnBrk="1" hangingPunct="1"/>
            <a:r>
              <a:rPr lang="en-US" smtClean="0"/>
              <a:t>1- Bài toán đơn giản</a:t>
            </a:r>
          </a:p>
        </p:txBody>
      </p:sp>
      <p:grpSp>
        <p:nvGrpSpPr>
          <p:cNvPr id="31748" name="Group 13"/>
          <p:cNvGrpSpPr>
            <a:grpSpLocks/>
          </p:cNvGrpSpPr>
          <p:nvPr/>
        </p:nvGrpSpPr>
        <p:grpSpPr bwMode="auto">
          <a:xfrm>
            <a:off x="533400" y="2209800"/>
            <a:ext cx="8153400" cy="2514600"/>
            <a:chOff x="336" y="1392"/>
            <a:chExt cx="5136" cy="1584"/>
          </a:xfrm>
        </p:grpSpPr>
        <p:sp>
          <p:nvSpPr>
            <p:cNvPr id="31749" name="Rectangle 4"/>
            <p:cNvSpPr>
              <a:spLocks noChangeArrowheads="1"/>
            </p:cNvSpPr>
            <p:nvPr/>
          </p:nvSpPr>
          <p:spPr bwMode="auto">
            <a:xfrm>
              <a:off x="336" y="1920"/>
              <a:ext cx="624" cy="864"/>
            </a:xfrm>
            <a:prstGeom prst="rect">
              <a:avLst/>
            </a:prstGeom>
            <a:solidFill>
              <a:schemeClr val="accent1"/>
            </a:solidFill>
            <a:ln w="9525">
              <a:solidFill>
                <a:schemeClr val="tx1"/>
              </a:solidFill>
              <a:miter lim="800000"/>
              <a:headEnd/>
              <a:tailEnd/>
            </a:ln>
          </p:spPr>
          <p:txBody>
            <a:bodyPr wrap="none" anchor="ctr"/>
            <a:lstStyle/>
            <a:p>
              <a:pPr algn="ctr"/>
              <a:r>
                <a:rPr lang="en-US"/>
                <a:t>Mô tả</a:t>
              </a:r>
            </a:p>
            <a:p>
              <a:pPr algn="ctr"/>
              <a:r>
                <a:rPr lang="en-US"/>
                <a:t>của</a:t>
              </a:r>
            </a:p>
            <a:p>
              <a:pPr algn="ctr"/>
              <a:r>
                <a:rPr lang="en-US"/>
                <a:t>bài toán</a:t>
              </a:r>
            </a:p>
          </p:txBody>
        </p:sp>
        <p:sp>
          <p:nvSpPr>
            <p:cNvPr id="31750" name="Rectangle 5"/>
            <p:cNvSpPr>
              <a:spLocks noChangeArrowheads="1"/>
            </p:cNvSpPr>
            <p:nvPr/>
          </p:nvSpPr>
          <p:spPr bwMode="auto">
            <a:xfrm>
              <a:off x="1152" y="1872"/>
              <a:ext cx="768" cy="384"/>
            </a:xfrm>
            <a:prstGeom prst="rect">
              <a:avLst/>
            </a:prstGeom>
            <a:solidFill>
              <a:srgbClr val="FFFF99"/>
            </a:solidFill>
            <a:ln w="9525">
              <a:solidFill>
                <a:schemeClr val="tx1"/>
              </a:solidFill>
              <a:miter lim="800000"/>
              <a:headEnd/>
              <a:tailEnd/>
            </a:ln>
          </p:spPr>
          <p:txBody>
            <a:bodyPr wrap="none" anchor="ctr"/>
            <a:lstStyle/>
            <a:p>
              <a:pPr algn="ctr"/>
              <a:r>
                <a:rPr lang="en-US">
                  <a:solidFill>
                    <a:srgbClr val="0000CC"/>
                  </a:solidFill>
                </a:rPr>
                <a:t>Danh từ</a:t>
              </a:r>
            </a:p>
            <a:p>
              <a:pPr algn="ctr"/>
              <a:r>
                <a:rPr lang="en-US">
                  <a:solidFill>
                    <a:srgbClr val="0000CC"/>
                  </a:solidFill>
                </a:rPr>
                <a:t>đơn giản</a:t>
              </a:r>
            </a:p>
          </p:txBody>
        </p:sp>
        <p:sp>
          <p:nvSpPr>
            <p:cNvPr id="31751" name="Rectangle 6"/>
            <p:cNvSpPr>
              <a:spLocks noChangeArrowheads="1"/>
            </p:cNvSpPr>
            <p:nvPr/>
          </p:nvSpPr>
          <p:spPr bwMode="auto">
            <a:xfrm>
              <a:off x="1152" y="2496"/>
              <a:ext cx="768" cy="288"/>
            </a:xfrm>
            <a:prstGeom prst="rect">
              <a:avLst/>
            </a:prstGeom>
            <a:solidFill>
              <a:schemeClr val="accent1"/>
            </a:solidFill>
            <a:ln w="9525">
              <a:solidFill>
                <a:schemeClr val="tx1"/>
              </a:solidFill>
              <a:miter lim="800000"/>
              <a:headEnd/>
              <a:tailEnd/>
            </a:ln>
          </p:spPr>
          <p:txBody>
            <a:bodyPr wrap="none" anchor="ctr"/>
            <a:lstStyle/>
            <a:p>
              <a:pPr algn="ctr"/>
              <a:r>
                <a:rPr lang="en-US">
                  <a:solidFill>
                    <a:srgbClr val="CC0000"/>
                  </a:solidFill>
                </a:rPr>
                <a:t>Động từ</a:t>
              </a:r>
            </a:p>
          </p:txBody>
        </p:sp>
        <p:sp>
          <p:nvSpPr>
            <p:cNvPr id="31752" name="Line 7"/>
            <p:cNvSpPr>
              <a:spLocks noChangeShapeType="1"/>
            </p:cNvSpPr>
            <p:nvPr/>
          </p:nvSpPr>
          <p:spPr bwMode="auto">
            <a:xfrm>
              <a:off x="960" y="2064"/>
              <a:ext cx="192" cy="0"/>
            </a:xfrm>
            <a:prstGeom prst="line">
              <a:avLst/>
            </a:prstGeom>
            <a:noFill/>
            <a:ln w="28575">
              <a:solidFill>
                <a:srgbClr val="0000CC"/>
              </a:solidFill>
              <a:round/>
              <a:headEnd/>
              <a:tailEnd type="triangle" w="med" len="med"/>
            </a:ln>
          </p:spPr>
          <p:txBody>
            <a:bodyPr/>
            <a:lstStyle/>
            <a:p>
              <a:endParaRPr lang="en-US"/>
            </a:p>
          </p:txBody>
        </p:sp>
        <p:sp>
          <p:nvSpPr>
            <p:cNvPr id="31753" name="Line 8"/>
            <p:cNvSpPr>
              <a:spLocks noChangeShapeType="1"/>
            </p:cNvSpPr>
            <p:nvPr/>
          </p:nvSpPr>
          <p:spPr bwMode="auto">
            <a:xfrm>
              <a:off x="960" y="2640"/>
              <a:ext cx="192" cy="0"/>
            </a:xfrm>
            <a:prstGeom prst="line">
              <a:avLst/>
            </a:prstGeom>
            <a:noFill/>
            <a:ln w="28575">
              <a:solidFill>
                <a:srgbClr val="CC0000"/>
              </a:solidFill>
              <a:round/>
              <a:headEnd/>
              <a:tailEnd type="triangle" w="med" len="med"/>
            </a:ln>
          </p:spPr>
          <p:txBody>
            <a:bodyPr/>
            <a:lstStyle/>
            <a:p>
              <a:endParaRPr lang="en-US"/>
            </a:p>
          </p:txBody>
        </p:sp>
        <p:sp>
          <p:nvSpPr>
            <p:cNvPr id="31754" name="Rectangle 9"/>
            <p:cNvSpPr>
              <a:spLocks noChangeArrowheads="1"/>
            </p:cNvSpPr>
            <p:nvPr/>
          </p:nvSpPr>
          <p:spPr bwMode="auto">
            <a:xfrm>
              <a:off x="2304" y="1392"/>
              <a:ext cx="3168" cy="1584"/>
            </a:xfrm>
            <a:prstGeom prst="rect">
              <a:avLst/>
            </a:prstGeom>
            <a:solidFill>
              <a:schemeClr val="accent1"/>
            </a:solidFill>
            <a:ln w="9525">
              <a:solidFill>
                <a:schemeClr val="tx1"/>
              </a:solidFill>
              <a:miter lim="800000"/>
              <a:headEnd/>
              <a:tailEnd/>
            </a:ln>
          </p:spPr>
          <p:txBody>
            <a:bodyPr wrap="none" anchor="ctr"/>
            <a:lstStyle/>
            <a:p>
              <a:r>
                <a:rPr lang="en-US" sz="2000"/>
                <a:t>class BaiToan</a:t>
              </a:r>
            </a:p>
            <a:p>
              <a:r>
                <a:rPr lang="en-US" sz="2000"/>
                <a:t>{  public static void main(String args[])</a:t>
              </a:r>
            </a:p>
            <a:p>
              <a:r>
                <a:rPr lang="en-US" sz="2000"/>
                <a:t>   {    </a:t>
              </a:r>
            </a:p>
            <a:p>
              <a:r>
                <a:rPr lang="en-US" sz="2000"/>
                <a:t>       </a:t>
              </a:r>
              <a:r>
                <a:rPr lang="en-US" sz="2000">
                  <a:solidFill>
                    <a:srgbClr val="0000CC"/>
                  </a:solidFill>
                </a:rPr>
                <a:t>&lt; biến&gt;</a:t>
              </a:r>
            </a:p>
            <a:p>
              <a:r>
                <a:rPr lang="en-US" sz="2000"/>
                <a:t>       </a:t>
              </a:r>
              <a:r>
                <a:rPr lang="en-US" sz="2000">
                  <a:solidFill>
                    <a:srgbClr val="CC0000"/>
                  </a:solidFill>
                </a:rPr>
                <a:t>&lt;code xử lý&gt;</a:t>
              </a:r>
            </a:p>
            <a:p>
              <a:r>
                <a:rPr lang="en-US" sz="2000"/>
                <a:t>    }</a:t>
              </a:r>
            </a:p>
            <a:p>
              <a:r>
                <a:rPr lang="en-US" sz="2000"/>
                <a:t>}</a:t>
              </a:r>
            </a:p>
          </p:txBody>
        </p:sp>
        <p:sp>
          <p:nvSpPr>
            <p:cNvPr id="31755" name="Line 10"/>
            <p:cNvSpPr>
              <a:spLocks noChangeShapeType="1"/>
            </p:cNvSpPr>
            <p:nvPr/>
          </p:nvSpPr>
          <p:spPr bwMode="auto">
            <a:xfrm>
              <a:off x="1920" y="2064"/>
              <a:ext cx="672" cy="144"/>
            </a:xfrm>
            <a:prstGeom prst="line">
              <a:avLst/>
            </a:prstGeom>
            <a:noFill/>
            <a:ln w="28575">
              <a:solidFill>
                <a:srgbClr val="0000CC"/>
              </a:solidFill>
              <a:round/>
              <a:headEnd/>
              <a:tailEnd type="triangle" w="med" len="med"/>
            </a:ln>
          </p:spPr>
          <p:txBody>
            <a:bodyPr/>
            <a:lstStyle/>
            <a:p>
              <a:endParaRPr lang="en-US"/>
            </a:p>
          </p:txBody>
        </p:sp>
        <p:sp>
          <p:nvSpPr>
            <p:cNvPr id="31756" name="Line 11"/>
            <p:cNvSpPr>
              <a:spLocks noChangeShapeType="1"/>
            </p:cNvSpPr>
            <p:nvPr/>
          </p:nvSpPr>
          <p:spPr bwMode="auto">
            <a:xfrm flipV="1">
              <a:off x="1920" y="2400"/>
              <a:ext cx="672" cy="240"/>
            </a:xfrm>
            <a:prstGeom prst="line">
              <a:avLst/>
            </a:prstGeom>
            <a:noFill/>
            <a:ln w="28575">
              <a:solidFill>
                <a:srgbClr val="CC0000"/>
              </a:solidFill>
              <a:round/>
              <a:headEnd/>
              <a:tailEnd type="triangle" w="med" len="med"/>
            </a:ln>
          </p:spPr>
          <p:txBody>
            <a:bodyPr/>
            <a:lstStyle/>
            <a:p>
              <a:endParaRPr lang="en-US"/>
            </a:p>
          </p:txBody>
        </p:sp>
      </p:grpSp>
    </p:spTree>
    <p:extLst>
      <p:ext uri="{BB962C8B-B14F-4D97-AF65-F5344CB8AC3E}">
        <p14:creationId xmlns:p14="http://schemas.microsoft.com/office/powerpoint/2010/main" val="592730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792162"/>
          </a:xfrm>
        </p:spPr>
        <p:txBody>
          <a:bodyPr/>
          <a:lstStyle/>
          <a:p>
            <a:r>
              <a:rPr lang="en-US" smtClean="0"/>
              <a:t>Bài toán 1</a:t>
            </a:r>
          </a:p>
        </p:txBody>
      </p:sp>
      <p:sp>
        <p:nvSpPr>
          <p:cNvPr id="32771" name="Content Placeholder 2"/>
          <p:cNvSpPr>
            <a:spLocks noGrp="1"/>
          </p:cNvSpPr>
          <p:nvPr>
            <p:ph idx="1"/>
          </p:nvPr>
        </p:nvSpPr>
        <p:spPr>
          <a:xfrm>
            <a:off x="457200" y="990600"/>
            <a:ext cx="8229600" cy="5562600"/>
          </a:xfrm>
        </p:spPr>
        <p:txBody>
          <a:bodyPr/>
          <a:lstStyle/>
          <a:p>
            <a:pPr>
              <a:buFontTx/>
              <a:buNone/>
            </a:pPr>
            <a:r>
              <a:rPr lang="en-US" sz="2400" smtClean="0">
                <a:solidFill>
                  <a:srgbClr val="0000CC"/>
                </a:solidFill>
              </a:rPr>
              <a:t>public </a:t>
            </a:r>
            <a:r>
              <a:rPr lang="en-US" sz="2400" smtClean="0">
                <a:solidFill>
                  <a:srgbClr val="CC3300"/>
                </a:solidFill>
              </a:rPr>
              <a:t>class</a:t>
            </a:r>
            <a:r>
              <a:rPr lang="en-US" sz="2400" smtClean="0">
                <a:solidFill>
                  <a:srgbClr val="0000CC"/>
                </a:solidFill>
              </a:rPr>
              <a:t> HelloWorld {</a:t>
            </a:r>
          </a:p>
          <a:p>
            <a:pPr>
              <a:buFontTx/>
              <a:buNone/>
            </a:pPr>
            <a:r>
              <a:rPr lang="en-US" sz="2400" smtClean="0">
                <a:solidFill>
                  <a:srgbClr val="0000CC"/>
                </a:solidFill>
              </a:rPr>
              <a:t>    public static </a:t>
            </a:r>
            <a:r>
              <a:rPr lang="en-US" sz="2400" smtClean="0">
                <a:solidFill>
                  <a:srgbClr val="CC3300"/>
                </a:solidFill>
              </a:rPr>
              <a:t>void</a:t>
            </a:r>
            <a:r>
              <a:rPr lang="en-US" sz="2400" smtClean="0">
                <a:solidFill>
                  <a:srgbClr val="0000CC"/>
                </a:solidFill>
              </a:rPr>
              <a:t> main(String[] args) {</a:t>
            </a:r>
          </a:p>
          <a:p>
            <a:pPr>
              <a:buFontTx/>
              <a:buNone/>
            </a:pPr>
            <a:r>
              <a:rPr lang="en-US" sz="2400" smtClean="0">
                <a:solidFill>
                  <a:srgbClr val="0000CC"/>
                </a:solidFill>
              </a:rPr>
              <a:t>        System.out.println("Hello World");        </a:t>
            </a:r>
          </a:p>
          <a:p>
            <a:pPr>
              <a:buFontTx/>
              <a:buNone/>
            </a:pPr>
            <a:r>
              <a:rPr lang="en-US" sz="2400" smtClean="0">
                <a:solidFill>
                  <a:srgbClr val="0000CC"/>
                </a:solidFill>
              </a:rPr>
              <a:t>    }</a:t>
            </a:r>
          </a:p>
          <a:p>
            <a:pPr>
              <a:buFontTx/>
              <a:buChar char="-"/>
            </a:pPr>
            <a:r>
              <a:rPr lang="en-US" sz="2400" smtClean="0"/>
              <a:t>Lớp public có tên </a:t>
            </a:r>
            <a:r>
              <a:rPr lang="en-US" sz="2400" smtClean="0">
                <a:solidFill>
                  <a:srgbClr val="C00000"/>
                </a:solidFill>
              </a:rPr>
              <a:t>trùng</a:t>
            </a:r>
            <a:r>
              <a:rPr lang="en-US" sz="2400" smtClean="0"/>
              <a:t> tên tên file.java</a:t>
            </a:r>
          </a:p>
          <a:p>
            <a:pPr>
              <a:buFontTx/>
              <a:buChar char="-"/>
            </a:pPr>
            <a:r>
              <a:rPr lang="en-US" sz="2400" smtClean="0"/>
              <a:t>Lớp chứa hàm main có tên trùng tên </a:t>
            </a:r>
            <a:r>
              <a:rPr lang="en-US" sz="2400" smtClean="0">
                <a:solidFill>
                  <a:srgbClr val="C00000"/>
                </a:solidFill>
              </a:rPr>
              <a:t>file.java</a:t>
            </a:r>
          </a:p>
          <a:p>
            <a:pPr>
              <a:buFontTx/>
              <a:buChar char="-"/>
            </a:pPr>
            <a:r>
              <a:rPr lang="en-US" sz="2400" smtClean="0"/>
              <a:t>Tên lớp, biến hàm: dài bất kỳ, tạo thành từ a-z, A-Z, 0-9, _, $; không chứa dấu cách.</a:t>
            </a:r>
          </a:p>
          <a:p>
            <a:pPr>
              <a:buFontTx/>
              <a:buChar char="-"/>
            </a:pPr>
            <a:r>
              <a:rPr lang="en-US" sz="2400" smtClean="0"/>
              <a:t>Hàm </a:t>
            </a:r>
            <a:r>
              <a:rPr lang="en-US" sz="2400" smtClean="0">
                <a:solidFill>
                  <a:srgbClr val="C00000"/>
                </a:solidFill>
              </a:rPr>
              <a:t>void</a:t>
            </a:r>
            <a:r>
              <a:rPr lang="en-US" sz="2400" smtClean="0"/>
              <a:t> là hàm không có kiểu trả về</a:t>
            </a:r>
          </a:p>
          <a:p>
            <a:pPr>
              <a:buFontTx/>
              <a:buChar char="-"/>
            </a:pPr>
            <a:r>
              <a:rPr lang="en-US" sz="2400" smtClean="0"/>
              <a:t>Hàm có kiểu trả về (float, int, double, char, boolean, String,… phải có lệnh </a:t>
            </a:r>
            <a:r>
              <a:rPr lang="en-US" sz="2400" smtClean="0">
                <a:solidFill>
                  <a:srgbClr val="C00000"/>
                </a:solidFill>
              </a:rPr>
              <a:t>return</a:t>
            </a:r>
            <a:r>
              <a:rPr lang="en-US" sz="2400" smtClean="0"/>
              <a:t> kết_quả; </a:t>
            </a:r>
          </a:p>
          <a:p>
            <a:pPr>
              <a:buFontTx/>
              <a:buChar char="-"/>
            </a:pPr>
            <a:endParaRPr lang="en-US" smtClean="0"/>
          </a:p>
        </p:txBody>
      </p:sp>
      <p:sp>
        <p:nvSpPr>
          <p:cNvPr id="32772" name="Slide Number Placeholder 3"/>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1592AFBF-18FB-4A4A-B26E-73F25011456A}" type="slidenum">
              <a:rPr lang="en-US" smtClean="0"/>
              <a:pPr/>
              <a:t>49</a:t>
            </a:fld>
            <a:r>
              <a:rPr lang="en-US" smtClean="0"/>
              <a:t>/81</a:t>
            </a:r>
          </a:p>
        </p:txBody>
      </p:sp>
    </p:spTree>
    <p:extLst>
      <p:ext uri="{BB962C8B-B14F-4D97-AF65-F5344CB8AC3E}">
        <p14:creationId xmlns:p14="http://schemas.microsoft.com/office/powerpoint/2010/main" val="130062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4294967295"/>
          </p:nvPr>
        </p:nvSpPr>
        <p:spPr>
          <a:xfrm>
            <a:off x="3124200" y="6356350"/>
            <a:ext cx="2895600" cy="365125"/>
          </a:xfrm>
          <a:prstGeom prst="rect">
            <a:avLst/>
          </a:prstGeom>
          <a:noFill/>
        </p:spPr>
        <p:txBody>
          <a:bodyPr/>
          <a:lstStyle/>
          <a:p>
            <a:fld id="{0D3D4F71-6692-4FCA-A288-B48441A2EAB9}" type="slidenum">
              <a:rPr lang="en-US"/>
              <a:pPr/>
              <a:t>5</a:t>
            </a:fld>
            <a:r>
              <a:rPr lang="en-US"/>
              <a:t>/39</a:t>
            </a:r>
          </a:p>
        </p:txBody>
      </p:sp>
      <p:sp>
        <p:nvSpPr>
          <p:cNvPr id="23555"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3556" name="Rectangle 3"/>
          <p:cNvSpPr>
            <a:spLocks noGrp="1" noChangeArrowheads="1"/>
          </p:cNvSpPr>
          <p:nvPr>
            <p:ph type="title"/>
          </p:nvPr>
        </p:nvSpPr>
        <p:spPr>
          <a:xfrm>
            <a:off x="304800" y="457200"/>
            <a:ext cx="8686800" cy="533400"/>
          </a:xfrm>
          <a:noFill/>
        </p:spPr>
        <p:txBody>
          <a:bodyPr>
            <a:normAutofit fontScale="90000"/>
          </a:bodyPr>
          <a:lstStyle/>
          <a:p>
            <a:r>
              <a:rPr lang="en-US" sz="4000" smtClean="0"/>
              <a:t>2.1.2. Từ khóa (keyword)</a:t>
            </a:r>
            <a:endParaRPr lang="en-US" smtClean="0"/>
          </a:p>
        </p:txBody>
      </p:sp>
      <p:sp>
        <p:nvSpPr>
          <p:cNvPr id="23557" name="Rectangle 4"/>
          <p:cNvSpPr>
            <a:spLocks noGrp="1" noChangeArrowheads="1"/>
          </p:cNvSpPr>
          <p:nvPr>
            <p:ph type="body" idx="1"/>
          </p:nvPr>
        </p:nvSpPr>
        <p:spPr>
          <a:xfrm>
            <a:off x="571472" y="1258888"/>
            <a:ext cx="8440766" cy="5099070"/>
          </a:xfrm>
          <a:noFill/>
        </p:spPr>
        <p:txBody>
          <a:bodyPr/>
          <a:lstStyle/>
          <a:p>
            <a:pPr eaLnBrk="1" hangingPunct="1"/>
            <a:r>
              <a:rPr lang="en-US" altLang="ko-KR" smtClean="0">
                <a:ea typeface="굴림" charset="-127"/>
              </a:rPr>
              <a:t>Các từ khoá của Java</a:t>
            </a:r>
            <a:endParaRPr lang="en-US" smtClean="0"/>
          </a:p>
        </p:txBody>
      </p:sp>
      <p:pic>
        <p:nvPicPr>
          <p:cNvPr id="23558" name="Picture 5"/>
          <p:cNvPicPr>
            <a:picLocks noChangeAspect="1" noChangeArrowheads="1"/>
          </p:cNvPicPr>
          <p:nvPr/>
        </p:nvPicPr>
        <p:blipFill>
          <a:blip r:embed="rId2"/>
          <a:srcRect/>
          <a:stretch>
            <a:fillRect/>
          </a:stretch>
        </p:blipFill>
        <p:spPr bwMode="auto">
          <a:xfrm>
            <a:off x="714348" y="1785926"/>
            <a:ext cx="8001056" cy="41243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D0FD1E57-CDB8-455D-B2B4-014A642D0453}" type="slidenum">
              <a:rPr lang="en-US" smtClean="0"/>
              <a:pPr/>
              <a:t>50</a:t>
            </a:fld>
            <a:r>
              <a:rPr lang="en-US" smtClean="0"/>
              <a:t>/81</a:t>
            </a:r>
          </a:p>
        </p:txBody>
      </p:sp>
      <p:sp>
        <p:nvSpPr>
          <p:cNvPr id="33795" name="Rectangle 2"/>
          <p:cNvSpPr>
            <a:spLocks noGrp="1" noChangeArrowheads="1"/>
          </p:cNvSpPr>
          <p:nvPr>
            <p:ph type="title"/>
          </p:nvPr>
        </p:nvSpPr>
        <p:spPr/>
        <p:txBody>
          <a:bodyPr/>
          <a:lstStyle/>
          <a:p>
            <a:pPr eaLnBrk="1" hangingPunct="1"/>
            <a:r>
              <a:rPr lang="en-US" smtClean="0"/>
              <a:t>Bài toán đơn giản -Thí dụ</a:t>
            </a:r>
          </a:p>
        </p:txBody>
      </p:sp>
      <p:sp>
        <p:nvSpPr>
          <p:cNvPr id="33796" name="Rectangle 3"/>
          <p:cNvSpPr>
            <a:spLocks noGrp="1" noChangeArrowheads="1"/>
          </p:cNvSpPr>
          <p:nvPr>
            <p:ph type="body" idx="1"/>
          </p:nvPr>
        </p:nvSpPr>
        <p:spPr>
          <a:xfrm>
            <a:off x="457200" y="1600200"/>
            <a:ext cx="3276600" cy="4525963"/>
          </a:xfrm>
        </p:spPr>
        <p:txBody>
          <a:bodyPr/>
          <a:lstStyle/>
          <a:p>
            <a:pPr eaLnBrk="1" hangingPunct="1">
              <a:lnSpc>
                <a:spcPct val="90000"/>
              </a:lnSpc>
            </a:pPr>
            <a:r>
              <a:rPr lang="en-US" smtClean="0"/>
              <a:t>Viết chương trình </a:t>
            </a:r>
            <a:r>
              <a:rPr lang="en-US" smtClean="0">
                <a:solidFill>
                  <a:srgbClr val="CC0000"/>
                </a:solidFill>
              </a:rPr>
              <a:t>xuất</a:t>
            </a:r>
            <a:r>
              <a:rPr lang="en-US" smtClean="0"/>
              <a:t> </a:t>
            </a:r>
            <a:r>
              <a:rPr lang="en-US" smtClean="0">
                <a:solidFill>
                  <a:srgbClr val="008000"/>
                </a:solidFill>
              </a:rPr>
              <a:t>100</a:t>
            </a:r>
            <a:r>
              <a:rPr lang="en-US" smtClean="0"/>
              <a:t> số Fibonacci đầu tiên. Dãy Fibonacci : 1,1,2,3,5,8,… </a:t>
            </a:r>
            <a:r>
              <a:rPr lang="en-US" smtClean="0">
                <a:solidFill>
                  <a:srgbClr val="0000CC"/>
                </a:solidFill>
              </a:rPr>
              <a:t>2 số đầu</a:t>
            </a:r>
            <a:r>
              <a:rPr lang="en-US" smtClean="0"/>
              <a:t> là 1, các </a:t>
            </a:r>
            <a:r>
              <a:rPr lang="en-US" smtClean="0">
                <a:solidFill>
                  <a:srgbClr val="0000CC"/>
                </a:solidFill>
              </a:rPr>
              <a:t>số sau</a:t>
            </a:r>
            <a:r>
              <a:rPr lang="en-US" smtClean="0"/>
              <a:t> bằng tổng 2 số trước nó</a:t>
            </a:r>
          </a:p>
        </p:txBody>
      </p:sp>
      <p:sp>
        <p:nvSpPr>
          <p:cNvPr id="33797" name="Rectangle 4"/>
          <p:cNvSpPr>
            <a:spLocks noChangeArrowheads="1"/>
          </p:cNvSpPr>
          <p:nvPr/>
        </p:nvSpPr>
        <p:spPr bwMode="auto">
          <a:xfrm>
            <a:off x="3886200" y="2057400"/>
            <a:ext cx="4724400" cy="3733800"/>
          </a:xfrm>
          <a:prstGeom prst="rect">
            <a:avLst/>
          </a:prstGeom>
          <a:solidFill>
            <a:schemeClr val="accent1"/>
          </a:solidFill>
          <a:ln w="9525">
            <a:solidFill>
              <a:schemeClr val="tx1"/>
            </a:solidFill>
            <a:miter lim="800000"/>
            <a:headEnd/>
            <a:tailEnd/>
          </a:ln>
        </p:spPr>
        <p:txBody>
          <a:bodyPr wrap="none" anchor="ctr"/>
          <a:lstStyle/>
          <a:p>
            <a:r>
              <a:rPr lang="en-US"/>
              <a:t>class BaiToan</a:t>
            </a:r>
          </a:p>
          <a:p>
            <a:r>
              <a:rPr lang="en-US"/>
              <a:t>{  public static void main (String args[])</a:t>
            </a:r>
          </a:p>
          <a:p>
            <a:r>
              <a:rPr lang="en-US"/>
              <a:t>   {  </a:t>
            </a:r>
            <a:r>
              <a:rPr lang="en-US">
                <a:solidFill>
                  <a:srgbClr val="0000CC"/>
                </a:solidFill>
              </a:rPr>
              <a:t>int t1=1, t2=1, t3=1</a:t>
            </a:r>
            <a:r>
              <a:rPr lang="en-US"/>
              <a:t>;</a:t>
            </a:r>
          </a:p>
          <a:p>
            <a:r>
              <a:rPr lang="en-US"/>
              <a:t>       </a:t>
            </a:r>
            <a:r>
              <a:rPr lang="en-US">
                <a:solidFill>
                  <a:srgbClr val="008000"/>
                </a:solidFill>
              </a:rPr>
              <a:t>for (int i=1; i&lt;=100; i++)</a:t>
            </a:r>
          </a:p>
          <a:p>
            <a:r>
              <a:rPr lang="en-US"/>
              <a:t>        {  </a:t>
            </a:r>
            <a:r>
              <a:rPr lang="en-US">
                <a:solidFill>
                  <a:srgbClr val="CC0000"/>
                </a:solidFill>
              </a:rPr>
              <a:t>if (i&gt;2)</a:t>
            </a:r>
          </a:p>
          <a:p>
            <a:r>
              <a:rPr lang="en-US">
                <a:solidFill>
                  <a:srgbClr val="CC0000"/>
                </a:solidFill>
              </a:rPr>
              <a:t>           { t3= t1+t2;</a:t>
            </a:r>
          </a:p>
          <a:p>
            <a:r>
              <a:rPr lang="en-US">
                <a:solidFill>
                  <a:srgbClr val="CC0000"/>
                </a:solidFill>
              </a:rPr>
              <a:t>              t1=t2;</a:t>
            </a:r>
          </a:p>
          <a:p>
            <a:r>
              <a:rPr lang="en-US">
                <a:solidFill>
                  <a:srgbClr val="CC0000"/>
                </a:solidFill>
              </a:rPr>
              <a:t>              t2=t3;</a:t>
            </a:r>
          </a:p>
          <a:p>
            <a:r>
              <a:rPr lang="en-US">
                <a:solidFill>
                  <a:srgbClr val="CC0000"/>
                </a:solidFill>
              </a:rPr>
              <a:t>           }         </a:t>
            </a:r>
          </a:p>
          <a:p>
            <a:r>
              <a:rPr lang="en-US">
                <a:solidFill>
                  <a:srgbClr val="CC0000"/>
                </a:solidFill>
              </a:rPr>
              <a:t>         System.out.println(t3 + “, ”);</a:t>
            </a:r>
          </a:p>
          <a:p>
            <a:r>
              <a:rPr lang="en-US">
                <a:solidFill>
                  <a:srgbClr val="CC0000"/>
                </a:solidFill>
              </a:rPr>
              <a:t>       }</a:t>
            </a:r>
          </a:p>
          <a:p>
            <a:r>
              <a:rPr lang="en-US"/>
              <a:t>   }</a:t>
            </a:r>
          </a:p>
          <a:p>
            <a:r>
              <a:rPr lang="en-US"/>
              <a:t>}</a:t>
            </a:r>
          </a:p>
        </p:txBody>
      </p:sp>
      <p:sp>
        <p:nvSpPr>
          <p:cNvPr id="33798" name="Line 5"/>
          <p:cNvSpPr>
            <a:spLocks noChangeShapeType="1"/>
          </p:cNvSpPr>
          <p:nvPr/>
        </p:nvSpPr>
        <p:spPr bwMode="auto">
          <a:xfrm flipV="1">
            <a:off x="3352800" y="2895600"/>
            <a:ext cx="990600" cy="1447800"/>
          </a:xfrm>
          <a:prstGeom prst="line">
            <a:avLst/>
          </a:prstGeom>
          <a:noFill/>
          <a:ln w="9525">
            <a:solidFill>
              <a:srgbClr val="0000CC"/>
            </a:solidFill>
            <a:round/>
            <a:headEnd/>
            <a:tailEnd type="triangle" w="med" len="med"/>
          </a:ln>
        </p:spPr>
        <p:txBody>
          <a:bodyPr/>
          <a:lstStyle/>
          <a:p>
            <a:endParaRPr lang="en-US"/>
          </a:p>
        </p:txBody>
      </p:sp>
      <p:sp>
        <p:nvSpPr>
          <p:cNvPr id="33799" name="Line 6"/>
          <p:cNvSpPr>
            <a:spLocks noChangeShapeType="1"/>
          </p:cNvSpPr>
          <p:nvPr/>
        </p:nvSpPr>
        <p:spPr bwMode="auto">
          <a:xfrm>
            <a:off x="3352800" y="2438400"/>
            <a:ext cx="990600" cy="685800"/>
          </a:xfrm>
          <a:prstGeom prst="line">
            <a:avLst/>
          </a:prstGeom>
          <a:noFill/>
          <a:ln w="9525">
            <a:solidFill>
              <a:srgbClr val="008000"/>
            </a:solidFill>
            <a:round/>
            <a:headEnd/>
            <a:tailEnd type="triangle" w="med" len="med"/>
          </a:ln>
        </p:spPr>
        <p:txBody>
          <a:bodyPr/>
          <a:lstStyle/>
          <a:p>
            <a:endParaRPr lang="en-US"/>
          </a:p>
        </p:txBody>
      </p:sp>
      <p:sp>
        <p:nvSpPr>
          <p:cNvPr id="33800" name="Line 7"/>
          <p:cNvSpPr>
            <a:spLocks noChangeShapeType="1"/>
          </p:cNvSpPr>
          <p:nvPr/>
        </p:nvSpPr>
        <p:spPr bwMode="auto">
          <a:xfrm>
            <a:off x="2590800" y="2438400"/>
            <a:ext cx="1828800" cy="1143000"/>
          </a:xfrm>
          <a:prstGeom prst="line">
            <a:avLst/>
          </a:prstGeom>
          <a:noFill/>
          <a:ln w="9525">
            <a:solidFill>
              <a:srgbClr val="CC0000"/>
            </a:solidFill>
            <a:round/>
            <a:headEnd/>
            <a:tailEnd type="triangle" w="med" len="med"/>
          </a:ln>
        </p:spPr>
        <p:txBody>
          <a:bodyPr/>
          <a:lstStyle/>
          <a:p>
            <a:endParaRPr lang="en-US"/>
          </a:p>
        </p:txBody>
      </p:sp>
    </p:spTree>
    <p:extLst>
      <p:ext uri="{BB962C8B-B14F-4D97-AF65-F5344CB8AC3E}">
        <p14:creationId xmlns:p14="http://schemas.microsoft.com/office/powerpoint/2010/main" val="2430621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E1E10677-F1E5-4FF5-A7AE-E97A787E7B01}" type="slidenum">
              <a:rPr lang="en-US" smtClean="0"/>
              <a:pPr/>
              <a:t>51</a:t>
            </a:fld>
            <a:r>
              <a:rPr lang="en-US" smtClean="0"/>
              <a:t>/81</a:t>
            </a:r>
          </a:p>
        </p:txBody>
      </p:sp>
      <p:sp>
        <p:nvSpPr>
          <p:cNvPr id="34819"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3200" smtClean="0"/>
              <a:t>2- Bài toán phức tạp</a:t>
            </a:r>
          </a:p>
        </p:txBody>
      </p:sp>
      <p:grpSp>
        <p:nvGrpSpPr>
          <p:cNvPr id="34820" name="Group 26"/>
          <p:cNvGrpSpPr>
            <a:grpSpLocks/>
          </p:cNvGrpSpPr>
          <p:nvPr/>
        </p:nvGrpSpPr>
        <p:grpSpPr bwMode="auto">
          <a:xfrm>
            <a:off x="304800" y="990600"/>
            <a:ext cx="8458200" cy="5181600"/>
            <a:chOff x="192" y="576"/>
            <a:chExt cx="5328" cy="3264"/>
          </a:xfrm>
        </p:grpSpPr>
        <p:sp>
          <p:nvSpPr>
            <p:cNvPr id="34821" name="Rectangle 5"/>
            <p:cNvSpPr>
              <a:spLocks noChangeArrowheads="1"/>
            </p:cNvSpPr>
            <p:nvPr/>
          </p:nvSpPr>
          <p:spPr bwMode="auto">
            <a:xfrm>
              <a:off x="336" y="1728"/>
              <a:ext cx="624" cy="864"/>
            </a:xfrm>
            <a:prstGeom prst="rect">
              <a:avLst/>
            </a:prstGeom>
            <a:solidFill>
              <a:schemeClr val="accent1"/>
            </a:solidFill>
            <a:ln w="9525">
              <a:solidFill>
                <a:schemeClr val="tx1"/>
              </a:solidFill>
              <a:miter lim="800000"/>
              <a:headEnd/>
              <a:tailEnd/>
            </a:ln>
          </p:spPr>
          <p:txBody>
            <a:bodyPr wrap="none" anchor="ctr"/>
            <a:lstStyle/>
            <a:p>
              <a:pPr algn="ctr"/>
              <a:r>
                <a:rPr lang="en-US"/>
                <a:t>Mô tả</a:t>
              </a:r>
            </a:p>
            <a:p>
              <a:pPr algn="ctr"/>
              <a:r>
                <a:rPr lang="en-US"/>
                <a:t>của</a:t>
              </a:r>
            </a:p>
            <a:p>
              <a:pPr algn="ctr"/>
              <a:r>
                <a:rPr lang="en-US"/>
                <a:t>bài toán</a:t>
              </a:r>
            </a:p>
          </p:txBody>
        </p:sp>
        <p:sp>
          <p:nvSpPr>
            <p:cNvPr id="34822" name="Rectangle 6"/>
            <p:cNvSpPr>
              <a:spLocks noChangeArrowheads="1"/>
            </p:cNvSpPr>
            <p:nvPr/>
          </p:nvSpPr>
          <p:spPr bwMode="auto">
            <a:xfrm>
              <a:off x="1152" y="1248"/>
              <a:ext cx="768" cy="576"/>
            </a:xfrm>
            <a:prstGeom prst="rect">
              <a:avLst/>
            </a:prstGeom>
            <a:solidFill>
              <a:srgbClr val="FFFF99"/>
            </a:solidFill>
            <a:ln w="9525">
              <a:solidFill>
                <a:schemeClr val="tx1"/>
              </a:solidFill>
              <a:miter lim="800000"/>
              <a:headEnd/>
              <a:tailEnd/>
            </a:ln>
          </p:spPr>
          <p:txBody>
            <a:bodyPr wrap="none" anchor="ctr"/>
            <a:lstStyle/>
            <a:p>
              <a:pPr algn="ctr"/>
              <a:r>
                <a:rPr lang="en-US">
                  <a:solidFill>
                    <a:srgbClr val="0000CC"/>
                  </a:solidFill>
                </a:rPr>
                <a:t>Danh từ</a:t>
              </a:r>
            </a:p>
            <a:p>
              <a:pPr algn="ctr"/>
              <a:r>
                <a:rPr lang="en-US">
                  <a:solidFill>
                    <a:srgbClr val="0000CC"/>
                  </a:solidFill>
                </a:rPr>
                <a:t>phức tạp</a:t>
              </a:r>
            </a:p>
            <a:p>
              <a:pPr algn="ctr"/>
              <a:r>
                <a:rPr lang="en-US">
                  <a:solidFill>
                    <a:srgbClr val="0000CC"/>
                  </a:solidFill>
                </a:rPr>
                <a:t>(cấu trúc)</a:t>
              </a:r>
            </a:p>
          </p:txBody>
        </p:sp>
        <p:sp>
          <p:nvSpPr>
            <p:cNvPr id="34823" name="Rectangle 7"/>
            <p:cNvSpPr>
              <a:spLocks noChangeArrowheads="1"/>
            </p:cNvSpPr>
            <p:nvPr/>
          </p:nvSpPr>
          <p:spPr bwMode="auto">
            <a:xfrm>
              <a:off x="1152" y="2880"/>
              <a:ext cx="768" cy="288"/>
            </a:xfrm>
            <a:prstGeom prst="rect">
              <a:avLst/>
            </a:prstGeom>
            <a:solidFill>
              <a:srgbClr val="FFCCFF"/>
            </a:solidFill>
            <a:ln w="9525">
              <a:solidFill>
                <a:schemeClr val="tx1"/>
              </a:solidFill>
              <a:miter lim="800000"/>
              <a:headEnd/>
              <a:tailEnd/>
            </a:ln>
          </p:spPr>
          <p:txBody>
            <a:bodyPr wrap="none" anchor="ctr"/>
            <a:lstStyle/>
            <a:p>
              <a:pPr algn="ctr"/>
              <a:r>
                <a:rPr lang="en-US">
                  <a:solidFill>
                    <a:srgbClr val="CC0000"/>
                  </a:solidFill>
                </a:rPr>
                <a:t>Động từ</a:t>
              </a:r>
            </a:p>
          </p:txBody>
        </p:sp>
        <p:sp>
          <p:nvSpPr>
            <p:cNvPr id="34824" name="Line 8"/>
            <p:cNvSpPr>
              <a:spLocks noChangeShapeType="1"/>
            </p:cNvSpPr>
            <p:nvPr/>
          </p:nvSpPr>
          <p:spPr bwMode="auto">
            <a:xfrm flipV="1">
              <a:off x="960" y="1824"/>
              <a:ext cx="192" cy="240"/>
            </a:xfrm>
            <a:prstGeom prst="line">
              <a:avLst/>
            </a:prstGeom>
            <a:noFill/>
            <a:ln w="28575">
              <a:solidFill>
                <a:srgbClr val="0000CC"/>
              </a:solidFill>
              <a:round/>
              <a:headEnd/>
              <a:tailEnd type="triangle" w="med" len="med"/>
            </a:ln>
          </p:spPr>
          <p:txBody>
            <a:bodyPr/>
            <a:lstStyle/>
            <a:p>
              <a:endParaRPr lang="en-US"/>
            </a:p>
          </p:txBody>
        </p:sp>
        <p:sp>
          <p:nvSpPr>
            <p:cNvPr id="34825" name="Line 9"/>
            <p:cNvSpPr>
              <a:spLocks noChangeShapeType="1"/>
            </p:cNvSpPr>
            <p:nvPr/>
          </p:nvSpPr>
          <p:spPr bwMode="auto">
            <a:xfrm>
              <a:off x="960" y="2592"/>
              <a:ext cx="192" cy="288"/>
            </a:xfrm>
            <a:prstGeom prst="line">
              <a:avLst/>
            </a:prstGeom>
            <a:noFill/>
            <a:ln w="28575">
              <a:solidFill>
                <a:srgbClr val="CC0000"/>
              </a:solidFill>
              <a:round/>
              <a:headEnd/>
              <a:tailEnd type="triangle" w="med" len="med"/>
            </a:ln>
          </p:spPr>
          <p:txBody>
            <a:bodyPr/>
            <a:lstStyle/>
            <a:p>
              <a:endParaRPr lang="en-US"/>
            </a:p>
          </p:txBody>
        </p:sp>
        <p:sp>
          <p:nvSpPr>
            <p:cNvPr id="34826" name="Rectangle 10"/>
            <p:cNvSpPr>
              <a:spLocks noChangeArrowheads="1"/>
            </p:cNvSpPr>
            <p:nvPr/>
          </p:nvSpPr>
          <p:spPr bwMode="auto">
            <a:xfrm>
              <a:off x="2304" y="576"/>
              <a:ext cx="3216" cy="3264"/>
            </a:xfrm>
            <a:prstGeom prst="rect">
              <a:avLst/>
            </a:prstGeom>
            <a:solidFill>
              <a:schemeClr val="accent1"/>
            </a:solidFill>
            <a:ln w="9525">
              <a:solidFill>
                <a:schemeClr val="tx1"/>
              </a:solidFill>
              <a:miter lim="800000"/>
              <a:headEnd/>
              <a:tailEnd/>
            </a:ln>
          </p:spPr>
          <p:txBody>
            <a:bodyPr wrap="none" anchor="ctr"/>
            <a:lstStyle/>
            <a:p>
              <a:r>
                <a:rPr lang="en-US" sz="2000">
                  <a:solidFill>
                    <a:srgbClr val="800080"/>
                  </a:solidFill>
                </a:rPr>
                <a:t>class BaiToan</a:t>
              </a:r>
            </a:p>
            <a:p>
              <a:r>
                <a:rPr lang="en-US" sz="2000"/>
                <a:t>{</a:t>
              </a:r>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a:t>
              </a:r>
            </a:p>
          </p:txBody>
        </p:sp>
        <p:sp>
          <p:nvSpPr>
            <p:cNvPr id="34827" name="Line 13"/>
            <p:cNvSpPr>
              <a:spLocks noChangeShapeType="1"/>
            </p:cNvSpPr>
            <p:nvPr/>
          </p:nvSpPr>
          <p:spPr bwMode="auto">
            <a:xfrm flipV="1">
              <a:off x="1296" y="1824"/>
              <a:ext cx="0" cy="1056"/>
            </a:xfrm>
            <a:prstGeom prst="line">
              <a:avLst/>
            </a:prstGeom>
            <a:noFill/>
            <a:ln w="9525">
              <a:solidFill>
                <a:schemeClr val="tx1"/>
              </a:solidFill>
              <a:round/>
              <a:headEnd/>
              <a:tailEnd type="triangle" w="med" len="med"/>
            </a:ln>
          </p:spPr>
          <p:txBody>
            <a:bodyPr/>
            <a:lstStyle/>
            <a:p>
              <a:endParaRPr lang="en-US"/>
            </a:p>
          </p:txBody>
        </p:sp>
        <p:sp>
          <p:nvSpPr>
            <p:cNvPr id="34828" name="Rectangle 14"/>
            <p:cNvSpPr>
              <a:spLocks noChangeArrowheads="1"/>
            </p:cNvSpPr>
            <p:nvPr/>
          </p:nvSpPr>
          <p:spPr bwMode="auto">
            <a:xfrm>
              <a:off x="1344" y="2208"/>
              <a:ext cx="672" cy="336"/>
            </a:xfrm>
            <a:prstGeom prst="rect">
              <a:avLst/>
            </a:prstGeom>
            <a:solidFill>
              <a:srgbClr val="FFCCFF"/>
            </a:solidFill>
            <a:ln w="9525">
              <a:noFill/>
              <a:miter lim="800000"/>
              <a:headEnd/>
              <a:tailEnd/>
            </a:ln>
          </p:spPr>
          <p:txBody>
            <a:bodyPr wrap="none" anchor="ctr"/>
            <a:lstStyle/>
            <a:p>
              <a:pPr algn="ctr"/>
              <a:r>
                <a:rPr lang="en-US"/>
                <a:t>tác động</a:t>
              </a:r>
            </a:p>
          </p:txBody>
        </p:sp>
        <p:sp>
          <p:nvSpPr>
            <p:cNvPr id="34829" name="Rectangle 16"/>
            <p:cNvSpPr>
              <a:spLocks noChangeArrowheads="1"/>
            </p:cNvSpPr>
            <p:nvPr/>
          </p:nvSpPr>
          <p:spPr bwMode="auto">
            <a:xfrm>
              <a:off x="192" y="576"/>
              <a:ext cx="1344" cy="480"/>
            </a:xfrm>
            <a:prstGeom prst="rect">
              <a:avLst/>
            </a:prstGeom>
            <a:solidFill>
              <a:srgbClr val="660033"/>
            </a:solidFill>
            <a:ln w="9525">
              <a:solidFill>
                <a:schemeClr val="tx1"/>
              </a:solidFill>
              <a:miter lim="800000"/>
              <a:headEnd/>
              <a:tailEnd/>
            </a:ln>
          </p:spPr>
          <p:txBody>
            <a:bodyPr wrap="none" anchor="ctr"/>
            <a:lstStyle/>
            <a:p>
              <a:pPr algn="ctr"/>
              <a:r>
                <a:rPr lang="en-US">
                  <a:solidFill>
                    <a:schemeClr val="bg1"/>
                  </a:solidFill>
                </a:rPr>
                <a:t>Bài toán không </a:t>
              </a:r>
            </a:p>
            <a:p>
              <a:pPr algn="ctr"/>
              <a:r>
                <a:rPr lang="en-US">
                  <a:solidFill>
                    <a:schemeClr val="bg1"/>
                  </a:solidFill>
                </a:rPr>
                <a:t>qúa phức tạp</a:t>
              </a:r>
            </a:p>
          </p:txBody>
        </p:sp>
        <p:sp>
          <p:nvSpPr>
            <p:cNvPr id="34830" name="Rectangle 17"/>
            <p:cNvSpPr>
              <a:spLocks noChangeArrowheads="1"/>
            </p:cNvSpPr>
            <p:nvPr/>
          </p:nvSpPr>
          <p:spPr bwMode="auto">
            <a:xfrm>
              <a:off x="2544" y="816"/>
              <a:ext cx="2352" cy="432"/>
            </a:xfrm>
            <a:prstGeom prst="rect">
              <a:avLst/>
            </a:prstGeom>
            <a:solidFill>
              <a:srgbClr val="FFFF99"/>
            </a:solidFill>
            <a:ln w="9525">
              <a:solidFill>
                <a:schemeClr val="tx1"/>
              </a:solidFill>
              <a:miter lim="800000"/>
              <a:headEnd/>
              <a:tailEnd/>
            </a:ln>
          </p:spPr>
          <p:txBody>
            <a:bodyPr wrap="none" anchor="ctr"/>
            <a:lstStyle/>
            <a:p>
              <a:r>
                <a:rPr lang="en-US">
                  <a:solidFill>
                    <a:srgbClr val="0000CC"/>
                  </a:solidFill>
                </a:rPr>
                <a:t>// Properties</a:t>
              </a:r>
            </a:p>
            <a:p>
              <a:r>
                <a:rPr lang="en-US">
                  <a:solidFill>
                    <a:srgbClr val="0000CC"/>
                  </a:solidFill>
                </a:rPr>
                <a:t>Kiểu TênField [=TrịKhởiTạo];</a:t>
              </a:r>
            </a:p>
          </p:txBody>
        </p:sp>
        <p:sp>
          <p:nvSpPr>
            <p:cNvPr id="34831" name="Rectangle 18"/>
            <p:cNvSpPr>
              <a:spLocks noChangeArrowheads="1"/>
            </p:cNvSpPr>
            <p:nvPr/>
          </p:nvSpPr>
          <p:spPr bwMode="auto">
            <a:xfrm>
              <a:off x="2544" y="1392"/>
              <a:ext cx="2352" cy="768"/>
            </a:xfrm>
            <a:prstGeom prst="rect">
              <a:avLst/>
            </a:prstGeom>
            <a:solidFill>
              <a:srgbClr val="FFCCFF"/>
            </a:solidFill>
            <a:ln w="9525">
              <a:solidFill>
                <a:schemeClr val="tx1"/>
              </a:solidFill>
              <a:miter lim="800000"/>
              <a:headEnd/>
              <a:tailEnd/>
            </a:ln>
          </p:spPr>
          <p:txBody>
            <a:bodyPr wrap="none" anchor="ctr"/>
            <a:lstStyle/>
            <a:p>
              <a:r>
                <a:rPr lang="en-US">
                  <a:solidFill>
                    <a:srgbClr val="CC0000"/>
                  </a:solidFill>
                </a:rPr>
                <a:t>// Mỗi động từ là 1 hành vi</a:t>
              </a:r>
            </a:p>
            <a:p>
              <a:r>
                <a:rPr lang="en-US">
                  <a:solidFill>
                    <a:srgbClr val="CC0000"/>
                  </a:solidFill>
                </a:rPr>
                <a:t>Type HànhVi (...)</a:t>
              </a:r>
            </a:p>
            <a:p>
              <a:r>
                <a:rPr lang="en-US">
                  <a:solidFill>
                    <a:srgbClr val="CC0000"/>
                  </a:solidFill>
                </a:rPr>
                <a:t>{</a:t>
              </a:r>
            </a:p>
            <a:p>
              <a:r>
                <a:rPr lang="en-US">
                  <a:solidFill>
                    <a:srgbClr val="CC0000"/>
                  </a:solidFill>
                </a:rPr>
                <a:t>}</a:t>
              </a:r>
            </a:p>
          </p:txBody>
        </p:sp>
        <p:sp>
          <p:nvSpPr>
            <p:cNvPr id="34832" name="Rectangle 19"/>
            <p:cNvSpPr>
              <a:spLocks noChangeArrowheads="1"/>
            </p:cNvSpPr>
            <p:nvPr/>
          </p:nvSpPr>
          <p:spPr bwMode="auto">
            <a:xfrm>
              <a:off x="2544" y="2304"/>
              <a:ext cx="2784" cy="1200"/>
            </a:xfrm>
            <a:prstGeom prst="rect">
              <a:avLst/>
            </a:prstGeom>
            <a:solidFill>
              <a:srgbClr val="660033"/>
            </a:solidFill>
            <a:ln w="9525">
              <a:solidFill>
                <a:schemeClr val="tx1"/>
              </a:solidFill>
              <a:miter lim="800000"/>
              <a:headEnd/>
              <a:tailEnd/>
            </a:ln>
          </p:spPr>
          <p:txBody>
            <a:bodyPr wrap="none" anchor="ctr"/>
            <a:lstStyle/>
            <a:p>
              <a:r>
                <a:rPr lang="en-US">
                  <a:solidFill>
                    <a:schemeClr val="bg1"/>
                  </a:solidFill>
                </a:rPr>
                <a:t>public static void main (String args[]) </a:t>
              </a:r>
            </a:p>
            <a:p>
              <a:r>
                <a:rPr lang="en-US">
                  <a:solidFill>
                    <a:schemeClr val="bg1"/>
                  </a:solidFill>
                </a:rPr>
                <a:t>{ BaiToan obj= new BaiToan(...);</a:t>
              </a:r>
            </a:p>
            <a:p>
              <a:r>
                <a:rPr lang="en-US">
                  <a:solidFill>
                    <a:schemeClr val="bg1"/>
                  </a:solidFill>
                </a:rPr>
                <a:t>  obj.HànhVi_1(); </a:t>
              </a:r>
            </a:p>
            <a:p>
              <a:r>
                <a:rPr lang="en-US">
                  <a:solidFill>
                    <a:schemeClr val="bg1"/>
                  </a:solidFill>
                </a:rPr>
                <a:t>  obj.HànhVi_2();</a:t>
              </a:r>
            </a:p>
            <a:p>
              <a:r>
                <a:rPr lang="en-US">
                  <a:solidFill>
                    <a:schemeClr val="bg1"/>
                  </a:solidFill>
                </a:rPr>
                <a:t>  .......</a:t>
              </a:r>
            </a:p>
            <a:p>
              <a:r>
                <a:rPr lang="en-US">
                  <a:solidFill>
                    <a:schemeClr val="bg1"/>
                  </a:solidFill>
                </a:rPr>
                <a:t>}</a:t>
              </a:r>
            </a:p>
          </p:txBody>
        </p:sp>
        <p:sp>
          <p:nvSpPr>
            <p:cNvPr id="34833" name="Line 21"/>
            <p:cNvSpPr>
              <a:spLocks noChangeShapeType="1"/>
            </p:cNvSpPr>
            <p:nvPr/>
          </p:nvSpPr>
          <p:spPr bwMode="auto">
            <a:xfrm flipV="1">
              <a:off x="1488" y="3168"/>
              <a:ext cx="0" cy="192"/>
            </a:xfrm>
            <a:prstGeom prst="line">
              <a:avLst/>
            </a:prstGeom>
            <a:noFill/>
            <a:ln w="28575">
              <a:solidFill>
                <a:srgbClr val="660033"/>
              </a:solidFill>
              <a:round/>
              <a:headEnd type="triangle" w="med" len="med"/>
              <a:tailEnd/>
            </a:ln>
          </p:spPr>
          <p:txBody>
            <a:bodyPr/>
            <a:lstStyle/>
            <a:p>
              <a:endParaRPr lang="en-US"/>
            </a:p>
          </p:txBody>
        </p:sp>
        <p:sp>
          <p:nvSpPr>
            <p:cNvPr id="34834" name="Line 22"/>
            <p:cNvSpPr>
              <a:spLocks noChangeShapeType="1"/>
            </p:cNvSpPr>
            <p:nvPr/>
          </p:nvSpPr>
          <p:spPr bwMode="auto">
            <a:xfrm flipV="1">
              <a:off x="2016" y="2928"/>
              <a:ext cx="624" cy="528"/>
            </a:xfrm>
            <a:prstGeom prst="line">
              <a:avLst/>
            </a:prstGeom>
            <a:noFill/>
            <a:ln w="28575">
              <a:solidFill>
                <a:srgbClr val="660033"/>
              </a:solidFill>
              <a:round/>
              <a:headEnd/>
              <a:tailEnd type="triangle" w="med" len="med"/>
            </a:ln>
          </p:spPr>
          <p:txBody>
            <a:bodyPr/>
            <a:lstStyle/>
            <a:p>
              <a:endParaRPr lang="en-US"/>
            </a:p>
          </p:txBody>
        </p:sp>
        <p:sp>
          <p:nvSpPr>
            <p:cNvPr id="34835" name="Line 23"/>
            <p:cNvSpPr>
              <a:spLocks noChangeShapeType="1"/>
            </p:cNvSpPr>
            <p:nvPr/>
          </p:nvSpPr>
          <p:spPr bwMode="auto">
            <a:xfrm flipV="1">
              <a:off x="1920" y="1104"/>
              <a:ext cx="624" cy="336"/>
            </a:xfrm>
            <a:prstGeom prst="line">
              <a:avLst/>
            </a:prstGeom>
            <a:noFill/>
            <a:ln w="28575">
              <a:solidFill>
                <a:srgbClr val="0000CC"/>
              </a:solidFill>
              <a:round/>
              <a:headEnd/>
              <a:tailEnd type="triangle" w="med" len="med"/>
            </a:ln>
          </p:spPr>
          <p:txBody>
            <a:bodyPr/>
            <a:lstStyle/>
            <a:p>
              <a:endParaRPr lang="en-US"/>
            </a:p>
          </p:txBody>
        </p:sp>
        <p:sp>
          <p:nvSpPr>
            <p:cNvPr id="34836" name="Line 24"/>
            <p:cNvSpPr>
              <a:spLocks noChangeShapeType="1"/>
            </p:cNvSpPr>
            <p:nvPr/>
          </p:nvSpPr>
          <p:spPr bwMode="auto">
            <a:xfrm flipV="1">
              <a:off x="1920" y="1824"/>
              <a:ext cx="624" cy="1152"/>
            </a:xfrm>
            <a:prstGeom prst="line">
              <a:avLst/>
            </a:prstGeom>
            <a:noFill/>
            <a:ln w="28575">
              <a:solidFill>
                <a:srgbClr val="CC0000"/>
              </a:solidFill>
              <a:round/>
              <a:headEnd/>
              <a:tailEnd type="triangle" w="med" len="med"/>
            </a:ln>
          </p:spPr>
          <p:txBody>
            <a:bodyPr/>
            <a:lstStyle/>
            <a:p>
              <a:endParaRPr lang="en-US"/>
            </a:p>
          </p:txBody>
        </p:sp>
        <p:sp>
          <p:nvSpPr>
            <p:cNvPr id="34837" name="Rectangle 25"/>
            <p:cNvSpPr>
              <a:spLocks noChangeArrowheads="1"/>
            </p:cNvSpPr>
            <p:nvPr/>
          </p:nvSpPr>
          <p:spPr bwMode="auto">
            <a:xfrm>
              <a:off x="1104" y="3360"/>
              <a:ext cx="912" cy="384"/>
            </a:xfrm>
            <a:prstGeom prst="rect">
              <a:avLst/>
            </a:prstGeom>
            <a:solidFill>
              <a:srgbClr val="660033"/>
            </a:solidFill>
            <a:ln w="9525">
              <a:solidFill>
                <a:schemeClr val="tx1"/>
              </a:solidFill>
              <a:miter lim="800000"/>
              <a:headEnd/>
              <a:tailEnd/>
            </a:ln>
          </p:spPr>
          <p:txBody>
            <a:bodyPr wrap="none" anchor="ctr"/>
            <a:lstStyle/>
            <a:p>
              <a:pPr algn="ctr"/>
              <a:r>
                <a:rPr lang="en-US">
                  <a:solidFill>
                    <a:schemeClr val="bg1"/>
                  </a:solidFill>
                </a:rPr>
                <a:t>Thứ tự của</a:t>
              </a:r>
            </a:p>
            <a:p>
              <a:pPr algn="ctr"/>
              <a:r>
                <a:rPr lang="en-US">
                  <a:solidFill>
                    <a:schemeClr val="bg1"/>
                  </a:solidFill>
                </a:rPr>
                <a:t>các động từ</a:t>
              </a:r>
              <a:endParaRPr lang="en-US"/>
            </a:p>
          </p:txBody>
        </p:sp>
      </p:grpSp>
    </p:spTree>
    <p:extLst>
      <p:ext uri="{BB962C8B-B14F-4D97-AF65-F5344CB8AC3E}">
        <p14:creationId xmlns:p14="http://schemas.microsoft.com/office/powerpoint/2010/main" val="5210782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F242A9C0-CD2D-4F28-A90B-7FCE5DBCD804}" type="slidenum">
              <a:rPr lang="en-US" smtClean="0"/>
              <a:pPr/>
              <a:t>52</a:t>
            </a:fld>
            <a:r>
              <a:rPr lang="en-US" smtClean="0"/>
              <a:t>/81</a:t>
            </a:r>
          </a:p>
        </p:txBody>
      </p:sp>
      <p:sp>
        <p:nvSpPr>
          <p:cNvPr id="35843" name="Rectangle 2"/>
          <p:cNvSpPr>
            <a:spLocks noGrp="1" noChangeArrowheads="1"/>
          </p:cNvSpPr>
          <p:nvPr>
            <p:ph type="title"/>
          </p:nvPr>
        </p:nvSpPr>
        <p:spPr>
          <a:xfrm>
            <a:off x="381000" y="228600"/>
            <a:ext cx="8229600" cy="457200"/>
          </a:xfrm>
        </p:spPr>
        <p:txBody>
          <a:bodyPr>
            <a:normAutofit fontScale="90000"/>
          </a:bodyPr>
          <a:lstStyle/>
          <a:p>
            <a:pPr eaLnBrk="1" hangingPunct="1"/>
            <a:r>
              <a:rPr lang="en-US" sz="3200" smtClean="0"/>
              <a:t>Thí dụ</a:t>
            </a:r>
          </a:p>
        </p:txBody>
      </p:sp>
      <p:grpSp>
        <p:nvGrpSpPr>
          <p:cNvPr id="35844" name="Group 6"/>
          <p:cNvGrpSpPr>
            <a:grpSpLocks/>
          </p:cNvGrpSpPr>
          <p:nvPr/>
        </p:nvGrpSpPr>
        <p:grpSpPr bwMode="auto">
          <a:xfrm>
            <a:off x="304800" y="914400"/>
            <a:ext cx="8458200" cy="5410200"/>
            <a:chOff x="192" y="576"/>
            <a:chExt cx="5328" cy="3120"/>
          </a:xfrm>
        </p:grpSpPr>
        <p:sp>
          <p:nvSpPr>
            <p:cNvPr id="35845" name="Rectangle 4"/>
            <p:cNvSpPr>
              <a:spLocks noChangeArrowheads="1"/>
            </p:cNvSpPr>
            <p:nvPr/>
          </p:nvSpPr>
          <p:spPr bwMode="auto">
            <a:xfrm>
              <a:off x="192" y="1488"/>
              <a:ext cx="1056" cy="1776"/>
            </a:xfrm>
            <a:prstGeom prst="rect">
              <a:avLst/>
            </a:prstGeom>
            <a:solidFill>
              <a:srgbClr val="FFFF99"/>
            </a:solidFill>
            <a:ln w="9525">
              <a:solidFill>
                <a:schemeClr val="tx1"/>
              </a:solidFill>
              <a:miter lim="800000"/>
              <a:headEnd/>
              <a:tailEnd/>
            </a:ln>
          </p:spPr>
          <p:txBody>
            <a:bodyPr wrap="none" anchor="ctr"/>
            <a:lstStyle/>
            <a:p>
              <a:pPr algn="ctr">
                <a:lnSpc>
                  <a:spcPct val="80000"/>
                </a:lnSpc>
                <a:spcBef>
                  <a:spcPct val="20000"/>
                </a:spcBef>
              </a:pPr>
              <a:r>
                <a:rPr lang="en-US"/>
                <a:t>Viết chương </a:t>
              </a:r>
            </a:p>
            <a:p>
              <a:pPr algn="ctr">
                <a:lnSpc>
                  <a:spcPct val="80000"/>
                </a:lnSpc>
                <a:spcBef>
                  <a:spcPct val="20000"/>
                </a:spcBef>
              </a:pPr>
              <a:r>
                <a:rPr lang="en-US"/>
                <a:t>Trình </a:t>
              </a:r>
              <a:r>
                <a:rPr lang="en-US">
                  <a:solidFill>
                    <a:srgbClr val="FF0000"/>
                  </a:solidFill>
                </a:rPr>
                <a:t>in ra </a:t>
              </a:r>
            </a:p>
            <a:p>
              <a:pPr algn="ctr">
                <a:lnSpc>
                  <a:spcPct val="80000"/>
                </a:lnSpc>
                <a:spcBef>
                  <a:spcPct val="20000"/>
                </a:spcBef>
              </a:pPr>
              <a:r>
                <a:rPr lang="en-US"/>
                <a:t>3 </a:t>
              </a:r>
              <a:r>
                <a:rPr lang="en-US">
                  <a:solidFill>
                    <a:srgbClr val="0000CC"/>
                  </a:solidFill>
                </a:rPr>
                <a:t>nhân viên </a:t>
              </a:r>
            </a:p>
            <a:p>
              <a:pPr algn="ctr">
                <a:lnSpc>
                  <a:spcPct val="80000"/>
                </a:lnSpc>
                <a:spcBef>
                  <a:spcPct val="20000"/>
                </a:spcBef>
              </a:pPr>
              <a:r>
                <a:rPr lang="en-US">
                  <a:solidFill>
                    <a:srgbClr val="0000CC"/>
                  </a:solidFill>
                </a:rPr>
                <a:t>(tên,lương)</a:t>
              </a:r>
            </a:p>
          </p:txBody>
        </p:sp>
        <p:sp>
          <p:nvSpPr>
            <p:cNvPr id="35846" name="Rectangle 5"/>
            <p:cNvSpPr>
              <a:spLocks noChangeArrowheads="1"/>
            </p:cNvSpPr>
            <p:nvPr/>
          </p:nvSpPr>
          <p:spPr bwMode="auto">
            <a:xfrm>
              <a:off x="1344" y="576"/>
              <a:ext cx="4176" cy="3120"/>
            </a:xfrm>
            <a:prstGeom prst="rect">
              <a:avLst/>
            </a:prstGeom>
            <a:solidFill>
              <a:schemeClr val="accent1"/>
            </a:solidFill>
            <a:ln w="9525">
              <a:solidFill>
                <a:schemeClr val="tx1"/>
              </a:solidFill>
              <a:miter lim="800000"/>
              <a:headEnd/>
              <a:tailEnd/>
            </a:ln>
          </p:spPr>
          <p:txBody>
            <a:bodyPr wrap="none" anchor="ctr"/>
            <a:lstStyle/>
            <a:p>
              <a:r>
                <a:rPr lang="en-US" sz="2000">
                  <a:solidFill>
                    <a:srgbClr val="0000CC"/>
                  </a:solidFill>
                </a:rPr>
                <a:t>class NhânViên</a:t>
              </a:r>
            </a:p>
            <a:p>
              <a:r>
                <a:rPr lang="en-US" sz="2000">
                  <a:solidFill>
                    <a:srgbClr val="0000CC"/>
                  </a:solidFill>
                </a:rPr>
                <a:t>{  String Tên; long Lương;</a:t>
              </a:r>
            </a:p>
            <a:p>
              <a:r>
                <a:rPr lang="en-US" sz="2000">
                  <a:solidFill>
                    <a:srgbClr val="0000CC"/>
                  </a:solidFill>
                </a:rPr>
                <a:t>       NhânViên( String t, long l)</a:t>
              </a:r>
            </a:p>
            <a:p>
              <a:r>
                <a:rPr lang="en-US" sz="2000">
                  <a:solidFill>
                    <a:srgbClr val="0000CC"/>
                  </a:solidFill>
                </a:rPr>
                <a:t>    	 { Tên=t; Lương=l;} </a:t>
              </a:r>
            </a:p>
            <a:p>
              <a:r>
                <a:rPr lang="en-US" sz="2000">
                  <a:solidFill>
                    <a:srgbClr val="0000CC"/>
                  </a:solidFill>
                </a:rPr>
                <a:t>      void Xuất()</a:t>
              </a:r>
            </a:p>
            <a:p>
              <a:r>
                <a:rPr lang="en-US" sz="2000">
                  <a:solidFill>
                    <a:srgbClr val="0000CC"/>
                  </a:solidFill>
                </a:rPr>
                <a:t>	{ System.out.println( Tên + “, “ + Lương);   }</a:t>
              </a:r>
            </a:p>
            <a:p>
              <a:r>
                <a:rPr lang="en-US" sz="2000"/>
                <a:t>  </a:t>
              </a:r>
              <a:r>
                <a:rPr lang="en-US" sz="2000">
                  <a:solidFill>
                    <a:srgbClr val="660066"/>
                  </a:solidFill>
                </a:rPr>
                <a:t> </a:t>
              </a:r>
              <a:r>
                <a:rPr lang="en-US" sz="2000">
                  <a:solidFill>
                    <a:srgbClr val="FF0000"/>
                  </a:solidFill>
                </a:rPr>
                <a:t>public static void main (String args[])</a:t>
              </a:r>
            </a:p>
            <a:p>
              <a:r>
                <a:rPr lang="en-US" sz="2000">
                  <a:solidFill>
                    <a:srgbClr val="FF0000"/>
                  </a:solidFill>
                </a:rPr>
                <a:t>   {</a:t>
              </a:r>
              <a:r>
                <a:rPr lang="en-US" sz="2000">
                  <a:solidFill>
                    <a:srgbClr val="660066"/>
                  </a:solidFill>
                </a:rPr>
                <a:t> </a:t>
              </a:r>
            </a:p>
            <a:p>
              <a:r>
                <a:rPr lang="en-US" sz="2000">
                  <a:solidFill>
                    <a:srgbClr val="660066"/>
                  </a:solidFill>
                </a:rPr>
                <a:t>	</a:t>
              </a:r>
              <a:r>
                <a:rPr lang="en-US" sz="2000">
                  <a:solidFill>
                    <a:srgbClr val="0000CC"/>
                  </a:solidFill>
                </a:rPr>
                <a:t>NhânViên nv1= new NhânViên(“Hoa”, 100);</a:t>
              </a:r>
            </a:p>
            <a:p>
              <a:r>
                <a:rPr lang="en-US" sz="2000">
                  <a:solidFill>
                    <a:srgbClr val="0000CC"/>
                  </a:solidFill>
                </a:rPr>
                <a:t>	NhânViên nv2= new NhânViên(“Linh”, 120);</a:t>
              </a:r>
            </a:p>
            <a:p>
              <a:r>
                <a:rPr lang="en-US" sz="2000">
                  <a:solidFill>
                    <a:srgbClr val="0000CC"/>
                  </a:solidFill>
                </a:rPr>
                <a:t>	NhânViên nv3= new NhânViên(“Lan”, 150);</a:t>
              </a:r>
            </a:p>
            <a:p>
              <a:r>
                <a:rPr lang="en-US" sz="2000">
                  <a:solidFill>
                    <a:srgbClr val="660066"/>
                  </a:solidFill>
                </a:rPr>
                <a:t>	</a:t>
              </a:r>
              <a:r>
                <a:rPr lang="en-US" sz="2000">
                  <a:solidFill>
                    <a:srgbClr val="FF0000"/>
                  </a:solidFill>
                </a:rPr>
                <a:t>nv1.Xuất();</a:t>
              </a:r>
            </a:p>
            <a:p>
              <a:r>
                <a:rPr lang="en-US" sz="2000">
                  <a:solidFill>
                    <a:srgbClr val="FF0000"/>
                  </a:solidFill>
                </a:rPr>
                <a:t>	nv2.Xuất();</a:t>
              </a:r>
            </a:p>
            <a:p>
              <a:r>
                <a:rPr lang="en-US" sz="2000">
                  <a:solidFill>
                    <a:srgbClr val="FF0000"/>
                  </a:solidFill>
                </a:rPr>
                <a:t>	nv3.Xuất();</a:t>
              </a:r>
            </a:p>
            <a:p>
              <a:r>
                <a:rPr lang="en-US" sz="2000">
                  <a:solidFill>
                    <a:srgbClr val="FF0000"/>
                  </a:solidFill>
                </a:rPr>
                <a:t>}</a:t>
              </a:r>
            </a:p>
            <a:p>
              <a:r>
                <a:rPr lang="en-US" sz="2000">
                  <a:solidFill>
                    <a:srgbClr val="FF0000"/>
                  </a:solidFill>
                </a:rPr>
                <a:t>}</a:t>
              </a:r>
            </a:p>
          </p:txBody>
        </p:sp>
      </p:grpSp>
    </p:spTree>
    <p:extLst>
      <p:ext uri="{BB962C8B-B14F-4D97-AF65-F5344CB8AC3E}">
        <p14:creationId xmlns:p14="http://schemas.microsoft.com/office/powerpoint/2010/main" val="3848389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4294967295"/>
          </p:nvPr>
        </p:nvSpPr>
        <p:spPr>
          <a:xfrm>
            <a:off x="7239000" y="6245225"/>
            <a:ext cx="1447800" cy="476250"/>
          </a:xfrm>
          <a:prstGeom prst="rect">
            <a:avLst/>
          </a:prstGeom>
          <a:noFill/>
        </p:spPr>
        <p:txBody>
          <a:bodyPr/>
          <a:lstStyle/>
          <a:p>
            <a:r>
              <a:rPr lang="en-US" smtClean="0"/>
              <a:t>Slide </a:t>
            </a:r>
            <a:fld id="{A847322A-DF42-4BE4-97D8-E5B4DA809D67}" type="slidenum">
              <a:rPr lang="en-US" smtClean="0"/>
              <a:pPr/>
              <a:t>53</a:t>
            </a:fld>
            <a:r>
              <a:rPr lang="en-US" smtClean="0"/>
              <a:t>/81</a:t>
            </a:r>
          </a:p>
        </p:txBody>
      </p:sp>
      <p:sp>
        <p:nvSpPr>
          <p:cNvPr id="36867"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3200" smtClean="0"/>
              <a:t>3. Bài toán phức tạp</a:t>
            </a:r>
          </a:p>
        </p:txBody>
      </p:sp>
      <p:grpSp>
        <p:nvGrpSpPr>
          <p:cNvPr id="36868" name="Group 22"/>
          <p:cNvGrpSpPr>
            <a:grpSpLocks/>
          </p:cNvGrpSpPr>
          <p:nvPr/>
        </p:nvGrpSpPr>
        <p:grpSpPr bwMode="auto">
          <a:xfrm>
            <a:off x="304800" y="990600"/>
            <a:ext cx="8153400" cy="5181600"/>
            <a:chOff x="192" y="624"/>
            <a:chExt cx="5136" cy="3264"/>
          </a:xfrm>
        </p:grpSpPr>
        <p:sp>
          <p:nvSpPr>
            <p:cNvPr id="36869" name="Rectangle 4"/>
            <p:cNvSpPr>
              <a:spLocks noChangeArrowheads="1"/>
            </p:cNvSpPr>
            <p:nvPr/>
          </p:nvSpPr>
          <p:spPr bwMode="auto">
            <a:xfrm>
              <a:off x="336" y="1776"/>
              <a:ext cx="624" cy="864"/>
            </a:xfrm>
            <a:prstGeom prst="rect">
              <a:avLst/>
            </a:prstGeom>
            <a:solidFill>
              <a:schemeClr val="accent1"/>
            </a:solidFill>
            <a:ln w="9525">
              <a:solidFill>
                <a:schemeClr val="tx1"/>
              </a:solidFill>
              <a:miter lim="800000"/>
              <a:headEnd/>
              <a:tailEnd/>
            </a:ln>
          </p:spPr>
          <p:txBody>
            <a:bodyPr wrap="none" anchor="ctr"/>
            <a:lstStyle/>
            <a:p>
              <a:pPr algn="ctr"/>
              <a:r>
                <a:rPr lang="en-US"/>
                <a:t>Mô tả</a:t>
              </a:r>
            </a:p>
            <a:p>
              <a:pPr algn="ctr"/>
              <a:r>
                <a:rPr lang="en-US"/>
                <a:t>của</a:t>
              </a:r>
            </a:p>
            <a:p>
              <a:pPr algn="ctr"/>
              <a:r>
                <a:rPr lang="en-US"/>
                <a:t>bài toán</a:t>
              </a:r>
            </a:p>
          </p:txBody>
        </p:sp>
        <p:sp>
          <p:nvSpPr>
            <p:cNvPr id="36870" name="Rectangle 5"/>
            <p:cNvSpPr>
              <a:spLocks noChangeArrowheads="1"/>
            </p:cNvSpPr>
            <p:nvPr/>
          </p:nvSpPr>
          <p:spPr bwMode="auto">
            <a:xfrm>
              <a:off x="1152" y="1152"/>
              <a:ext cx="960" cy="720"/>
            </a:xfrm>
            <a:prstGeom prst="rect">
              <a:avLst/>
            </a:prstGeom>
            <a:solidFill>
              <a:srgbClr val="FFFF99"/>
            </a:solidFill>
            <a:ln w="9525">
              <a:solidFill>
                <a:schemeClr val="tx1"/>
              </a:solidFill>
              <a:miter lim="800000"/>
              <a:headEnd/>
              <a:tailEnd/>
            </a:ln>
          </p:spPr>
          <p:txBody>
            <a:bodyPr wrap="none" anchor="ctr"/>
            <a:lstStyle/>
            <a:p>
              <a:pPr algn="ctr"/>
              <a:r>
                <a:rPr lang="en-US">
                  <a:solidFill>
                    <a:srgbClr val="0000CC"/>
                  </a:solidFill>
                </a:rPr>
                <a:t>các</a:t>
              </a:r>
            </a:p>
            <a:p>
              <a:pPr algn="ctr"/>
              <a:r>
                <a:rPr lang="en-US">
                  <a:solidFill>
                    <a:srgbClr val="0000CC"/>
                  </a:solidFill>
                </a:rPr>
                <a:t>khái niệm</a:t>
              </a:r>
            </a:p>
            <a:p>
              <a:pPr algn="ctr"/>
              <a:r>
                <a:rPr lang="en-US">
                  <a:solidFill>
                    <a:srgbClr val="0000CC"/>
                  </a:solidFill>
                </a:rPr>
                <a:t>(nhóm danh </a:t>
              </a:r>
            </a:p>
            <a:p>
              <a:pPr algn="ctr"/>
              <a:r>
                <a:rPr lang="en-US">
                  <a:solidFill>
                    <a:srgbClr val="0000CC"/>
                  </a:solidFill>
                </a:rPr>
                <a:t>từ mô tả)</a:t>
              </a:r>
            </a:p>
          </p:txBody>
        </p:sp>
        <p:sp>
          <p:nvSpPr>
            <p:cNvPr id="36871" name="Rectangle 6"/>
            <p:cNvSpPr>
              <a:spLocks noChangeArrowheads="1"/>
            </p:cNvSpPr>
            <p:nvPr/>
          </p:nvSpPr>
          <p:spPr bwMode="auto">
            <a:xfrm>
              <a:off x="1152" y="2928"/>
              <a:ext cx="768" cy="288"/>
            </a:xfrm>
            <a:prstGeom prst="rect">
              <a:avLst/>
            </a:prstGeom>
            <a:solidFill>
              <a:srgbClr val="FFCCFF"/>
            </a:solidFill>
            <a:ln w="9525">
              <a:solidFill>
                <a:schemeClr val="tx1"/>
              </a:solidFill>
              <a:miter lim="800000"/>
              <a:headEnd/>
              <a:tailEnd/>
            </a:ln>
          </p:spPr>
          <p:txBody>
            <a:bodyPr wrap="none" anchor="ctr"/>
            <a:lstStyle/>
            <a:p>
              <a:pPr algn="ctr"/>
              <a:r>
                <a:rPr lang="en-US">
                  <a:solidFill>
                    <a:srgbClr val="CC0000"/>
                  </a:solidFill>
                </a:rPr>
                <a:t>Động từ</a:t>
              </a:r>
            </a:p>
          </p:txBody>
        </p:sp>
        <p:sp>
          <p:nvSpPr>
            <p:cNvPr id="36872" name="Line 7"/>
            <p:cNvSpPr>
              <a:spLocks noChangeShapeType="1"/>
            </p:cNvSpPr>
            <p:nvPr/>
          </p:nvSpPr>
          <p:spPr bwMode="auto">
            <a:xfrm flipV="1">
              <a:off x="960" y="1872"/>
              <a:ext cx="192" cy="240"/>
            </a:xfrm>
            <a:prstGeom prst="line">
              <a:avLst/>
            </a:prstGeom>
            <a:noFill/>
            <a:ln w="28575">
              <a:solidFill>
                <a:srgbClr val="0000CC"/>
              </a:solidFill>
              <a:round/>
              <a:headEnd/>
              <a:tailEnd type="triangle" w="med" len="med"/>
            </a:ln>
          </p:spPr>
          <p:txBody>
            <a:bodyPr/>
            <a:lstStyle/>
            <a:p>
              <a:endParaRPr lang="en-US"/>
            </a:p>
          </p:txBody>
        </p:sp>
        <p:sp>
          <p:nvSpPr>
            <p:cNvPr id="36873" name="Line 8"/>
            <p:cNvSpPr>
              <a:spLocks noChangeShapeType="1"/>
            </p:cNvSpPr>
            <p:nvPr/>
          </p:nvSpPr>
          <p:spPr bwMode="auto">
            <a:xfrm>
              <a:off x="960" y="2640"/>
              <a:ext cx="192" cy="288"/>
            </a:xfrm>
            <a:prstGeom prst="line">
              <a:avLst/>
            </a:prstGeom>
            <a:noFill/>
            <a:ln w="28575">
              <a:solidFill>
                <a:srgbClr val="CC0000"/>
              </a:solidFill>
              <a:round/>
              <a:headEnd/>
              <a:tailEnd type="triangle" w="med" len="med"/>
            </a:ln>
          </p:spPr>
          <p:txBody>
            <a:bodyPr/>
            <a:lstStyle/>
            <a:p>
              <a:endParaRPr lang="en-US"/>
            </a:p>
          </p:txBody>
        </p:sp>
        <p:sp>
          <p:nvSpPr>
            <p:cNvPr id="36874" name="Line 10"/>
            <p:cNvSpPr>
              <a:spLocks noChangeShapeType="1"/>
            </p:cNvSpPr>
            <p:nvPr/>
          </p:nvSpPr>
          <p:spPr bwMode="auto">
            <a:xfrm flipV="1">
              <a:off x="1296" y="1872"/>
              <a:ext cx="0" cy="1056"/>
            </a:xfrm>
            <a:prstGeom prst="line">
              <a:avLst/>
            </a:prstGeom>
            <a:noFill/>
            <a:ln w="9525">
              <a:solidFill>
                <a:schemeClr val="tx1"/>
              </a:solidFill>
              <a:round/>
              <a:headEnd/>
              <a:tailEnd type="triangle" w="med" len="med"/>
            </a:ln>
          </p:spPr>
          <p:txBody>
            <a:bodyPr/>
            <a:lstStyle/>
            <a:p>
              <a:endParaRPr lang="en-US"/>
            </a:p>
          </p:txBody>
        </p:sp>
        <p:sp>
          <p:nvSpPr>
            <p:cNvPr id="36875" name="Rectangle 11"/>
            <p:cNvSpPr>
              <a:spLocks noChangeArrowheads="1"/>
            </p:cNvSpPr>
            <p:nvPr/>
          </p:nvSpPr>
          <p:spPr bwMode="auto">
            <a:xfrm>
              <a:off x="1344" y="2256"/>
              <a:ext cx="672" cy="336"/>
            </a:xfrm>
            <a:prstGeom prst="rect">
              <a:avLst/>
            </a:prstGeom>
            <a:solidFill>
              <a:srgbClr val="FFCCFF"/>
            </a:solidFill>
            <a:ln w="9525">
              <a:noFill/>
              <a:miter lim="800000"/>
              <a:headEnd/>
              <a:tailEnd/>
            </a:ln>
          </p:spPr>
          <p:txBody>
            <a:bodyPr wrap="none" anchor="ctr"/>
            <a:lstStyle/>
            <a:p>
              <a:pPr algn="ctr"/>
              <a:r>
                <a:rPr lang="en-US"/>
                <a:t>tác động</a:t>
              </a:r>
            </a:p>
          </p:txBody>
        </p:sp>
        <p:sp>
          <p:nvSpPr>
            <p:cNvPr id="36876" name="Rectangle 12"/>
            <p:cNvSpPr>
              <a:spLocks noChangeArrowheads="1"/>
            </p:cNvSpPr>
            <p:nvPr/>
          </p:nvSpPr>
          <p:spPr bwMode="auto">
            <a:xfrm>
              <a:off x="192" y="624"/>
              <a:ext cx="2112" cy="432"/>
            </a:xfrm>
            <a:prstGeom prst="rect">
              <a:avLst/>
            </a:prstGeom>
            <a:solidFill>
              <a:srgbClr val="660033"/>
            </a:solidFill>
            <a:ln w="9525">
              <a:solidFill>
                <a:schemeClr val="tx1"/>
              </a:solidFill>
              <a:miter lim="800000"/>
              <a:headEnd/>
              <a:tailEnd/>
            </a:ln>
          </p:spPr>
          <p:txBody>
            <a:bodyPr wrap="none" anchor="ctr"/>
            <a:lstStyle/>
            <a:p>
              <a:pPr algn="ctr"/>
              <a:r>
                <a:rPr lang="en-US">
                  <a:solidFill>
                    <a:schemeClr val="bg1"/>
                  </a:solidFill>
                </a:rPr>
                <a:t>Bài toán phức tạp. Xem các </a:t>
              </a:r>
            </a:p>
            <a:p>
              <a:pPr algn="ctr"/>
              <a:r>
                <a:rPr lang="en-US">
                  <a:solidFill>
                    <a:schemeClr val="bg1"/>
                  </a:solidFill>
                </a:rPr>
                <a:t>thí dụ ở các chương sau</a:t>
              </a:r>
            </a:p>
          </p:txBody>
        </p:sp>
        <p:sp>
          <p:nvSpPr>
            <p:cNvPr id="36877" name="Rectangle 13"/>
            <p:cNvSpPr>
              <a:spLocks noChangeArrowheads="1"/>
            </p:cNvSpPr>
            <p:nvPr/>
          </p:nvSpPr>
          <p:spPr bwMode="auto">
            <a:xfrm>
              <a:off x="2544" y="672"/>
              <a:ext cx="1296" cy="912"/>
            </a:xfrm>
            <a:prstGeom prst="rect">
              <a:avLst/>
            </a:prstGeom>
            <a:solidFill>
              <a:srgbClr val="FFFF99"/>
            </a:solidFill>
            <a:ln w="9525">
              <a:solidFill>
                <a:schemeClr val="tx1"/>
              </a:solidFill>
              <a:miter lim="800000"/>
              <a:headEnd/>
              <a:tailEnd/>
            </a:ln>
          </p:spPr>
          <p:txBody>
            <a:bodyPr wrap="none" anchor="ctr"/>
            <a:lstStyle/>
            <a:p>
              <a:r>
                <a:rPr lang="en-US">
                  <a:solidFill>
                    <a:srgbClr val="0000CC"/>
                  </a:solidFill>
                </a:rPr>
                <a:t>class KháiNiệm1 </a:t>
              </a:r>
            </a:p>
            <a:p>
              <a:r>
                <a:rPr lang="en-US">
                  <a:solidFill>
                    <a:srgbClr val="0000CC"/>
                  </a:solidFill>
                </a:rPr>
                <a:t>{  &lt;data&gt;</a:t>
              </a:r>
            </a:p>
            <a:p>
              <a:r>
                <a:rPr lang="en-US">
                  <a:solidFill>
                    <a:srgbClr val="0000CC"/>
                  </a:solidFill>
                </a:rPr>
                <a:t>   </a:t>
              </a:r>
              <a:r>
                <a:rPr lang="en-US">
                  <a:solidFill>
                    <a:srgbClr val="FF0000"/>
                  </a:solidFill>
                </a:rPr>
                <a:t>&lt;method&gt;</a:t>
              </a:r>
              <a:endParaRPr lang="en-US">
                <a:solidFill>
                  <a:srgbClr val="0000CC"/>
                </a:solidFill>
              </a:endParaRPr>
            </a:p>
            <a:p>
              <a:r>
                <a:rPr lang="en-US">
                  <a:solidFill>
                    <a:srgbClr val="0000CC"/>
                  </a:solidFill>
                </a:rPr>
                <a:t>}</a:t>
              </a:r>
            </a:p>
          </p:txBody>
        </p:sp>
        <p:sp>
          <p:nvSpPr>
            <p:cNvPr id="36878" name="Rectangle 15"/>
            <p:cNvSpPr>
              <a:spLocks noChangeArrowheads="1"/>
            </p:cNvSpPr>
            <p:nvPr/>
          </p:nvSpPr>
          <p:spPr bwMode="auto">
            <a:xfrm>
              <a:off x="2544" y="1680"/>
              <a:ext cx="2784" cy="2208"/>
            </a:xfrm>
            <a:prstGeom prst="rect">
              <a:avLst/>
            </a:prstGeom>
            <a:solidFill>
              <a:schemeClr val="accent1"/>
            </a:solidFill>
            <a:ln w="9525">
              <a:solidFill>
                <a:schemeClr val="tx1"/>
              </a:solidFill>
              <a:miter lim="800000"/>
              <a:headEnd/>
              <a:tailEnd/>
            </a:ln>
          </p:spPr>
          <p:txBody>
            <a:bodyPr wrap="none" anchor="ctr"/>
            <a:lstStyle/>
            <a:p>
              <a:r>
                <a:rPr lang="en-US">
                  <a:solidFill>
                    <a:srgbClr val="0000CC"/>
                  </a:solidFill>
                </a:rPr>
                <a:t>class BaiToan</a:t>
              </a:r>
            </a:p>
            <a:p>
              <a:r>
                <a:rPr lang="en-US">
                  <a:solidFill>
                    <a:srgbClr val="660033"/>
                  </a:solidFill>
                </a:rPr>
                <a:t>{  KháiNiệm1 obj1 = new KháiNiệm1();</a:t>
              </a:r>
            </a:p>
            <a:p>
              <a:r>
                <a:rPr lang="en-US">
                  <a:solidFill>
                    <a:srgbClr val="660033"/>
                  </a:solidFill>
                </a:rPr>
                <a:t>    KháiNiệm2 obj2 = new KháiNiệm2();</a:t>
              </a:r>
            </a:p>
            <a:p>
              <a:r>
                <a:rPr lang="en-US">
                  <a:solidFill>
                    <a:srgbClr val="660033"/>
                  </a:solidFill>
                </a:rPr>
                <a:t>    &lt;hành vi chung ở mức cả bài toán&gt;</a:t>
              </a:r>
            </a:p>
            <a:p>
              <a:r>
                <a:rPr lang="en-US">
                  <a:solidFill>
                    <a:srgbClr val="660033"/>
                  </a:solidFill>
                </a:rPr>
                <a:t>   public static void main (String args[]) </a:t>
              </a:r>
            </a:p>
            <a:p>
              <a:r>
                <a:rPr lang="en-US">
                  <a:solidFill>
                    <a:srgbClr val="660033"/>
                  </a:solidFill>
                </a:rPr>
                <a:t>   { BaiToan obj= new BaiToan(...);</a:t>
              </a:r>
            </a:p>
            <a:p>
              <a:r>
                <a:rPr lang="en-US">
                  <a:solidFill>
                    <a:srgbClr val="660033"/>
                  </a:solidFill>
                </a:rPr>
                <a:t>     obj.HànhViChung1(); </a:t>
              </a:r>
            </a:p>
            <a:p>
              <a:r>
                <a:rPr lang="en-US">
                  <a:solidFill>
                    <a:srgbClr val="660033"/>
                  </a:solidFill>
                </a:rPr>
                <a:t>     obj.HànhViChung2();</a:t>
              </a:r>
            </a:p>
            <a:p>
              <a:r>
                <a:rPr lang="en-US">
                  <a:solidFill>
                    <a:srgbClr val="660033"/>
                  </a:solidFill>
                </a:rPr>
                <a:t>     .......</a:t>
              </a:r>
            </a:p>
            <a:p>
              <a:r>
                <a:rPr lang="en-US">
                  <a:solidFill>
                    <a:srgbClr val="660033"/>
                  </a:solidFill>
                </a:rPr>
                <a:t>   }</a:t>
              </a:r>
            </a:p>
            <a:p>
              <a:r>
                <a:rPr lang="en-US">
                  <a:solidFill>
                    <a:srgbClr val="660033"/>
                  </a:solidFill>
                </a:rPr>
                <a:t>}</a:t>
              </a:r>
            </a:p>
          </p:txBody>
        </p:sp>
        <p:sp>
          <p:nvSpPr>
            <p:cNvPr id="36879" name="Line 16"/>
            <p:cNvSpPr>
              <a:spLocks noChangeShapeType="1"/>
            </p:cNvSpPr>
            <p:nvPr/>
          </p:nvSpPr>
          <p:spPr bwMode="auto">
            <a:xfrm flipV="1">
              <a:off x="1488" y="3216"/>
              <a:ext cx="0" cy="192"/>
            </a:xfrm>
            <a:prstGeom prst="line">
              <a:avLst/>
            </a:prstGeom>
            <a:noFill/>
            <a:ln w="28575">
              <a:solidFill>
                <a:srgbClr val="660033"/>
              </a:solidFill>
              <a:round/>
              <a:headEnd type="triangle" w="med" len="med"/>
              <a:tailEnd/>
            </a:ln>
          </p:spPr>
          <p:txBody>
            <a:bodyPr/>
            <a:lstStyle/>
            <a:p>
              <a:endParaRPr lang="en-US"/>
            </a:p>
          </p:txBody>
        </p:sp>
        <p:sp>
          <p:nvSpPr>
            <p:cNvPr id="36880" name="Line 17"/>
            <p:cNvSpPr>
              <a:spLocks noChangeShapeType="1"/>
            </p:cNvSpPr>
            <p:nvPr/>
          </p:nvSpPr>
          <p:spPr bwMode="auto">
            <a:xfrm flipV="1">
              <a:off x="2016" y="3072"/>
              <a:ext cx="672" cy="432"/>
            </a:xfrm>
            <a:prstGeom prst="line">
              <a:avLst/>
            </a:prstGeom>
            <a:noFill/>
            <a:ln w="28575">
              <a:solidFill>
                <a:srgbClr val="660033"/>
              </a:solidFill>
              <a:round/>
              <a:headEnd/>
              <a:tailEnd type="triangle" w="med" len="med"/>
            </a:ln>
          </p:spPr>
          <p:txBody>
            <a:bodyPr/>
            <a:lstStyle/>
            <a:p>
              <a:endParaRPr lang="en-US"/>
            </a:p>
          </p:txBody>
        </p:sp>
        <p:sp>
          <p:nvSpPr>
            <p:cNvPr id="36881" name="Line 18"/>
            <p:cNvSpPr>
              <a:spLocks noChangeShapeType="1"/>
            </p:cNvSpPr>
            <p:nvPr/>
          </p:nvSpPr>
          <p:spPr bwMode="auto">
            <a:xfrm flipV="1">
              <a:off x="1920" y="1152"/>
              <a:ext cx="768" cy="336"/>
            </a:xfrm>
            <a:prstGeom prst="line">
              <a:avLst/>
            </a:prstGeom>
            <a:noFill/>
            <a:ln w="28575">
              <a:solidFill>
                <a:srgbClr val="0000CC"/>
              </a:solidFill>
              <a:round/>
              <a:headEnd/>
              <a:tailEnd type="triangle" w="med" len="med"/>
            </a:ln>
          </p:spPr>
          <p:txBody>
            <a:bodyPr/>
            <a:lstStyle/>
            <a:p>
              <a:endParaRPr lang="en-US"/>
            </a:p>
          </p:txBody>
        </p:sp>
        <p:sp>
          <p:nvSpPr>
            <p:cNvPr id="36882" name="Line 19"/>
            <p:cNvSpPr>
              <a:spLocks noChangeShapeType="1"/>
            </p:cNvSpPr>
            <p:nvPr/>
          </p:nvSpPr>
          <p:spPr bwMode="auto">
            <a:xfrm flipV="1">
              <a:off x="1920" y="1344"/>
              <a:ext cx="864" cy="1680"/>
            </a:xfrm>
            <a:prstGeom prst="line">
              <a:avLst/>
            </a:prstGeom>
            <a:noFill/>
            <a:ln w="28575">
              <a:solidFill>
                <a:srgbClr val="CC0000"/>
              </a:solidFill>
              <a:round/>
              <a:headEnd/>
              <a:tailEnd type="triangle" w="med" len="med"/>
            </a:ln>
          </p:spPr>
          <p:txBody>
            <a:bodyPr/>
            <a:lstStyle/>
            <a:p>
              <a:endParaRPr lang="en-US"/>
            </a:p>
          </p:txBody>
        </p:sp>
        <p:sp>
          <p:nvSpPr>
            <p:cNvPr id="36883" name="Rectangle 20"/>
            <p:cNvSpPr>
              <a:spLocks noChangeArrowheads="1"/>
            </p:cNvSpPr>
            <p:nvPr/>
          </p:nvSpPr>
          <p:spPr bwMode="auto">
            <a:xfrm>
              <a:off x="384" y="3408"/>
              <a:ext cx="1632" cy="384"/>
            </a:xfrm>
            <a:prstGeom prst="rect">
              <a:avLst/>
            </a:prstGeom>
            <a:solidFill>
              <a:srgbClr val="660033"/>
            </a:solidFill>
            <a:ln w="9525">
              <a:solidFill>
                <a:schemeClr val="tx1"/>
              </a:solidFill>
              <a:miter lim="800000"/>
              <a:headEnd/>
              <a:tailEnd/>
            </a:ln>
          </p:spPr>
          <p:txBody>
            <a:bodyPr wrap="none" anchor="ctr"/>
            <a:lstStyle/>
            <a:p>
              <a:pPr algn="ctr"/>
              <a:r>
                <a:rPr lang="en-US">
                  <a:solidFill>
                    <a:schemeClr val="bg1"/>
                  </a:solidFill>
                </a:rPr>
                <a:t>Thứ tự của các động </a:t>
              </a:r>
            </a:p>
            <a:p>
              <a:pPr algn="ctr"/>
              <a:r>
                <a:rPr lang="en-US">
                  <a:solidFill>
                    <a:schemeClr val="bg1"/>
                  </a:solidFill>
                </a:rPr>
                <a:t>từ mức cả bài toán</a:t>
              </a:r>
              <a:endParaRPr lang="en-US"/>
            </a:p>
          </p:txBody>
        </p:sp>
        <p:sp>
          <p:nvSpPr>
            <p:cNvPr id="36884" name="Rectangle 21"/>
            <p:cNvSpPr>
              <a:spLocks noChangeArrowheads="1"/>
            </p:cNvSpPr>
            <p:nvPr/>
          </p:nvSpPr>
          <p:spPr bwMode="auto">
            <a:xfrm>
              <a:off x="3936" y="672"/>
              <a:ext cx="1296" cy="912"/>
            </a:xfrm>
            <a:prstGeom prst="rect">
              <a:avLst/>
            </a:prstGeom>
            <a:solidFill>
              <a:srgbClr val="FFFF99"/>
            </a:solidFill>
            <a:ln w="9525">
              <a:solidFill>
                <a:schemeClr val="tx1"/>
              </a:solidFill>
              <a:miter lim="800000"/>
              <a:headEnd/>
              <a:tailEnd/>
            </a:ln>
          </p:spPr>
          <p:txBody>
            <a:bodyPr wrap="none" anchor="ctr"/>
            <a:lstStyle/>
            <a:p>
              <a:r>
                <a:rPr lang="en-US">
                  <a:solidFill>
                    <a:srgbClr val="0000CC"/>
                  </a:solidFill>
                </a:rPr>
                <a:t>class KháiNiệm2  </a:t>
              </a:r>
            </a:p>
            <a:p>
              <a:r>
                <a:rPr lang="en-US">
                  <a:solidFill>
                    <a:srgbClr val="0000CC"/>
                  </a:solidFill>
                </a:rPr>
                <a:t>{  &lt;data&gt;</a:t>
              </a:r>
            </a:p>
            <a:p>
              <a:r>
                <a:rPr lang="en-US">
                  <a:solidFill>
                    <a:srgbClr val="FF0000"/>
                  </a:solidFill>
                </a:rPr>
                <a:t>    &lt;method&gt;</a:t>
              </a:r>
            </a:p>
            <a:p>
              <a:r>
                <a:rPr lang="en-US">
                  <a:solidFill>
                    <a:srgbClr val="0000CC"/>
                  </a:solidFill>
                </a:rPr>
                <a:t>}</a:t>
              </a:r>
            </a:p>
          </p:txBody>
        </p:sp>
      </p:grpSp>
    </p:spTree>
    <p:extLst>
      <p:ext uri="{BB962C8B-B14F-4D97-AF65-F5344CB8AC3E}">
        <p14:creationId xmlns:p14="http://schemas.microsoft.com/office/powerpoint/2010/main" val="12132710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5604" name="Rectangle 3"/>
          <p:cNvSpPr>
            <a:spLocks noGrp="1" noChangeArrowheads="1"/>
          </p:cNvSpPr>
          <p:nvPr>
            <p:ph type="body" idx="1"/>
          </p:nvPr>
        </p:nvSpPr>
        <p:spPr>
          <a:xfrm>
            <a:off x="428596" y="1143000"/>
            <a:ext cx="8410604" cy="5486400"/>
          </a:xfrm>
          <a:noFill/>
        </p:spPr>
        <p:txBody>
          <a:bodyPr/>
          <a:lstStyle/>
          <a:p>
            <a:pPr marL="762000" lvl="1" indent="-304800" eaLnBrk="1" hangingPunct="1">
              <a:buNone/>
            </a:pPr>
            <a:r>
              <a:rPr lang="en-US" altLang="ko-KR" sz="2400" smtClean="0">
                <a:solidFill>
                  <a:srgbClr val="C00000"/>
                </a:solidFill>
                <a:ea typeface="굴림" pitchFamily="34" charset="-127"/>
              </a:rPr>
              <a:t>Bài 1</a:t>
            </a:r>
            <a:r>
              <a:rPr lang="en-US" altLang="ko-KR" sz="2400" smtClean="0">
                <a:ea typeface="굴림" pitchFamily="34" charset="-127"/>
              </a:rPr>
              <a:t>: Hãy viết chương trình chuyển đổi độ Celsius sang độ Fahrenheit theo công thức sau:</a:t>
            </a:r>
          </a:p>
          <a:p>
            <a:pPr marL="1638300" lvl="3" indent="-266700" eaLnBrk="1" hangingPunct="1">
              <a:buFont typeface="Wingdings" pitchFamily="2" charset="2"/>
              <a:buNone/>
            </a:pPr>
            <a:r>
              <a:rPr lang="en-US" altLang="ko-KR" sz="2400" smtClean="0">
                <a:ea typeface="굴림" pitchFamily="34" charset="-127"/>
              </a:rPr>
              <a:t>Fahrenheit = 9/5 Celsius + 32</a:t>
            </a:r>
          </a:p>
          <a:p>
            <a:pPr marL="1200150" lvl="2" indent="-285750" eaLnBrk="1" hangingPunct="1">
              <a:buFont typeface="Wingdings" pitchFamily="2" charset="2"/>
              <a:buNone/>
            </a:pPr>
            <a:r>
              <a:rPr lang="en-US" altLang="ko-KR" sz="2100" smtClean="0">
                <a:ea typeface="굴림" pitchFamily="34" charset="-127"/>
              </a:rPr>
              <a:t>Trong đó độ Celsius là hằng. Chương trình sẽ xuất ra hai giá trị là độ Celsius và độ Fahrenheit tương ứng.</a:t>
            </a:r>
          </a:p>
          <a:p>
            <a:pPr marL="762000" lvl="1" indent="-304800" eaLnBrk="1" hangingPunct="1">
              <a:buNone/>
            </a:pPr>
            <a:r>
              <a:rPr lang="en-US" altLang="ko-KR" sz="2400" smtClean="0">
                <a:solidFill>
                  <a:srgbClr val="C00000"/>
                </a:solidFill>
                <a:ea typeface="굴림" pitchFamily="34" charset="-127"/>
              </a:rPr>
              <a:t>Bài 2:</a:t>
            </a:r>
            <a:r>
              <a:rPr lang="en-US" altLang="ko-KR" sz="2400" smtClean="0">
                <a:ea typeface="굴림" pitchFamily="34" charset="-127"/>
              </a:rPr>
              <a:t> </a:t>
            </a:r>
            <a:r>
              <a:rPr lang="en-US" altLang="ko-KR" sz="2400" smtClean="0">
                <a:solidFill>
                  <a:schemeClr val="tx1"/>
                </a:solidFill>
                <a:ea typeface="굴림" pitchFamily="34" charset="-127"/>
              </a:rPr>
              <a:t>Viết chương trình tính đường kính, chu vi và diện tích của một đường tròn bán kính 6.75. Khai báo hằng PI với giá trị 3.14159. Chương trình sẽ đưa ra đường kính, chu vi, và diện tích trên từng dòng riêng biệt, cùng với nhãn của chúng. </a:t>
            </a:r>
            <a:endParaRPr lang="en-US" sz="2400" smtClean="0">
              <a:solidFill>
                <a:schemeClr val="tx1"/>
              </a:solidFill>
            </a:endParaRPr>
          </a:p>
        </p:txBody>
      </p:sp>
      <p:sp>
        <p:nvSpPr>
          <p:cNvPr id="231428" name="Rectangle 4"/>
          <p:cNvSpPr>
            <a:spLocks noChangeArrowheads="1"/>
          </p:cNvSpPr>
          <p:nvPr/>
        </p:nvSpPr>
        <p:spPr bwMode="auto">
          <a:xfrm>
            <a:off x="304800" y="381000"/>
            <a:ext cx="8686800" cy="533400"/>
          </a:xfrm>
          <a:prstGeom prst="rect">
            <a:avLst/>
          </a:prstGeom>
          <a:noFill/>
          <a:ln w="9525">
            <a:noFill/>
            <a:miter lim="800000"/>
            <a:headEnd/>
            <a:tailEnd/>
          </a:ln>
          <a:effectLst/>
        </p:spPr>
        <p:txBody>
          <a:bodyPr anchor="ctr"/>
          <a:lstStyle/>
          <a:p>
            <a:pPr algn="l" eaLnBrk="1" hangingPunct="1">
              <a:defRPr/>
            </a:pPr>
            <a:r>
              <a:rPr lang="en-US" sz="3200">
                <a:effectLst>
                  <a:outerShdw blurRad="38100" dist="38100" dir="2700000" algn="tl">
                    <a:srgbClr val="C0C0C0"/>
                  </a:outerShdw>
                </a:effectLst>
                <a:latin typeface="Arial" pitchFamily="34" charset="0"/>
              </a:rPr>
              <a:t>Câu hỏi và bài tập</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30724" name="Rectangle 3"/>
          <p:cNvSpPr>
            <a:spLocks noGrp="1" noChangeArrowheads="1"/>
          </p:cNvSpPr>
          <p:nvPr>
            <p:ph type="title"/>
          </p:nvPr>
        </p:nvSpPr>
        <p:spPr>
          <a:xfrm>
            <a:off x="304800" y="457200"/>
            <a:ext cx="8686800" cy="533400"/>
          </a:xfrm>
          <a:noFill/>
        </p:spPr>
        <p:txBody>
          <a:bodyPr>
            <a:normAutofit fontScale="90000"/>
          </a:bodyPr>
          <a:lstStyle/>
          <a:p>
            <a:r>
              <a:rPr lang="en-US" sz="4000" smtClean="0"/>
              <a:t>Câu hỏi và bài tập</a:t>
            </a:r>
            <a:r>
              <a:rPr lang="en-US" altLang="ko-KR" sz="3600" smtClean="0">
                <a:ea typeface="굴림" charset="-127"/>
              </a:rPr>
              <a:t> </a:t>
            </a:r>
            <a:endParaRPr lang="en-US" smtClean="0"/>
          </a:p>
        </p:txBody>
      </p:sp>
      <p:sp>
        <p:nvSpPr>
          <p:cNvPr id="30725" name="Rectangle 4"/>
          <p:cNvSpPr>
            <a:spLocks noGrp="1" noChangeArrowheads="1"/>
          </p:cNvSpPr>
          <p:nvPr>
            <p:ph type="body" idx="1"/>
          </p:nvPr>
        </p:nvSpPr>
        <p:spPr>
          <a:xfrm>
            <a:off x="785786" y="1066800"/>
            <a:ext cx="7746654" cy="4343400"/>
          </a:xfrm>
          <a:noFill/>
        </p:spPr>
        <p:txBody>
          <a:bodyPr>
            <a:normAutofit/>
          </a:bodyPr>
          <a:lstStyle/>
          <a:p>
            <a:pPr marL="514350" indent="-514350" eaLnBrk="1" hangingPunct="1">
              <a:buNone/>
            </a:pPr>
            <a:r>
              <a:rPr lang="en-US" altLang="ko-KR" sz="2400" smtClean="0">
                <a:solidFill>
                  <a:srgbClr val="C00000"/>
                </a:solidFill>
                <a:ea typeface="굴림" charset="-127"/>
              </a:rPr>
              <a:t>Bài 3: </a:t>
            </a:r>
            <a:r>
              <a:rPr lang="en-US" altLang="ko-KR" sz="2400" smtClean="0">
                <a:ea typeface="굴림" charset="-127"/>
              </a:rPr>
              <a:t>Viết chương trình nhập vào các số là cạnh của hình tam giác. Tính chu vi, diện tích tam giác</a:t>
            </a:r>
          </a:p>
          <a:p>
            <a:pPr marL="514350" indent="-514350">
              <a:buNone/>
            </a:pPr>
            <a:r>
              <a:rPr lang="en-US" altLang="ko-KR" sz="2400" smtClean="0">
                <a:solidFill>
                  <a:srgbClr val="C00000"/>
                </a:solidFill>
                <a:ea typeface="굴림" charset="-127"/>
              </a:rPr>
              <a:t>Bài  4: </a:t>
            </a:r>
            <a:r>
              <a:rPr lang="en-US" sz="2400" smtClean="0"/>
              <a:t>Viết chương trình tính siện tích tam giác theo công thức sau:  </a:t>
            </a:r>
          </a:p>
          <a:p>
            <a:pPr marL="514350" indent="-514350">
              <a:buNone/>
            </a:pPr>
            <a:r>
              <a:rPr lang="en-US" altLang="ko-KR" sz="2400" smtClean="0">
                <a:solidFill>
                  <a:srgbClr val="C00000"/>
                </a:solidFill>
                <a:ea typeface="굴림" charset="-127"/>
              </a:rPr>
              <a:t>Bài 5: </a:t>
            </a:r>
            <a:r>
              <a:rPr lang="en-US" altLang="ko-KR" sz="2400" smtClean="0">
                <a:ea typeface="굴림" charset="-127"/>
              </a:rPr>
              <a:t>Viết chương trình nhập vào độ dài các cạnh hình thang. Tính chu vi và diện tích hình thang.3</a:t>
            </a:r>
          </a:p>
          <a:p>
            <a:pPr marL="457200" indent="-457200">
              <a:buNone/>
            </a:pPr>
            <a:r>
              <a:rPr lang="en-US" sz="2400" smtClean="0">
                <a:solidFill>
                  <a:srgbClr val="C00000"/>
                </a:solidFill>
              </a:rPr>
              <a:t>Bài 6: </a:t>
            </a:r>
            <a:r>
              <a:rPr lang="en-US" sz="2400" smtClean="0"/>
              <a:t>Viết chương trình tìm các số nguyên tốt nhỏ hơn số n cho trước</a:t>
            </a:r>
          </a:p>
          <a:p>
            <a:pPr marL="857250" lvl="1" indent="-457200">
              <a:buFont typeface="Wingdings" pitchFamily="2" charset="2"/>
              <a:buAutoNum type="arabicPeriod"/>
            </a:pPr>
            <a:r>
              <a:rPr lang="en-US" sz="2000" smtClean="0"/>
              <a:t>chỉ sử dụng lệnh for</a:t>
            </a:r>
          </a:p>
          <a:p>
            <a:pPr marL="857250" lvl="1" indent="-457200">
              <a:buFont typeface="Wingdings" pitchFamily="2" charset="2"/>
              <a:buAutoNum type="arabicPeriod"/>
            </a:pPr>
            <a:r>
              <a:rPr lang="en-US" sz="2000" smtClean="0"/>
              <a:t>chỉ sử dụng while</a:t>
            </a:r>
          </a:p>
          <a:p>
            <a:pPr marL="857250" lvl="1" indent="-457200">
              <a:buFont typeface="Wingdings" pitchFamily="2" charset="2"/>
              <a:buAutoNum type="arabicPeriod"/>
            </a:pPr>
            <a:r>
              <a:rPr lang="en-US" sz="2000" smtClean="0"/>
              <a:t>chỉ sử dụng do-while</a:t>
            </a:r>
          </a:p>
          <a:p>
            <a:pPr marL="514350" indent="-514350">
              <a:buNone/>
            </a:pPr>
            <a:endParaRPr lang="en-US" altLang="ko-KR" sz="2400" smtClean="0">
              <a:ea typeface="굴림" charset="-127"/>
            </a:endParaRPr>
          </a:p>
        </p:txBody>
      </p:sp>
      <p:pic>
        <p:nvPicPr>
          <p:cNvPr id="6" name="Picture 5"/>
          <p:cNvPicPr/>
          <p:nvPr/>
        </p:nvPicPr>
        <p:blipFill>
          <a:blip r:embed="rId2" cstate="print"/>
          <a:srcRect/>
          <a:stretch>
            <a:fillRect/>
          </a:stretch>
        </p:blipFill>
        <p:spPr bwMode="auto">
          <a:xfrm>
            <a:off x="2051720" y="2204864"/>
            <a:ext cx="4429143" cy="58102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609600" y="0"/>
            <a:ext cx="7924800" cy="1066800"/>
          </a:xfrm>
        </p:spPr>
        <p:txBody>
          <a:bodyPr>
            <a:normAutofit/>
          </a:bodyPr>
          <a:lstStyle/>
          <a:p>
            <a:r>
              <a:rPr lang="en-US" smtClean="0"/>
              <a:t>Câu hỏi và bài tập</a:t>
            </a:r>
            <a:r>
              <a:rPr lang="en-US" altLang="ko-KR" sz="3200" smtClean="0">
                <a:ea typeface="굴림" pitchFamily="34" charset="-127"/>
              </a:rPr>
              <a:t> </a:t>
            </a:r>
            <a:endParaRPr lang="en-US" sz="3200" smtClean="0"/>
          </a:p>
        </p:txBody>
      </p:sp>
      <p:sp>
        <p:nvSpPr>
          <p:cNvPr id="30725" name="Rectangle 4"/>
          <p:cNvSpPr>
            <a:spLocks noGrp="1" noChangeArrowheads="1"/>
          </p:cNvSpPr>
          <p:nvPr>
            <p:ph type="body" idx="1"/>
          </p:nvPr>
        </p:nvSpPr>
        <p:spPr>
          <a:xfrm>
            <a:off x="683568" y="1268760"/>
            <a:ext cx="7848872" cy="4903440"/>
          </a:xfrm>
        </p:spPr>
        <p:txBody>
          <a:bodyPr>
            <a:normAutofit/>
          </a:bodyPr>
          <a:lstStyle/>
          <a:p>
            <a:pPr marL="514350" indent="-514350" algn="just" eaLnBrk="1" hangingPunct="1">
              <a:buNone/>
              <a:defRPr/>
            </a:pPr>
            <a:r>
              <a:rPr lang="en-US" altLang="ko-KR" sz="2400" smtClean="0">
                <a:solidFill>
                  <a:srgbClr val="C00000"/>
                </a:solidFill>
                <a:ea typeface="굴림" charset="-127"/>
              </a:rPr>
              <a:t>Bài 8: </a:t>
            </a:r>
            <a:r>
              <a:rPr lang="en-US" altLang="ko-KR" sz="2400" smtClean="0">
                <a:ea typeface="굴림" charset="-127"/>
              </a:rPr>
              <a:t>Viết chương trình tính tổng các số lẻ chia hết cho 3 nằm trong khoảng 10-100. viết theo 3 cách (for, do-while, while)</a:t>
            </a:r>
          </a:p>
          <a:p>
            <a:pPr marL="514350" indent="-514350" algn="just">
              <a:buNone/>
              <a:defRPr/>
            </a:pPr>
            <a:r>
              <a:rPr lang="en-US" altLang="ko-KR" sz="2400" smtClean="0">
                <a:solidFill>
                  <a:srgbClr val="C00000"/>
                </a:solidFill>
                <a:ea typeface="굴림" charset="-127"/>
              </a:rPr>
              <a:t>Bài 9</a:t>
            </a:r>
            <a:r>
              <a:rPr lang="en-US" altLang="ko-KR" sz="2400" smtClean="0">
                <a:ea typeface="굴림" charset="-127"/>
              </a:rPr>
              <a:t>: Viết chương trình tìm bội số chung nhỏ nhất của m và n, m,n nhập vào từ bàn phím</a:t>
            </a:r>
          </a:p>
          <a:p>
            <a:pPr marL="514350" indent="-514350" algn="just">
              <a:buNone/>
              <a:defRPr/>
            </a:pPr>
            <a:r>
              <a:rPr lang="en-US" altLang="ko-KR" sz="2400" smtClean="0">
                <a:solidFill>
                  <a:srgbClr val="C00000"/>
                </a:solidFill>
                <a:ea typeface="굴림" charset="-127"/>
              </a:rPr>
              <a:t>Bài 10</a:t>
            </a:r>
            <a:r>
              <a:rPr lang="en-US" altLang="ko-KR" sz="2400" smtClean="0">
                <a:ea typeface="굴림" charset="-127"/>
              </a:rPr>
              <a:t>: Viết chương trình tìm số fibonaci thứ n (n&gt;2), n nhập vào từ bàn phím. Biết rằng Fn=Fn-1+Fn-2 với n&gt;2. F0=F1=1;</a:t>
            </a:r>
          </a:p>
          <a:p>
            <a:pPr marL="514350" indent="-514350" algn="just">
              <a:buNone/>
              <a:defRPr/>
            </a:pPr>
            <a:r>
              <a:rPr lang="en-US" altLang="ko-KR" sz="2400" smtClean="0">
                <a:solidFill>
                  <a:srgbClr val="C00000"/>
                </a:solidFill>
                <a:ea typeface="굴림" charset="-127"/>
              </a:rPr>
              <a:t>Bài 11</a:t>
            </a:r>
            <a:r>
              <a:rPr lang="en-US" altLang="ko-KR" sz="2400" smtClean="0">
                <a:ea typeface="굴림" charset="-127"/>
              </a:rPr>
              <a:t>: Viết chương trình kiểm tra n nguyên có là số nguyên tố không. n nhập vào từ bàn phím</a:t>
            </a:r>
          </a:p>
          <a:p>
            <a:pPr marL="514350" indent="-514350" algn="just">
              <a:buNone/>
              <a:defRPr/>
            </a:pPr>
            <a:r>
              <a:rPr lang="en-US" altLang="ko-KR" sz="2400" smtClean="0">
                <a:solidFill>
                  <a:srgbClr val="C00000"/>
                </a:solidFill>
                <a:ea typeface="굴림" charset="-127"/>
              </a:rPr>
              <a:t>Bài 12: </a:t>
            </a:r>
            <a:r>
              <a:rPr lang="en-US" altLang="ko-KR" sz="2400" smtClean="0">
                <a:ea typeface="굴림" charset="-127"/>
              </a:rPr>
              <a:t>Mở rộng bài 4. in ra các số nguyên tố nằm trong khoản m, n với m và n nhập vào từ bàn phím.</a:t>
            </a:r>
          </a:p>
          <a:p>
            <a:pPr marL="514350" indent="-514350" eaLnBrk="1" hangingPunct="1">
              <a:buFont typeface="+mj-lt"/>
              <a:buAutoNum type="arabicPeriod"/>
              <a:defRPr/>
            </a:pPr>
            <a:endParaRPr lang="en-US" altLang="ko-KR" smtClean="0">
              <a:ea typeface="굴림" charset="-127"/>
            </a:endParaRPr>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66507891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755576" y="3763"/>
            <a:ext cx="7924800" cy="1143000"/>
          </a:xfrm>
        </p:spPr>
        <p:txBody>
          <a:bodyPr/>
          <a:lstStyle/>
          <a:p>
            <a:r>
              <a:rPr lang="en-US" sz="4000" smtClean="0"/>
              <a:t>Câu hỏi và bài tập</a:t>
            </a:r>
            <a:r>
              <a:rPr lang="en-US" altLang="ko-KR" sz="3600" smtClean="0">
                <a:ea typeface="굴림" pitchFamily="34" charset="-127"/>
              </a:rPr>
              <a:t> </a:t>
            </a:r>
            <a:endParaRPr lang="en-US" smtClean="0"/>
          </a:p>
        </p:txBody>
      </p:sp>
      <p:sp>
        <p:nvSpPr>
          <p:cNvPr id="30725" name="Rectangle 4"/>
          <p:cNvSpPr>
            <a:spLocks noGrp="1" noChangeArrowheads="1"/>
          </p:cNvSpPr>
          <p:nvPr>
            <p:ph type="body" idx="1"/>
          </p:nvPr>
        </p:nvSpPr>
        <p:spPr>
          <a:xfrm>
            <a:off x="899592" y="1268760"/>
            <a:ext cx="7848872" cy="4903440"/>
          </a:xfrm>
        </p:spPr>
        <p:txBody>
          <a:bodyPr>
            <a:normAutofit/>
          </a:bodyPr>
          <a:lstStyle/>
          <a:p>
            <a:pPr marL="514350" indent="-514350" algn="just">
              <a:buNone/>
              <a:defRPr/>
            </a:pPr>
            <a:r>
              <a:rPr lang="en-US" altLang="ko-KR" sz="2400" smtClean="0">
                <a:solidFill>
                  <a:srgbClr val="C00000"/>
                </a:solidFill>
                <a:ea typeface="굴림" charset="-127"/>
              </a:rPr>
              <a:t>Bài 13: </a:t>
            </a:r>
            <a:r>
              <a:rPr lang="en-US" altLang="ko-KR" sz="2400" smtClean="0">
                <a:ea typeface="굴림" charset="-127"/>
              </a:rPr>
              <a:t>Viết chương trình kiểm tra n có là số hoàn hảo không, số hoàn hảo là số có tổng các ước của nó bằng chính nó, không kể chính nó. Ví dụ 6=1+2+3;</a:t>
            </a:r>
          </a:p>
          <a:p>
            <a:pPr marL="514350" indent="-514350" algn="just">
              <a:buNone/>
              <a:defRPr/>
            </a:pPr>
            <a:r>
              <a:rPr lang="en-US" altLang="ko-KR" sz="2400" smtClean="0">
                <a:solidFill>
                  <a:srgbClr val="C00000"/>
                </a:solidFill>
                <a:ea typeface="굴림" charset="-127"/>
              </a:rPr>
              <a:t>Bài 14: </a:t>
            </a:r>
            <a:r>
              <a:rPr lang="en-US" altLang="ko-KR" sz="2400" smtClean="0">
                <a:ea typeface="굴림" charset="-127"/>
              </a:rPr>
              <a:t>Viết chương trình tìm các số có hai chữ số mà 2 lần tổng các chữ số tạo thành bằng nó( ab=2(a+b)</a:t>
            </a:r>
          </a:p>
          <a:p>
            <a:pPr marL="514350" indent="-514350" algn="just">
              <a:buNone/>
              <a:defRPr/>
            </a:pPr>
            <a:r>
              <a:rPr lang="en-US" altLang="ko-KR" sz="2400" smtClean="0">
                <a:solidFill>
                  <a:srgbClr val="C00000"/>
                </a:solidFill>
                <a:ea typeface="굴림" charset="-127"/>
              </a:rPr>
              <a:t>Bài 15: </a:t>
            </a:r>
            <a:r>
              <a:rPr lang="en-US" altLang="ko-KR" sz="2400" smtClean="0">
                <a:ea typeface="굴림" charset="-127"/>
              </a:rPr>
              <a:t>Số tiền ban đầu à A, lãi xuất tiết kiệm 1 tháng là k. Hỏi sau n tháng người gửi nhận được bao nhiều tiền</a:t>
            </a:r>
          </a:p>
          <a:p>
            <a:pPr marL="514350" indent="-514350" algn="just">
              <a:buNone/>
              <a:defRPr/>
            </a:pPr>
            <a:r>
              <a:rPr lang="en-US" altLang="ko-KR" sz="2400" smtClean="0">
                <a:solidFill>
                  <a:srgbClr val="C00000"/>
                </a:solidFill>
                <a:ea typeface="굴림" charset="-127"/>
              </a:rPr>
              <a:t>Bài 16: </a:t>
            </a:r>
            <a:r>
              <a:rPr lang="en-US" altLang="ko-KR" sz="2400" smtClean="0">
                <a:ea typeface="굴림" charset="-127"/>
              </a:rPr>
              <a:t>Mở rộng bài 3: cho tiền ban đâu A, cho  lãi suất k%/tháng. Hỏi sao bao lâu số tiền thu được lớn hơn 3 lần số tiền ban đầu A.</a:t>
            </a:r>
          </a:p>
          <a:p>
            <a:pPr marL="0" indent="0" algn="just" eaLnBrk="1" hangingPunct="1">
              <a:buNone/>
              <a:defRPr/>
            </a:pPr>
            <a:r>
              <a:rPr lang="en-US" altLang="ko-KR" smtClean="0">
                <a:ea typeface="굴림" charset="-127"/>
              </a:rPr>
              <a:t>2 cặp (13,15; 14;16)</a:t>
            </a:r>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57395328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57200" y="274638"/>
            <a:ext cx="8229600" cy="792162"/>
          </a:xfrm>
        </p:spPr>
        <p:txBody>
          <a:bodyPr/>
          <a:lstStyle/>
          <a:p>
            <a:r>
              <a:rPr lang="en-US" smtClean="0"/>
              <a:t>Chữa bài Bội chung nhỏ nhất</a:t>
            </a:r>
            <a:endParaRPr lang="en-US" b="1" smtClean="0"/>
          </a:p>
        </p:txBody>
      </p:sp>
      <p:sp>
        <p:nvSpPr>
          <p:cNvPr id="219139" name="Rectangle 1027"/>
          <p:cNvSpPr>
            <a:spLocks noGrp="1" noChangeArrowheads="1"/>
          </p:cNvSpPr>
          <p:nvPr>
            <p:ph type="body" idx="1"/>
          </p:nvPr>
        </p:nvSpPr>
        <p:spPr>
          <a:xfrm>
            <a:off x="467545" y="1268760"/>
            <a:ext cx="8143056" cy="4827240"/>
          </a:xfrm>
        </p:spPr>
        <p:txBody>
          <a:bodyPr>
            <a:noAutofit/>
          </a:bodyPr>
          <a:lstStyle/>
          <a:p>
            <a:pPr eaLnBrk="1" hangingPunct="1">
              <a:spcBef>
                <a:spcPct val="0"/>
              </a:spcBef>
              <a:buFont typeface="Wingdings" pitchFamily="2" charset="2"/>
              <a:buNone/>
              <a:tabLst>
                <a:tab pos="1139825" algn="l"/>
              </a:tabLst>
            </a:pPr>
            <a:r>
              <a:rPr lang="en-US" sz="2400" smtClean="0">
                <a:latin typeface="Times New Roman" pitchFamily="18" charset="0"/>
              </a:rPr>
              <a:t>public </a:t>
            </a:r>
            <a:r>
              <a:rPr lang="en-US" sz="2400" dirty="0" smtClean="0">
                <a:latin typeface="Times New Roman" pitchFamily="18" charset="0"/>
              </a:rPr>
              <a:t>class </a:t>
            </a:r>
            <a:r>
              <a:rPr lang="en-US" sz="2400" dirty="0" err="1" smtClean="0">
                <a:latin typeface="Times New Roman" pitchFamily="18" charset="0"/>
              </a:rPr>
              <a:t>UCBC</a:t>
            </a:r>
            <a:r>
              <a:rPr lang="en-US" sz="2400" dirty="0" smtClean="0">
                <a:latin typeface="Times New Roman" pitchFamily="18" charset="0"/>
              </a:rPr>
              <a:t>{</a:t>
            </a:r>
          </a:p>
          <a:p>
            <a:pPr eaLnBrk="1" hangingPunct="1">
              <a:spcBef>
                <a:spcPct val="0"/>
              </a:spcBef>
              <a:buFont typeface="Wingdings" pitchFamily="2" charset="2"/>
              <a:buNone/>
              <a:tabLst>
                <a:tab pos="1139825" algn="l"/>
              </a:tabLst>
            </a:pPr>
            <a:r>
              <a:rPr lang="en-US" sz="2400" smtClean="0">
                <a:solidFill>
                  <a:srgbClr val="0000CC"/>
                </a:solidFill>
                <a:latin typeface="Times New Roman" pitchFamily="18" charset="0"/>
              </a:rPr>
              <a:t>static int UCLN(int a,int b){</a:t>
            </a:r>
          </a:p>
          <a:p>
            <a:pPr>
              <a:spcBef>
                <a:spcPct val="0"/>
              </a:spcBef>
              <a:buNone/>
              <a:tabLst>
                <a:tab pos="1139825" algn="l"/>
              </a:tabLst>
            </a:pPr>
            <a:r>
              <a:rPr lang="en-US" sz="2400" smtClean="0">
                <a:solidFill>
                  <a:srgbClr val="0000CC"/>
                </a:solidFill>
                <a:latin typeface="Times New Roman" pitchFamily="18" charset="0"/>
              </a:rPr>
              <a:t>	while (a!=b)  if (a&gt;b)  a=a-b; else b=b-a;	</a:t>
            </a:r>
          </a:p>
          <a:p>
            <a:pPr>
              <a:spcBef>
                <a:spcPct val="0"/>
              </a:spcBef>
              <a:buNone/>
              <a:tabLst>
                <a:tab pos="1139825" algn="l"/>
              </a:tabLst>
            </a:pPr>
            <a:r>
              <a:rPr lang="en-US" sz="2400" smtClean="0">
                <a:solidFill>
                  <a:srgbClr val="0000CC"/>
                </a:solidFill>
                <a:latin typeface="Times New Roman" pitchFamily="18" charset="0"/>
              </a:rPr>
              <a:t>	return a;</a:t>
            </a:r>
          </a:p>
          <a:p>
            <a:pPr eaLnBrk="1" hangingPunct="1">
              <a:spcBef>
                <a:spcPct val="0"/>
              </a:spcBef>
              <a:buFont typeface="Wingdings" pitchFamily="2" charset="2"/>
              <a:buNone/>
              <a:tabLst>
                <a:tab pos="1139825" algn="l"/>
              </a:tabLst>
            </a:pPr>
            <a:r>
              <a:rPr lang="en-US" sz="2400" smtClean="0">
                <a:solidFill>
                  <a:srgbClr val="0000CC"/>
                </a:solidFill>
                <a:latin typeface="Times New Roman" pitchFamily="18" charset="0"/>
              </a:rPr>
              <a:t>}</a:t>
            </a:r>
            <a:r>
              <a:rPr lang="en-US" sz="2400" smtClean="0">
                <a:latin typeface="Times New Roman" pitchFamily="18" charset="0"/>
              </a:rPr>
              <a:t>	</a:t>
            </a:r>
          </a:p>
          <a:p>
            <a:pPr eaLnBrk="1" hangingPunct="1">
              <a:spcBef>
                <a:spcPct val="0"/>
              </a:spcBef>
              <a:buFont typeface="Wingdings" pitchFamily="2" charset="2"/>
              <a:buNone/>
              <a:tabLst>
                <a:tab pos="1139825" algn="l"/>
              </a:tabLst>
            </a:pPr>
            <a:r>
              <a:rPr lang="en-US" sz="2400" smtClean="0">
                <a:latin typeface="Times New Roman" pitchFamily="18" charset="0"/>
              </a:rPr>
              <a:t>public </a:t>
            </a:r>
            <a:r>
              <a:rPr lang="en-US" sz="2400" dirty="0" smtClean="0">
                <a:latin typeface="Times New Roman" pitchFamily="18" charset="0"/>
              </a:rPr>
              <a:t>static void main (String[] </a:t>
            </a:r>
            <a:r>
              <a:rPr lang="en-US" sz="2400" dirty="0" err="1" smtClean="0">
                <a:latin typeface="Times New Roman" pitchFamily="18" charset="0"/>
              </a:rPr>
              <a:t>args</a:t>
            </a:r>
            <a:r>
              <a:rPr lang="en-US" sz="2400" dirty="0" smtClean="0">
                <a:latin typeface="Times New Roman" pitchFamily="18" charset="0"/>
              </a:rPr>
              <a:t>)  {</a:t>
            </a:r>
          </a:p>
          <a:p>
            <a:pPr eaLnBrk="1" hangingPunct="1">
              <a:spcBef>
                <a:spcPct val="0"/>
              </a:spcBef>
              <a:buFont typeface="Wingdings" pitchFamily="2" charset="2"/>
              <a:buNone/>
              <a:tabLst>
                <a:tab pos="1139825" algn="l"/>
              </a:tabLst>
            </a:pPr>
            <a:r>
              <a:rPr lang="en-US" sz="2400" dirty="0" smtClean="0">
                <a:latin typeface="Times New Roman" pitchFamily="18" charset="0"/>
              </a:rPr>
              <a:t>	</a:t>
            </a:r>
            <a:r>
              <a:rPr lang="en-US" sz="2400" dirty="0" err="1" smtClean="0">
                <a:latin typeface="Times New Roman" pitchFamily="18" charset="0"/>
              </a:rPr>
              <a:t>int</a:t>
            </a:r>
            <a:r>
              <a:rPr lang="en-US" sz="2400" dirty="0" smtClean="0">
                <a:latin typeface="Times New Roman" pitchFamily="18" charset="0"/>
              </a:rPr>
              <a:t> m=0</a:t>
            </a:r>
            <a:r>
              <a:rPr lang="en-US" sz="2400" smtClean="0">
                <a:latin typeface="Times New Roman" pitchFamily="18" charset="0"/>
              </a:rPr>
              <a:t>, n=0,uc=0,bcnn=0</a:t>
            </a:r>
            <a:r>
              <a:rPr lang="en-US" sz="2400" dirty="0" smtClean="0">
                <a:latin typeface="Times New Roman" pitchFamily="18" charset="0"/>
              </a:rPr>
              <a:t>;</a:t>
            </a:r>
          </a:p>
          <a:p>
            <a:pPr eaLnBrk="1" hangingPunct="1">
              <a:spcBef>
                <a:spcPct val="0"/>
              </a:spcBef>
              <a:buFont typeface="Wingdings" pitchFamily="2" charset="2"/>
              <a:buNone/>
              <a:tabLst>
                <a:tab pos="1139825" algn="l"/>
              </a:tabLst>
            </a:pPr>
            <a:r>
              <a:rPr lang="en-US" sz="2400" smtClean="0">
                <a:latin typeface="Times New Roman" pitchFamily="18" charset="0"/>
              </a:rPr>
              <a:t>	System.out(“nhap m,n);</a:t>
            </a:r>
          </a:p>
          <a:p>
            <a:pPr eaLnBrk="1" hangingPunct="1">
              <a:spcBef>
                <a:spcPct val="0"/>
              </a:spcBef>
              <a:buFont typeface="Wingdings" pitchFamily="2" charset="2"/>
              <a:buNone/>
              <a:tabLst>
                <a:tab pos="1139825" algn="l"/>
              </a:tabLst>
            </a:pPr>
            <a:r>
              <a:rPr lang="en-US" sz="2400" smtClean="0">
                <a:latin typeface="Times New Roman" pitchFamily="18" charset="0"/>
              </a:rPr>
              <a:t>	Scanner s=new Scanner (System.in);</a:t>
            </a:r>
          </a:p>
          <a:p>
            <a:pPr>
              <a:spcBef>
                <a:spcPct val="0"/>
              </a:spcBef>
              <a:buNone/>
              <a:tabLst>
                <a:tab pos="1139825" algn="l"/>
              </a:tabLst>
            </a:pPr>
            <a:r>
              <a:rPr lang="en-US" sz="2400" smtClean="0">
                <a:latin typeface="Times New Roman" pitchFamily="18" charset="0"/>
              </a:rPr>
              <a:t>	m=s.nextInt(); 	n=s.nextInt();</a:t>
            </a:r>
          </a:p>
          <a:p>
            <a:pPr>
              <a:spcBef>
                <a:spcPct val="0"/>
              </a:spcBef>
              <a:buNone/>
              <a:tabLst>
                <a:tab pos="1139825" algn="l"/>
              </a:tabLst>
            </a:pPr>
            <a:r>
              <a:rPr lang="en-US" sz="2400" smtClean="0">
                <a:latin typeface="Times New Roman" pitchFamily="18" charset="0"/>
              </a:rPr>
              <a:t>	uc=UCLN(m,n);</a:t>
            </a:r>
          </a:p>
          <a:p>
            <a:pPr>
              <a:spcBef>
                <a:spcPct val="0"/>
              </a:spcBef>
              <a:buNone/>
              <a:tabLst>
                <a:tab pos="1139825" algn="l"/>
              </a:tabLst>
            </a:pPr>
            <a:r>
              <a:rPr lang="en-US" sz="2400" smtClean="0">
                <a:latin typeface="Times New Roman" pitchFamily="18" charset="0"/>
              </a:rPr>
              <a:t>	bcnn=m*n/uc;</a:t>
            </a:r>
          </a:p>
          <a:p>
            <a:pPr>
              <a:spcBef>
                <a:spcPct val="0"/>
              </a:spcBef>
              <a:buNone/>
              <a:tabLst>
                <a:tab pos="1139825" algn="l"/>
              </a:tabLst>
            </a:pPr>
            <a:r>
              <a:rPr lang="en-US" sz="2400" smtClean="0">
                <a:latin typeface="Times New Roman" pitchFamily="18" charset="0"/>
              </a:rPr>
              <a:t>	System.out.println (“bcnn cua m=“+m+” n=“+n “ la “+bcnn);</a:t>
            </a:r>
          </a:p>
          <a:p>
            <a:pPr>
              <a:spcBef>
                <a:spcPct val="0"/>
              </a:spcBef>
              <a:buNone/>
              <a:tabLst>
                <a:tab pos="1139825" algn="l"/>
              </a:tabLst>
            </a:pPr>
            <a:r>
              <a:rPr lang="en-US" sz="2400" smtClean="0">
                <a:latin typeface="Times New Roman" pitchFamily="18" charset="0"/>
              </a:rPr>
              <a:t>	}</a:t>
            </a:r>
          </a:p>
          <a:p>
            <a:pPr>
              <a:spcBef>
                <a:spcPct val="0"/>
              </a:spcBef>
              <a:buNone/>
              <a:tabLst>
                <a:tab pos="1139825" algn="l"/>
              </a:tabLst>
            </a:pPr>
            <a:r>
              <a:rPr lang="en-US" sz="2400" smtClean="0">
                <a:latin typeface="Times New Roman" pitchFamily="18" charset="0"/>
              </a:rPr>
              <a:t>}</a:t>
            </a:r>
          </a:p>
        </p:txBody>
      </p:sp>
      <p:sp>
        <p:nvSpPr>
          <p:cNvPr id="4"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7056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gtEl>
                                        <p:attrNameLst>
                                          <p:attrName>style.visibility</p:attrName>
                                        </p:attrNameLst>
                                      </p:cBhvr>
                                      <p:to>
                                        <p:strVal val="visible"/>
                                      </p:to>
                                    </p:set>
                                    <p:anim calcmode="lin" valueType="num">
                                      <p:cBhvr additive="base">
                                        <p:cTn id="7" dur="500" fill="hold"/>
                                        <p:tgtEl>
                                          <p:spTgt spid="219139"/>
                                        </p:tgtEl>
                                        <p:attrNameLst>
                                          <p:attrName>ppt_x</p:attrName>
                                        </p:attrNameLst>
                                      </p:cBhvr>
                                      <p:tavLst>
                                        <p:tav tm="0">
                                          <p:val>
                                            <p:strVal val="0-#ppt_w/2"/>
                                          </p:val>
                                        </p:tav>
                                        <p:tav tm="100000">
                                          <p:val>
                                            <p:strVal val="#ppt_x"/>
                                          </p:val>
                                        </p:tav>
                                      </p:tavLst>
                                    </p:anim>
                                    <p:anim calcmode="lin" valueType="num">
                                      <p:cBhvr additive="base">
                                        <p:cTn id="8" dur="500" fill="hold"/>
                                        <p:tgtEl>
                                          <p:spTgt spid="219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Bài</a:t>
            </a:r>
            <a:r>
              <a:rPr lang="en-US" dirty="0" smtClean="0"/>
              <a:t> 1.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số</a:t>
            </a:r>
            <a:r>
              <a:rPr lang="en-US" dirty="0" smtClean="0"/>
              <a:t> </a:t>
            </a:r>
            <a:r>
              <a:rPr lang="en-US" dirty="0" err="1" smtClean="0"/>
              <a:t>thực</a:t>
            </a:r>
            <a:r>
              <a:rPr lang="en-US" dirty="0" smtClean="0"/>
              <a:t> float, </a:t>
            </a:r>
            <a:r>
              <a:rPr lang="en-US" dirty="0" err="1" smtClean="0"/>
              <a:t>một</a:t>
            </a:r>
            <a:r>
              <a:rPr lang="en-US" dirty="0" smtClean="0"/>
              <a:t> </a:t>
            </a:r>
            <a:r>
              <a:rPr lang="en-US" dirty="0" err="1" smtClean="0"/>
              <a:t>số</a:t>
            </a:r>
            <a:r>
              <a:rPr lang="en-US" dirty="0" smtClean="0"/>
              <a:t> </a:t>
            </a:r>
            <a:r>
              <a:rPr lang="en-US" dirty="0" err="1" smtClean="0"/>
              <a:t>thực</a:t>
            </a:r>
            <a:r>
              <a:rPr lang="en-US" dirty="0" smtClean="0"/>
              <a:t> double. </a:t>
            </a:r>
            <a:r>
              <a:rPr lang="en-US" dirty="0" err="1" smtClean="0"/>
              <a:t>Tính</a:t>
            </a:r>
            <a:r>
              <a:rPr lang="en-US" dirty="0" smtClean="0"/>
              <a:t> </a:t>
            </a:r>
            <a:r>
              <a:rPr lang="en-US" dirty="0" err="1" smtClean="0"/>
              <a:t>tổng</a:t>
            </a:r>
            <a:r>
              <a:rPr lang="en-US" dirty="0" smtClean="0"/>
              <a:t> 3 </a:t>
            </a:r>
            <a:r>
              <a:rPr lang="en-US" dirty="0" err="1" smtClean="0"/>
              <a:t>số</a:t>
            </a:r>
            <a:r>
              <a:rPr lang="en-US" dirty="0" smtClean="0"/>
              <a:t> </a:t>
            </a:r>
            <a:r>
              <a:rPr lang="en-US" dirty="0" err="1" smtClean="0"/>
              <a:t>vừa</a:t>
            </a:r>
            <a:r>
              <a:rPr lang="en-US" dirty="0" smtClean="0"/>
              <a:t> </a:t>
            </a:r>
            <a:r>
              <a:rPr lang="en-US" dirty="0" err="1" smtClean="0"/>
              <a:t>nhập</a:t>
            </a:r>
            <a:r>
              <a:rPr lang="en-US" dirty="0" smtClean="0"/>
              <a:t> </a:t>
            </a:r>
            <a:r>
              <a:rPr lang="en-US" dirty="0" err="1" smtClean="0"/>
              <a:t>và</a:t>
            </a:r>
            <a:r>
              <a:rPr lang="en-US" dirty="0" smtClean="0"/>
              <a:t> </a:t>
            </a:r>
            <a:r>
              <a:rPr lang="en-US" dirty="0" err="1" smtClean="0"/>
              <a:t>đưa</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a:t>
            </a:r>
          </a:p>
          <a:p>
            <a:pPr marL="0" indent="0">
              <a:buNone/>
            </a:pPr>
            <a:r>
              <a:rPr lang="en-US" dirty="0" err="1" smtClean="0"/>
              <a:t>Bài</a:t>
            </a:r>
            <a:r>
              <a:rPr lang="en-US" dirty="0" smtClean="0"/>
              <a:t> 2.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Hiện</a:t>
            </a:r>
            <a:r>
              <a:rPr lang="en-US" dirty="0" smtClean="0"/>
              <a:t> </a:t>
            </a:r>
            <a:r>
              <a:rPr lang="en-US" dirty="0" err="1" smtClean="0"/>
              <a:t>thống</a:t>
            </a:r>
            <a:r>
              <a:rPr lang="en-US" dirty="0" smtClean="0"/>
              <a:t> </a:t>
            </a:r>
            <a:r>
              <a:rPr lang="en-US" dirty="0" err="1" smtClean="0"/>
              <a:t>báo</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 </a:t>
            </a:r>
            <a:r>
              <a:rPr lang="en-US" dirty="0" err="1" smtClean="0"/>
              <a:t>số</a:t>
            </a:r>
            <a:r>
              <a:rPr lang="en-US" dirty="0" smtClean="0"/>
              <a:t> </a:t>
            </a:r>
            <a:r>
              <a:rPr lang="en-US" dirty="0" err="1" smtClean="0"/>
              <a:t>vừa</a:t>
            </a:r>
            <a:r>
              <a:rPr lang="en-US" dirty="0" smtClean="0"/>
              <a:t> </a:t>
            </a:r>
            <a:r>
              <a:rPr lang="en-US" dirty="0" err="1" smtClean="0"/>
              <a:t>nhập</a:t>
            </a:r>
            <a:r>
              <a:rPr lang="en-US" dirty="0" smtClean="0"/>
              <a:t> </a:t>
            </a:r>
            <a:r>
              <a:rPr lang="en-US" dirty="0" err="1" smtClean="0"/>
              <a:t>là</a:t>
            </a:r>
            <a:r>
              <a:rPr lang="en-US" dirty="0" smtClean="0"/>
              <a:t> </a:t>
            </a:r>
            <a:r>
              <a:rPr lang="en-US" dirty="0" err="1" smtClean="0"/>
              <a:t>chẵn</a:t>
            </a:r>
            <a:r>
              <a:rPr lang="en-US" dirty="0" smtClean="0"/>
              <a:t> hay </a:t>
            </a:r>
            <a:r>
              <a:rPr lang="en-US" dirty="0" err="1" smtClean="0"/>
              <a:t>lẻ</a:t>
            </a:r>
            <a:r>
              <a:rPr lang="en-US" dirty="0" smtClean="0"/>
              <a:t>.</a:t>
            </a:r>
          </a:p>
          <a:p>
            <a:pPr marL="0" indent="0">
              <a:buNone/>
            </a:pPr>
            <a:r>
              <a:rPr lang="en-US" dirty="0" err="1" smtClean="0"/>
              <a:t>Bài</a:t>
            </a:r>
            <a:r>
              <a:rPr lang="en-US" dirty="0" smtClean="0"/>
              <a:t> 3.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tiêu</a:t>
            </a:r>
            <a:r>
              <a:rPr lang="en-US" dirty="0" smtClean="0"/>
              <a:t> </a:t>
            </a:r>
            <a:r>
              <a:rPr lang="en-US" dirty="0" err="1" smtClean="0"/>
              <a:t>thụ</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hộ</a:t>
            </a:r>
            <a:r>
              <a:rPr lang="en-US" dirty="0" smtClean="0"/>
              <a:t> </a:t>
            </a:r>
            <a:r>
              <a:rPr lang="en-US" dirty="0" err="1" smtClean="0"/>
              <a:t>gia</a:t>
            </a:r>
            <a:r>
              <a:rPr lang="en-US" dirty="0" smtClean="0"/>
              <a:t> </a:t>
            </a:r>
            <a:r>
              <a:rPr lang="en-US" dirty="0" err="1" smtClean="0"/>
              <a:t>đình</a:t>
            </a:r>
            <a:r>
              <a:rPr lang="en-US" dirty="0" smtClean="0"/>
              <a:t>. </a:t>
            </a:r>
            <a:r>
              <a:rPr lang="en-US" dirty="0" err="1" smtClean="0"/>
              <a:t>Tính</a:t>
            </a:r>
            <a:r>
              <a:rPr lang="en-US" dirty="0" smtClean="0"/>
              <a:t> </a:t>
            </a:r>
            <a:r>
              <a:rPr lang="en-US" dirty="0" err="1" smtClean="0"/>
              <a:t>tiền</a:t>
            </a:r>
            <a:r>
              <a:rPr lang="en-US" dirty="0" smtClean="0"/>
              <a:t> </a:t>
            </a:r>
            <a:r>
              <a:rPr lang="en-US" dirty="0" err="1" smtClean="0"/>
              <a:t>phải</a:t>
            </a:r>
            <a:r>
              <a:rPr lang="en-US" dirty="0" smtClean="0"/>
              <a:t> </a:t>
            </a:r>
            <a:r>
              <a:rPr lang="en-US" dirty="0" err="1" smtClean="0"/>
              <a:t>trả</a:t>
            </a:r>
            <a:r>
              <a:rPr lang="en-US" dirty="0" smtClean="0"/>
              <a:t> </a:t>
            </a:r>
            <a:r>
              <a:rPr lang="en-US" dirty="0" err="1" smtClean="0"/>
              <a:t>theo</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sau</a:t>
            </a:r>
            <a:r>
              <a:rPr lang="en-US" dirty="0" smtClean="0"/>
              <a:t>:</a:t>
            </a:r>
          </a:p>
          <a:p>
            <a:pPr>
              <a:buFontTx/>
              <a:buChar char="-"/>
            </a:pPr>
            <a:r>
              <a:rPr lang="en-US" dirty="0" smtClean="0"/>
              <a:t>50 </a:t>
            </a:r>
            <a:r>
              <a:rPr lang="en-US" dirty="0" err="1" smtClean="0"/>
              <a:t>số</a:t>
            </a:r>
            <a:r>
              <a:rPr lang="en-US" dirty="0" smtClean="0"/>
              <a:t> </a:t>
            </a:r>
            <a:r>
              <a:rPr lang="en-US" dirty="0" err="1" smtClean="0"/>
              <a:t>đầu</a:t>
            </a:r>
            <a:r>
              <a:rPr lang="en-US" dirty="0" smtClean="0"/>
              <a:t> </a:t>
            </a:r>
            <a:r>
              <a:rPr lang="en-US" dirty="0" err="1" smtClean="0"/>
              <a:t>giá</a:t>
            </a:r>
            <a:r>
              <a:rPr lang="en-US" dirty="0" smtClean="0"/>
              <a:t> 1000 </a:t>
            </a:r>
            <a:r>
              <a:rPr lang="en-US" dirty="0" err="1" smtClean="0"/>
              <a:t>đồng</a:t>
            </a:r>
            <a:r>
              <a:rPr lang="en-US" dirty="0" smtClean="0"/>
              <a:t>/</a:t>
            </a:r>
            <a:r>
              <a:rPr lang="en-US" dirty="0" err="1" smtClean="0"/>
              <a:t>số</a:t>
            </a:r>
            <a:endParaRPr lang="en-US" dirty="0" smtClean="0"/>
          </a:p>
          <a:p>
            <a:pPr>
              <a:buFontTx/>
              <a:buChar char="-"/>
            </a:pPr>
            <a:r>
              <a:rPr lang="en-US" dirty="0" smtClean="0"/>
              <a:t>50 </a:t>
            </a:r>
            <a:r>
              <a:rPr lang="en-US" dirty="0" err="1" smtClean="0"/>
              <a:t>số</a:t>
            </a:r>
            <a:r>
              <a:rPr lang="en-US" dirty="0" smtClean="0"/>
              <a:t> </a:t>
            </a:r>
            <a:r>
              <a:rPr lang="en-US" dirty="0" err="1" smtClean="0"/>
              <a:t>kế</a:t>
            </a:r>
            <a:r>
              <a:rPr lang="en-US" dirty="0" smtClean="0"/>
              <a:t> </a:t>
            </a:r>
            <a:r>
              <a:rPr lang="en-US" dirty="0" err="1" smtClean="0"/>
              <a:t>tiếp</a:t>
            </a:r>
            <a:r>
              <a:rPr lang="en-US" dirty="0" smtClean="0"/>
              <a:t> </a:t>
            </a:r>
            <a:r>
              <a:rPr lang="en-US" dirty="0" err="1" smtClean="0"/>
              <a:t>giá</a:t>
            </a:r>
            <a:r>
              <a:rPr lang="en-US" dirty="0" smtClean="0"/>
              <a:t> 1500 </a:t>
            </a:r>
            <a:r>
              <a:rPr lang="en-US" dirty="0" err="1" smtClean="0"/>
              <a:t>đồng</a:t>
            </a:r>
            <a:r>
              <a:rPr lang="en-US" dirty="0" smtClean="0"/>
              <a:t> /</a:t>
            </a:r>
            <a:r>
              <a:rPr lang="en-US" dirty="0" err="1" smtClean="0"/>
              <a:t>số</a:t>
            </a:r>
            <a:endParaRPr lang="en-US" dirty="0" smtClean="0"/>
          </a:p>
          <a:p>
            <a:pPr>
              <a:buFontTx/>
              <a:buChar char="-"/>
            </a:pPr>
            <a:r>
              <a:rPr lang="en-US" dirty="0" smtClean="0"/>
              <a:t>50 </a:t>
            </a:r>
            <a:r>
              <a:rPr lang="en-US" dirty="0" err="1" smtClean="0"/>
              <a:t>số</a:t>
            </a:r>
            <a:r>
              <a:rPr lang="en-US" dirty="0" smtClean="0"/>
              <a:t> </a:t>
            </a:r>
            <a:r>
              <a:rPr lang="en-US" dirty="0" err="1" smtClean="0"/>
              <a:t>kế</a:t>
            </a:r>
            <a:r>
              <a:rPr lang="en-US" dirty="0" smtClean="0"/>
              <a:t> </a:t>
            </a:r>
            <a:r>
              <a:rPr lang="en-US" dirty="0" err="1" smtClean="0"/>
              <a:t>tiếp</a:t>
            </a:r>
            <a:r>
              <a:rPr lang="en-US" dirty="0" smtClean="0"/>
              <a:t> </a:t>
            </a:r>
            <a:r>
              <a:rPr lang="en-US" dirty="0" err="1" smtClean="0"/>
              <a:t>giá</a:t>
            </a:r>
            <a:r>
              <a:rPr lang="en-US" dirty="0" smtClean="0"/>
              <a:t> 2000 </a:t>
            </a:r>
            <a:r>
              <a:rPr lang="en-US" dirty="0" err="1" smtClean="0"/>
              <a:t>đồng</a:t>
            </a:r>
            <a:r>
              <a:rPr lang="en-US" dirty="0" smtClean="0"/>
              <a:t>/</a:t>
            </a:r>
            <a:r>
              <a:rPr lang="en-US" dirty="0" err="1" smtClean="0"/>
              <a:t>số</a:t>
            </a:r>
            <a:endParaRPr lang="en-US" dirty="0" smtClean="0"/>
          </a:p>
          <a:p>
            <a:pPr>
              <a:buFontTx/>
              <a:buChar char="-"/>
            </a:pPr>
            <a:r>
              <a:rPr lang="en-US" dirty="0" err="1" smtClean="0"/>
              <a:t>Số</a:t>
            </a:r>
            <a:r>
              <a:rPr lang="en-US" dirty="0" smtClean="0"/>
              <a:t> </a:t>
            </a:r>
            <a:r>
              <a:rPr lang="en-US" dirty="0" err="1" smtClean="0"/>
              <a:t>từ</a:t>
            </a:r>
            <a:r>
              <a:rPr lang="en-US" dirty="0" smtClean="0"/>
              <a:t> 151 </a:t>
            </a:r>
            <a:r>
              <a:rPr lang="en-US" dirty="0" err="1" smtClean="0"/>
              <a:t>sẽ</a:t>
            </a:r>
            <a:r>
              <a:rPr lang="en-US" dirty="0" smtClean="0"/>
              <a:t> </a:t>
            </a:r>
            <a:r>
              <a:rPr lang="en-US" dirty="0" err="1" smtClean="0"/>
              <a:t>là</a:t>
            </a:r>
            <a:r>
              <a:rPr lang="en-US" dirty="0" smtClean="0"/>
              <a:t> 3000 </a:t>
            </a:r>
            <a:r>
              <a:rPr lang="en-US" dirty="0" err="1" smtClean="0"/>
              <a:t>đồng</a:t>
            </a:r>
            <a:r>
              <a:rPr lang="en-US" dirty="0" smtClean="0"/>
              <a:t>/</a:t>
            </a:r>
            <a:r>
              <a:rPr lang="en-US" dirty="0" err="1" smtClean="0"/>
              <a:t>số</a:t>
            </a:r>
            <a:endParaRPr lang="en-US" dirty="0"/>
          </a:p>
        </p:txBody>
      </p:sp>
    </p:spTree>
    <p:extLst>
      <p:ext uri="{BB962C8B-B14F-4D97-AF65-F5344CB8AC3E}">
        <p14:creationId xmlns:p14="http://schemas.microsoft.com/office/powerpoint/2010/main" val="364114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thích</a:t>
            </a:r>
            <a:endParaRPr lang="en-US"/>
          </a:p>
        </p:txBody>
      </p:sp>
      <p:sp>
        <p:nvSpPr>
          <p:cNvPr id="3" name="Content Placeholder 2"/>
          <p:cNvSpPr>
            <a:spLocks noGrp="1"/>
          </p:cNvSpPr>
          <p:nvPr>
            <p:ph idx="1"/>
          </p:nvPr>
        </p:nvSpPr>
        <p:spPr/>
        <p:txBody>
          <a:bodyPr/>
          <a:lstStyle/>
          <a:p>
            <a:r>
              <a:rPr lang="en-US" smtClean="0"/>
              <a:t>Trên 1 dòng: //</a:t>
            </a:r>
          </a:p>
          <a:p>
            <a:r>
              <a:rPr lang="en-US" smtClean="0"/>
              <a:t>Trên nhiều dòng /*  */</a:t>
            </a:r>
          </a:p>
          <a:p>
            <a:r>
              <a:rPr lang="en-US" smtClean="0"/>
              <a:t>Chú thích dùng làm tài liệu /**  */</a:t>
            </a:r>
            <a:endParaRPr lang="en-US"/>
          </a:p>
        </p:txBody>
      </p:sp>
    </p:spTree>
    <p:extLst>
      <p:ext uri="{BB962C8B-B14F-4D97-AF65-F5344CB8AC3E}">
        <p14:creationId xmlns:p14="http://schemas.microsoft.com/office/powerpoint/2010/main" val="36710333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Bài</a:t>
            </a:r>
            <a:r>
              <a:rPr lang="en-US" dirty="0" smtClean="0"/>
              <a:t> 4. </a:t>
            </a:r>
            <a:r>
              <a:rPr lang="en-US" dirty="0" err="1" smtClean="0"/>
              <a:t>Viết</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tiền</a:t>
            </a:r>
            <a:r>
              <a:rPr lang="en-US" dirty="0" smtClean="0"/>
              <a:t> </a:t>
            </a:r>
            <a:r>
              <a:rPr lang="en-US" dirty="0" err="1" smtClean="0"/>
              <a:t>thu</a:t>
            </a:r>
            <a:r>
              <a:rPr lang="en-US" dirty="0" smtClean="0"/>
              <a:t> </a:t>
            </a:r>
            <a:r>
              <a:rPr lang="en-US" dirty="0" err="1" smtClean="0"/>
              <a:t>nhập</a:t>
            </a:r>
            <a:r>
              <a:rPr lang="en-US" dirty="0" smtClean="0"/>
              <a:t> </a:t>
            </a:r>
            <a:r>
              <a:rPr lang="en-US" dirty="0" err="1" smtClean="0"/>
              <a:t>trước</a:t>
            </a:r>
            <a:r>
              <a:rPr lang="en-US" dirty="0" smtClean="0"/>
              <a:t> </a:t>
            </a:r>
            <a:r>
              <a:rPr lang="en-US" dirty="0" err="1" smtClean="0"/>
              <a:t>thuế</a:t>
            </a:r>
            <a:r>
              <a:rPr lang="en-US" dirty="0" smtClean="0"/>
              <a:t>. </a:t>
            </a:r>
            <a:r>
              <a:rPr lang="en-US" dirty="0" err="1" smtClean="0"/>
              <a:t>Tính</a:t>
            </a:r>
            <a:r>
              <a:rPr lang="en-US" dirty="0" smtClean="0"/>
              <a:t> </a:t>
            </a:r>
            <a:r>
              <a:rPr lang="en-US" dirty="0" err="1" smtClean="0"/>
              <a:t>tiền</a:t>
            </a:r>
            <a:r>
              <a:rPr lang="en-US" dirty="0" smtClean="0"/>
              <a:t> </a:t>
            </a:r>
            <a:r>
              <a:rPr lang="en-US" dirty="0" err="1" smtClean="0"/>
              <a:t>thuế</a:t>
            </a:r>
            <a:r>
              <a:rPr lang="en-US" dirty="0" smtClean="0"/>
              <a:t> </a:t>
            </a:r>
            <a:r>
              <a:rPr lang="en-US" dirty="0" err="1" smtClean="0"/>
              <a:t>thu</a:t>
            </a:r>
            <a:r>
              <a:rPr lang="en-US" dirty="0" smtClean="0"/>
              <a:t> </a:t>
            </a:r>
            <a:r>
              <a:rPr lang="en-US" dirty="0" err="1" smtClean="0"/>
              <a:t>nhập</a:t>
            </a:r>
            <a:r>
              <a:rPr lang="en-US" dirty="0" smtClean="0"/>
              <a:t>, </a:t>
            </a:r>
            <a:r>
              <a:rPr lang="en-US" dirty="0" err="1" smtClean="0"/>
              <a:t>tính</a:t>
            </a:r>
            <a:r>
              <a:rPr lang="en-US" dirty="0" smtClean="0"/>
              <a:t> </a:t>
            </a:r>
            <a:r>
              <a:rPr lang="en-US" dirty="0" err="1" smtClean="0"/>
              <a:t>tiền</a:t>
            </a:r>
            <a:r>
              <a:rPr lang="en-US" dirty="0" smtClean="0"/>
              <a:t> </a:t>
            </a:r>
            <a:r>
              <a:rPr lang="en-US" dirty="0" err="1" smtClean="0"/>
              <a:t>thu</a:t>
            </a:r>
            <a:r>
              <a:rPr lang="en-US" dirty="0" smtClean="0"/>
              <a:t> </a:t>
            </a:r>
            <a:r>
              <a:rPr lang="en-US" dirty="0" err="1" smtClean="0"/>
              <a:t>nhập</a:t>
            </a:r>
            <a:r>
              <a:rPr lang="en-US" dirty="0" smtClean="0"/>
              <a:t> </a:t>
            </a:r>
            <a:r>
              <a:rPr lang="en-US" dirty="0" err="1" smtClean="0"/>
              <a:t>sau</a:t>
            </a:r>
            <a:r>
              <a:rPr lang="en-US" dirty="0" smtClean="0"/>
              <a:t> </a:t>
            </a:r>
            <a:r>
              <a:rPr lang="en-US" dirty="0" err="1" smtClean="0"/>
              <a:t>thuế</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tính</a:t>
            </a:r>
            <a:r>
              <a:rPr lang="en-US" dirty="0" smtClean="0"/>
              <a:t> </a:t>
            </a:r>
            <a:r>
              <a:rPr lang="en-US" dirty="0" err="1" smtClean="0"/>
              <a:t>được</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 </a:t>
            </a:r>
            <a:r>
              <a:rPr lang="en-US" dirty="0" err="1" smtClean="0"/>
              <a:t>với</a:t>
            </a:r>
            <a:r>
              <a:rPr lang="en-US" dirty="0" smtClean="0"/>
              <a:t> </a:t>
            </a:r>
            <a:r>
              <a:rPr lang="en-US" dirty="0" err="1" smtClean="0"/>
              <a:t>yếu</a:t>
            </a:r>
            <a:r>
              <a:rPr lang="en-US" dirty="0" smtClean="0"/>
              <a:t> </a:t>
            </a:r>
            <a:r>
              <a:rPr lang="en-US" dirty="0" err="1" smtClean="0"/>
              <a:t>cầu</a:t>
            </a:r>
            <a:r>
              <a:rPr lang="en-US" dirty="0" smtClean="0"/>
              <a:t> </a:t>
            </a:r>
            <a:r>
              <a:rPr lang="en-US" dirty="0" err="1" smtClean="0"/>
              <a:t>thuế</a:t>
            </a:r>
            <a:r>
              <a:rPr lang="en-US" dirty="0" smtClean="0"/>
              <a:t> </a:t>
            </a:r>
            <a:r>
              <a:rPr lang="en-US" dirty="0" err="1" smtClean="0"/>
              <a:t>như</a:t>
            </a:r>
            <a:r>
              <a:rPr lang="en-US" dirty="0" smtClean="0"/>
              <a:t> </a:t>
            </a:r>
            <a:r>
              <a:rPr lang="en-US" dirty="0" err="1" smtClean="0"/>
              <a:t>sau</a:t>
            </a:r>
            <a:r>
              <a:rPr lang="en-US" dirty="0" smtClean="0"/>
              <a:t>:</a:t>
            </a:r>
          </a:p>
          <a:p>
            <a:pPr marL="0" indent="0">
              <a:buNone/>
            </a:pPr>
            <a:r>
              <a:rPr lang="en-US" dirty="0" smtClean="0"/>
              <a:t>Thu </a:t>
            </a:r>
            <a:r>
              <a:rPr lang="en-US" dirty="0" err="1" smtClean="0"/>
              <a:t>nhập</a:t>
            </a:r>
            <a:r>
              <a:rPr lang="en-US" dirty="0" smtClean="0"/>
              <a:t> &lt;=9000000 </a:t>
            </a:r>
            <a:r>
              <a:rPr lang="en-US" dirty="0" err="1" smtClean="0"/>
              <a:t>không</a:t>
            </a:r>
            <a:r>
              <a:rPr lang="en-US" dirty="0" smtClean="0"/>
              <a:t> </a:t>
            </a:r>
            <a:r>
              <a:rPr lang="en-US" dirty="0" err="1" smtClean="0"/>
              <a:t>phải</a:t>
            </a:r>
            <a:r>
              <a:rPr lang="en-US" dirty="0" smtClean="0"/>
              <a:t> </a:t>
            </a:r>
            <a:r>
              <a:rPr lang="en-US" dirty="0" err="1" smtClean="0"/>
              <a:t>đóng</a:t>
            </a:r>
            <a:r>
              <a:rPr lang="en-US" dirty="0" smtClean="0"/>
              <a:t> </a:t>
            </a:r>
            <a:r>
              <a:rPr lang="en-US" dirty="0" err="1" smtClean="0"/>
              <a:t>thuế</a:t>
            </a:r>
            <a:endParaRPr lang="en-US" dirty="0" smtClean="0"/>
          </a:p>
          <a:p>
            <a:pPr marL="0" indent="0">
              <a:buNone/>
            </a:pPr>
            <a:r>
              <a:rPr lang="en-US" dirty="0" smtClean="0"/>
              <a:t>&gt;9 </a:t>
            </a:r>
            <a:r>
              <a:rPr lang="en-US" dirty="0" err="1" smtClean="0"/>
              <a:t>triệu</a:t>
            </a:r>
            <a:r>
              <a:rPr lang="en-US" dirty="0" smtClean="0"/>
              <a:t> </a:t>
            </a:r>
            <a:r>
              <a:rPr lang="en-US" dirty="0" err="1" smtClean="0"/>
              <a:t>và</a:t>
            </a:r>
            <a:r>
              <a:rPr lang="en-US" dirty="0" smtClean="0"/>
              <a:t> &lt;50 </a:t>
            </a:r>
            <a:r>
              <a:rPr lang="en-US" dirty="0" err="1" smtClean="0"/>
              <a:t>triệu</a:t>
            </a:r>
            <a:r>
              <a:rPr lang="en-US" dirty="0" smtClean="0"/>
              <a:t> </a:t>
            </a:r>
            <a:r>
              <a:rPr lang="en-US" dirty="0" err="1" smtClean="0"/>
              <a:t>thì</a:t>
            </a:r>
            <a:r>
              <a:rPr lang="en-US" dirty="0" smtClean="0"/>
              <a:t> </a:t>
            </a:r>
            <a:r>
              <a:rPr lang="en-US" dirty="0" err="1" smtClean="0"/>
              <a:t>đóng</a:t>
            </a:r>
            <a:r>
              <a:rPr lang="en-US" dirty="0" smtClean="0"/>
              <a:t> 10% </a:t>
            </a:r>
            <a:r>
              <a:rPr lang="en-US" dirty="0" err="1" smtClean="0"/>
              <a:t>cho</a:t>
            </a:r>
            <a:r>
              <a:rPr lang="en-US" dirty="0" smtClean="0"/>
              <a:t> </a:t>
            </a:r>
            <a:r>
              <a:rPr lang="en-US" dirty="0" err="1" smtClean="0"/>
              <a:t>phần</a:t>
            </a:r>
            <a:r>
              <a:rPr lang="en-US" dirty="0" smtClean="0"/>
              <a:t> </a:t>
            </a:r>
            <a:r>
              <a:rPr lang="en-US" dirty="0" err="1" smtClean="0"/>
              <a:t>lớn</a:t>
            </a:r>
            <a:r>
              <a:rPr lang="en-US" dirty="0" smtClean="0"/>
              <a:t> </a:t>
            </a:r>
            <a:r>
              <a:rPr lang="en-US" dirty="0" err="1" smtClean="0"/>
              <a:t>hơn</a:t>
            </a:r>
            <a:r>
              <a:rPr lang="en-US" dirty="0" smtClean="0"/>
              <a:t> 9 </a:t>
            </a:r>
            <a:r>
              <a:rPr lang="en-US" dirty="0" err="1" smtClean="0"/>
              <a:t>triệu</a:t>
            </a:r>
            <a:r>
              <a:rPr lang="en-US" dirty="0" smtClean="0"/>
              <a:t>.</a:t>
            </a:r>
          </a:p>
          <a:p>
            <a:pPr marL="0" indent="0">
              <a:buNone/>
            </a:pPr>
            <a:r>
              <a:rPr lang="en-US" dirty="0" smtClean="0"/>
              <a:t>&gt;50 </a:t>
            </a:r>
            <a:r>
              <a:rPr lang="en-US" dirty="0" err="1" smtClean="0"/>
              <a:t>triệu</a:t>
            </a:r>
            <a:r>
              <a:rPr lang="en-US" dirty="0" smtClean="0"/>
              <a:t> </a:t>
            </a:r>
            <a:r>
              <a:rPr lang="en-US" dirty="0" err="1" smtClean="0"/>
              <a:t>thì</a:t>
            </a:r>
            <a:r>
              <a:rPr lang="en-US" dirty="0" smtClean="0"/>
              <a:t> </a:t>
            </a:r>
            <a:r>
              <a:rPr lang="en-US" dirty="0" err="1" smtClean="0"/>
              <a:t>từ</a:t>
            </a:r>
            <a:r>
              <a:rPr lang="en-US" dirty="0" smtClean="0"/>
              <a:t> 9 </a:t>
            </a:r>
            <a:r>
              <a:rPr lang="en-US" dirty="0" err="1" smtClean="0"/>
              <a:t>đến</a:t>
            </a:r>
            <a:r>
              <a:rPr lang="en-US" dirty="0" smtClean="0"/>
              <a:t> 50 </a:t>
            </a:r>
            <a:r>
              <a:rPr lang="en-US" dirty="0" err="1" smtClean="0"/>
              <a:t>tính</a:t>
            </a:r>
            <a:r>
              <a:rPr lang="en-US" dirty="0" smtClean="0"/>
              <a:t> 10%, </a:t>
            </a:r>
            <a:r>
              <a:rPr lang="en-US" dirty="0" err="1" smtClean="0"/>
              <a:t>phần</a:t>
            </a:r>
            <a:r>
              <a:rPr lang="en-US" dirty="0" smtClean="0"/>
              <a:t> &gt;50 </a:t>
            </a:r>
            <a:r>
              <a:rPr lang="en-US" dirty="0" err="1" smtClean="0"/>
              <a:t>triệu</a:t>
            </a:r>
            <a:r>
              <a:rPr lang="en-US" dirty="0" smtClean="0"/>
              <a:t> </a:t>
            </a:r>
            <a:r>
              <a:rPr lang="en-US" dirty="0" err="1" smtClean="0"/>
              <a:t>là</a:t>
            </a:r>
            <a:r>
              <a:rPr lang="en-US" dirty="0" smtClean="0"/>
              <a:t> </a:t>
            </a:r>
            <a:r>
              <a:rPr lang="en-US" dirty="0" err="1" smtClean="0"/>
              <a:t>thuế</a:t>
            </a:r>
            <a:r>
              <a:rPr lang="en-US" dirty="0" smtClean="0"/>
              <a:t> 5%.</a:t>
            </a:r>
          </a:p>
          <a:p>
            <a:pPr marL="0" indent="0">
              <a:buNone/>
            </a:pPr>
            <a:r>
              <a:rPr lang="en-US" dirty="0" err="1" smtClean="0"/>
              <a:t>Nếu</a:t>
            </a:r>
            <a:r>
              <a:rPr lang="en-US" dirty="0" smtClean="0"/>
              <a:t> </a:t>
            </a:r>
            <a:r>
              <a:rPr lang="en-US" dirty="0" err="1" smtClean="0"/>
              <a:t>thu</a:t>
            </a:r>
            <a:r>
              <a:rPr lang="en-US" dirty="0" smtClean="0"/>
              <a:t> </a:t>
            </a:r>
            <a:r>
              <a:rPr lang="en-US" dirty="0" err="1" smtClean="0"/>
              <a:t>nhập</a:t>
            </a:r>
            <a:r>
              <a:rPr lang="en-US" dirty="0" smtClean="0"/>
              <a:t> </a:t>
            </a:r>
            <a:r>
              <a:rPr lang="en-US" dirty="0" err="1" smtClean="0"/>
              <a:t>là</a:t>
            </a:r>
            <a:r>
              <a:rPr lang="en-US" dirty="0" smtClean="0"/>
              <a:t> 9 </a:t>
            </a:r>
            <a:r>
              <a:rPr lang="en-US" dirty="0" err="1" smtClean="0"/>
              <a:t>triệu</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thuế</a:t>
            </a:r>
            <a:endParaRPr lang="en-US" dirty="0" smtClean="0"/>
          </a:p>
          <a:p>
            <a:pPr marL="0" indent="0">
              <a:buNone/>
            </a:pPr>
            <a:r>
              <a:rPr lang="en-US" dirty="0" err="1" smtClean="0"/>
              <a:t>Nếu</a:t>
            </a:r>
            <a:r>
              <a:rPr lang="en-US" dirty="0" smtClean="0"/>
              <a:t> </a:t>
            </a:r>
            <a:r>
              <a:rPr lang="en-US" dirty="0" err="1" smtClean="0"/>
              <a:t>thu</a:t>
            </a:r>
            <a:r>
              <a:rPr lang="en-US" dirty="0" smtClean="0"/>
              <a:t> </a:t>
            </a:r>
            <a:r>
              <a:rPr lang="en-US" dirty="0" err="1" smtClean="0"/>
              <a:t>nhập</a:t>
            </a:r>
            <a:r>
              <a:rPr lang="en-US" dirty="0" smtClean="0"/>
              <a:t> 10 </a:t>
            </a:r>
            <a:r>
              <a:rPr lang="en-US" dirty="0" err="1" smtClean="0"/>
              <a:t>triệu</a:t>
            </a:r>
            <a:r>
              <a:rPr lang="en-US" dirty="0" smtClean="0"/>
              <a:t> </a:t>
            </a:r>
            <a:r>
              <a:rPr lang="en-US" dirty="0" err="1" smtClean="0"/>
              <a:t>thì</a:t>
            </a:r>
            <a:r>
              <a:rPr lang="en-US" dirty="0" smtClean="0"/>
              <a:t> 9 </a:t>
            </a:r>
            <a:r>
              <a:rPr lang="en-US" dirty="0" err="1" smtClean="0"/>
              <a:t>triệu</a:t>
            </a:r>
            <a:r>
              <a:rPr lang="en-US" dirty="0" smtClean="0"/>
              <a:t> </a:t>
            </a:r>
            <a:r>
              <a:rPr lang="en-US" dirty="0" err="1" smtClean="0"/>
              <a:t>đầu</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thuế</a:t>
            </a:r>
            <a:r>
              <a:rPr lang="en-US" dirty="0" smtClean="0"/>
              <a:t> (10M-9M)*0.1 = 100K</a:t>
            </a:r>
          </a:p>
          <a:p>
            <a:pPr marL="0" indent="0">
              <a:buNone/>
            </a:pPr>
            <a:r>
              <a:rPr lang="en-US" dirty="0" err="1" smtClean="0"/>
              <a:t>Nếu</a:t>
            </a:r>
            <a:r>
              <a:rPr lang="en-US" dirty="0" smtClean="0"/>
              <a:t> </a:t>
            </a:r>
            <a:r>
              <a:rPr lang="en-US" dirty="0" err="1" smtClean="0"/>
              <a:t>thu</a:t>
            </a:r>
            <a:r>
              <a:rPr lang="en-US" dirty="0" smtClean="0"/>
              <a:t> </a:t>
            </a:r>
            <a:r>
              <a:rPr lang="en-US" dirty="0" err="1" smtClean="0"/>
              <a:t>nhập</a:t>
            </a:r>
            <a:r>
              <a:rPr lang="en-US" dirty="0" smtClean="0"/>
              <a:t> </a:t>
            </a:r>
            <a:r>
              <a:rPr lang="en-US" dirty="0" err="1" smtClean="0"/>
              <a:t>là</a:t>
            </a:r>
            <a:r>
              <a:rPr lang="en-US" dirty="0" smtClean="0"/>
              <a:t> 51M </a:t>
            </a:r>
            <a:r>
              <a:rPr lang="en-US" dirty="0" err="1" smtClean="0"/>
              <a:t>thì</a:t>
            </a:r>
            <a:r>
              <a:rPr lang="en-US" dirty="0" smtClean="0"/>
              <a:t> </a:t>
            </a:r>
            <a:r>
              <a:rPr lang="en-US" dirty="0" err="1" smtClean="0"/>
              <a:t>tiền</a:t>
            </a:r>
            <a:r>
              <a:rPr lang="en-US" dirty="0" smtClean="0"/>
              <a:t> </a:t>
            </a:r>
            <a:r>
              <a:rPr lang="en-US" dirty="0" err="1" smtClean="0"/>
              <a:t>thuế</a:t>
            </a:r>
            <a:r>
              <a:rPr lang="en-US" dirty="0" smtClean="0"/>
              <a:t> </a:t>
            </a:r>
            <a:r>
              <a:rPr lang="en-US" dirty="0" err="1" smtClean="0"/>
              <a:t>là</a:t>
            </a:r>
            <a:r>
              <a:rPr lang="en-US" dirty="0" smtClean="0">
                <a:sym typeface="Wingdings" pitchFamily="2" charset="2"/>
              </a:rPr>
              <a:t>(</a:t>
            </a:r>
            <a:r>
              <a:rPr lang="en-US" dirty="0" smtClean="0"/>
              <a:t>50M-9M)*0.1+(51M-50M)*0.05</a:t>
            </a:r>
            <a:endParaRPr lang="en-US" dirty="0"/>
          </a:p>
        </p:txBody>
      </p:sp>
    </p:spTree>
    <p:extLst>
      <p:ext uri="{BB962C8B-B14F-4D97-AF65-F5344CB8AC3E}">
        <p14:creationId xmlns:p14="http://schemas.microsoft.com/office/powerpoint/2010/main" val="1267849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4580" name="Rectangle 3"/>
          <p:cNvSpPr>
            <a:spLocks noGrp="1" noChangeArrowheads="1"/>
          </p:cNvSpPr>
          <p:nvPr>
            <p:ph type="title"/>
          </p:nvPr>
        </p:nvSpPr>
        <p:spPr>
          <a:xfrm>
            <a:off x="304800" y="457200"/>
            <a:ext cx="8686800" cy="533400"/>
          </a:xfrm>
          <a:noFill/>
        </p:spPr>
        <p:txBody>
          <a:bodyPr>
            <a:normAutofit fontScale="90000"/>
          </a:bodyPr>
          <a:lstStyle/>
          <a:p>
            <a:r>
              <a:rPr lang="en-US" sz="4000" smtClean="0"/>
              <a:t> 2</a:t>
            </a:r>
            <a:r>
              <a:rPr lang="en-US" smtClean="0"/>
              <a:t>.2. </a:t>
            </a:r>
            <a:r>
              <a:rPr lang="en-US" altLang="ko-KR" smtClean="0">
                <a:ea typeface="굴림" charset="-127"/>
              </a:rPr>
              <a:t>Các kiểu dữ liệu nguyên thủy </a:t>
            </a:r>
            <a:endParaRPr lang="en-US" smtClean="0"/>
          </a:p>
        </p:txBody>
      </p:sp>
      <p:sp>
        <p:nvSpPr>
          <p:cNvPr id="24581" name="Rectangle 4"/>
          <p:cNvSpPr>
            <a:spLocks noGrp="1" noChangeArrowheads="1"/>
          </p:cNvSpPr>
          <p:nvPr>
            <p:ph type="body" idx="1"/>
          </p:nvPr>
        </p:nvSpPr>
        <p:spPr>
          <a:xfrm>
            <a:off x="228600" y="1066800"/>
            <a:ext cx="8783638" cy="4933968"/>
          </a:xfrm>
          <a:noFill/>
        </p:spPr>
        <p:txBody>
          <a:bodyPr/>
          <a:lstStyle/>
          <a:p>
            <a:pPr eaLnBrk="1" hangingPunct="1"/>
            <a:r>
              <a:rPr lang="en-US" altLang="ko-KR">
                <a:solidFill>
                  <a:srgbClr val="FF0000"/>
                </a:solidFill>
                <a:ea typeface="굴림" charset="-127"/>
              </a:rPr>
              <a:t>C</a:t>
            </a:r>
            <a:r>
              <a:rPr lang="en-US" altLang="ko-KR" smtClean="0">
                <a:solidFill>
                  <a:srgbClr val="FF0000"/>
                </a:solidFill>
                <a:ea typeface="굴림" charset="-127"/>
              </a:rPr>
              <a:t>ác kiểu dữ liệu cơ bản</a:t>
            </a:r>
            <a:endParaRPr lang="en-US" smtClean="0">
              <a:solidFill>
                <a:srgbClr val="FF0000"/>
              </a:solidFill>
            </a:endParaRPr>
          </a:p>
        </p:txBody>
      </p:sp>
      <p:pic>
        <p:nvPicPr>
          <p:cNvPr id="24582" name="Picture 6"/>
          <p:cNvPicPr>
            <a:picLocks noChangeAspect="1" noChangeArrowheads="1"/>
          </p:cNvPicPr>
          <p:nvPr/>
        </p:nvPicPr>
        <p:blipFill>
          <a:blip r:embed="rId2"/>
          <a:srcRect/>
          <a:stretch>
            <a:fillRect/>
          </a:stretch>
        </p:blipFill>
        <p:spPr bwMode="auto">
          <a:xfrm>
            <a:off x="500034" y="1571612"/>
            <a:ext cx="8458200" cy="44656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5604" name="Rectangle 3"/>
          <p:cNvSpPr>
            <a:spLocks noGrp="1" noChangeArrowheads="1"/>
          </p:cNvSpPr>
          <p:nvPr>
            <p:ph type="title"/>
          </p:nvPr>
        </p:nvSpPr>
        <p:spPr>
          <a:xfrm>
            <a:off x="304800" y="457200"/>
            <a:ext cx="8686800" cy="533400"/>
          </a:xfrm>
        </p:spPr>
        <p:txBody>
          <a:bodyPr>
            <a:normAutofit fontScale="90000"/>
          </a:bodyPr>
          <a:lstStyle/>
          <a:p>
            <a:pPr>
              <a:defRPr/>
            </a:pPr>
            <a:r>
              <a:rPr lang="en-US"/>
              <a:t>2</a:t>
            </a:r>
            <a:r>
              <a:rPr lang="en-US" smtClean="0"/>
              <a:t>.2. </a:t>
            </a:r>
            <a:r>
              <a:rPr lang="en-US" altLang="ko-KR" smtClean="0">
                <a:ea typeface="굴림" charset="-127"/>
              </a:rPr>
              <a:t>Các kiểu dữ liệu nguyên thủy (tt)</a:t>
            </a:r>
            <a:endParaRPr lang="en-US" smtClean="0"/>
          </a:p>
        </p:txBody>
      </p:sp>
      <p:pic>
        <p:nvPicPr>
          <p:cNvPr id="5125" name="Picture 6"/>
          <p:cNvPicPr>
            <a:picLocks noChangeAspect="1" noChangeArrowheads="1"/>
          </p:cNvPicPr>
          <p:nvPr/>
        </p:nvPicPr>
        <p:blipFill>
          <a:blip r:embed="rId2"/>
          <a:srcRect/>
          <a:stretch>
            <a:fillRect/>
          </a:stretch>
        </p:blipFill>
        <p:spPr bwMode="auto">
          <a:xfrm>
            <a:off x="0" y="990600"/>
            <a:ext cx="8915400" cy="4473575"/>
          </a:xfrm>
          <a:prstGeom prst="rect">
            <a:avLst/>
          </a:prstGeom>
          <a:noFill/>
          <a:ln w="9525">
            <a:noFill/>
            <a:miter lim="800000"/>
            <a:headEnd/>
            <a:tailEnd/>
          </a:ln>
        </p:spPr>
      </p:pic>
      <p:sp>
        <p:nvSpPr>
          <p:cNvPr id="7" name="TextBox 6"/>
          <p:cNvSpPr txBox="1"/>
          <p:nvPr/>
        </p:nvSpPr>
        <p:spPr>
          <a:xfrm>
            <a:off x="228600" y="5486400"/>
            <a:ext cx="8686800" cy="1138773"/>
          </a:xfrm>
          <a:prstGeom prst="rect">
            <a:avLst/>
          </a:prstGeom>
          <a:noFill/>
        </p:spPr>
        <p:txBody>
          <a:bodyPr wrap="square" rtlCol="0">
            <a:spAutoFit/>
          </a:bodyPr>
          <a:lstStyle/>
          <a:p>
            <a:r>
              <a:rPr lang="en-US" sz="2400" b="0" dirty="0" err="1" smtClean="0"/>
              <a:t>Mỗi</a:t>
            </a:r>
            <a:r>
              <a:rPr lang="en-US" sz="2400" b="0" dirty="0" smtClean="0"/>
              <a:t> </a:t>
            </a:r>
            <a:r>
              <a:rPr lang="en-US" sz="2400" b="0" dirty="0" err="1" smtClean="0"/>
              <a:t>kiểu</a:t>
            </a:r>
            <a:r>
              <a:rPr lang="en-US" sz="2400" b="0" dirty="0" smtClean="0"/>
              <a:t> </a:t>
            </a:r>
            <a:r>
              <a:rPr lang="en-US" sz="2400" b="0" dirty="0" err="1" smtClean="0"/>
              <a:t>nguyên</a:t>
            </a:r>
            <a:r>
              <a:rPr lang="en-US" sz="2400" b="0" dirty="0" smtClean="0"/>
              <a:t> </a:t>
            </a:r>
            <a:r>
              <a:rPr lang="en-US" sz="2400" b="0" dirty="0" err="1" smtClean="0"/>
              <a:t>thủy</a:t>
            </a:r>
            <a:r>
              <a:rPr lang="en-US" sz="2400" b="0" dirty="0" smtClean="0"/>
              <a:t> </a:t>
            </a:r>
            <a:r>
              <a:rPr lang="en-US" sz="2400" b="0" dirty="0" err="1" smtClean="0"/>
              <a:t>có</a:t>
            </a:r>
            <a:r>
              <a:rPr lang="en-US" sz="2400" b="0" dirty="0" smtClean="0"/>
              <a:t> 1 </a:t>
            </a:r>
            <a:r>
              <a:rPr lang="en-US" sz="2400" b="0" dirty="0" err="1" smtClean="0"/>
              <a:t>lớp</a:t>
            </a:r>
            <a:r>
              <a:rPr lang="en-US" sz="2400" b="0" dirty="0" smtClean="0"/>
              <a:t> </a:t>
            </a:r>
            <a:r>
              <a:rPr lang="en-US" sz="2400" b="0" dirty="0" err="1" smtClean="0"/>
              <a:t>bao</a:t>
            </a:r>
            <a:r>
              <a:rPr lang="en-US" sz="2400" b="0" dirty="0" smtClean="0"/>
              <a:t> </a:t>
            </a:r>
            <a:r>
              <a:rPr lang="en-US" sz="2400" b="0" dirty="0" err="1" smtClean="0"/>
              <a:t>bọc</a:t>
            </a:r>
            <a:r>
              <a:rPr lang="en-US" sz="2400" b="0" dirty="0" smtClean="0"/>
              <a:t> </a:t>
            </a:r>
            <a:r>
              <a:rPr lang="en-US" sz="2400" b="0" dirty="0" err="1" smtClean="0"/>
              <a:t>nhận</a:t>
            </a:r>
            <a:r>
              <a:rPr lang="en-US" sz="2400" b="0" dirty="0" smtClean="0"/>
              <a:t> </a:t>
            </a:r>
            <a:r>
              <a:rPr lang="en-US" sz="2400" b="0" dirty="0" err="1" smtClean="0"/>
              <a:t>các</a:t>
            </a:r>
            <a:r>
              <a:rPr lang="en-US" sz="2400" b="0" dirty="0" smtClean="0"/>
              <a:t> </a:t>
            </a:r>
            <a:r>
              <a:rPr lang="en-US" sz="2400" b="0" dirty="0" err="1" smtClean="0"/>
              <a:t>kiểu</a:t>
            </a:r>
            <a:r>
              <a:rPr lang="en-US" sz="2400" b="0" dirty="0" smtClean="0"/>
              <a:t> </a:t>
            </a:r>
            <a:r>
              <a:rPr lang="en-US" sz="2400" b="0" dirty="0" err="1" smtClean="0"/>
              <a:t>dữ</a:t>
            </a:r>
            <a:r>
              <a:rPr lang="en-US" sz="2400" b="0" dirty="0" smtClean="0"/>
              <a:t> </a:t>
            </a:r>
            <a:r>
              <a:rPr lang="en-US" sz="2400" b="0" dirty="0" err="1" smtClean="0"/>
              <a:t>liệu</a:t>
            </a:r>
            <a:r>
              <a:rPr lang="en-US" sz="2400" b="0" dirty="0" smtClean="0"/>
              <a:t> </a:t>
            </a:r>
            <a:r>
              <a:rPr lang="en-US" sz="2400" b="0" dirty="0" err="1" smtClean="0"/>
              <a:t>là</a:t>
            </a:r>
            <a:r>
              <a:rPr lang="en-US" sz="2400" b="0" dirty="0" smtClean="0"/>
              <a:t> </a:t>
            </a:r>
            <a:r>
              <a:rPr lang="en-US" sz="2400" b="0" dirty="0" err="1" smtClean="0"/>
              <a:t>đối</a:t>
            </a:r>
            <a:r>
              <a:rPr lang="en-US" sz="2400" b="0" dirty="0" smtClean="0"/>
              <a:t> </a:t>
            </a:r>
            <a:r>
              <a:rPr lang="en-US" sz="2400" b="0" dirty="0" err="1" smtClean="0"/>
              <a:t>tượng</a:t>
            </a:r>
            <a:r>
              <a:rPr lang="en-US" sz="2400" b="0" dirty="0" smtClean="0"/>
              <a:t>.</a:t>
            </a:r>
          </a:p>
          <a:p>
            <a:r>
              <a:rPr lang="en-US" sz="2000" b="1" dirty="0" smtClean="0">
                <a:solidFill>
                  <a:srgbClr val="C00000"/>
                </a:solidFill>
              </a:rPr>
              <a:t>Byte, Short, Integer, Long, Float, Double, Character</a:t>
            </a:r>
            <a:r>
              <a:rPr lang="en-US" sz="2000" dirty="0" smtClean="0"/>
              <a:t>.</a:t>
            </a:r>
            <a:endParaRPr lang="en-US" sz="2000" dirty="0"/>
          </a:p>
        </p:txBody>
      </p:sp>
    </p:spTree>
    <p:extLst>
      <p:ext uri="{BB962C8B-B14F-4D97-AF65-F5344CB8AC3E}">
        <p14:creationId xmlns:p14="http://schemas.microsoft.com/office/powerpoint/2010/main" val="27062616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4294967295"/>
          </p:nvPr>
        </p:nvSpPr>
        <p:spPr>
          <a:xfrm>
            <a:off x="3124200" y="6356350"/>
            <a:ext cx="2895600" cy="365125"/>
          </a:xfrm>
          <a:prstGeom prst="rect">
            <a:avLst/>
          </a:prstGeom>
          <a:noFill/>
        </p:spPr>
        <p:txBody>
          <a:bodyPr/>
          <a:lstStyle/>
          <a:p>
            <a:fld id="{FBFD1854-7801-4E0F-87A7-CA60537B7FB1}" type="slidenum">
              <a:rPr lang="en-US" smtClean="0"/>
              <a:pPr/>
              <a:t>9</a:t>
            </a:fld>
            <a:r>
              <a:rPr lang="en-US" smtClean="0"/>
              <a:t>/39</a:t>
            </a:r>
          </a:p>
        </p:txBody>
      </p:sp>
      <p:sp>
        <p:nvSpPr>
          <p:cNvPr id="5123" name="Line 2"/>
          <p:cNvSpPr>
            <a:spLocks noChangeShapeType="1"/>
          </p:cNvSpPr>
          <p:nvPr/>
        </p:nvSpPr>
        <p:spPr bwMode="auto">
          <a:xfrm>
            <a:off x="0" y="1066800"/>
            <a:ext cx="9144000" cy="0"/>
          </a:xfrm>
          <a:prstGeom prst="line">
            <a:avLst/>
          </a:prstGeom>
          <a:noFill/>
          <a:ln w="9525">
            <a:solidFill>
              <a:schemeClr val="tx1"/>
            </a:solidFill>
            <a:round/>
            <a:headEnd/>
            <a:tailEnd/>
          </a:ln>
        </p:spPr>
        <p:txBody>
          <a:bodyPr/>
          <a:lstStyle/>
          <a:p>
            <a:endParaRPr lang="en-US"/>
          </a:p>
        </p:txBody>
      </p:sp>
      <p:sp>
        <p:nvSpPr>
          <p:cNvPr id="25604" name="Rectangle 3"/>
          <p:cNvSpPr>
            <a:spLocks noGrp="1" noChangeArrowheads="1"/>
          </p:cNvSpPr>
          <p:nvPr>
            <p:ph type="title"/>
          </p:nvPr>
        </p:nvSpPr>
        <p:spPr>
          <a:xfrm>
            <a:off x="304800" y="457200"/>
            <a:ext cx="8686800" cy="533400"/>
          </a:xfrm>
        </p:spPr>
        <p:txBody>
          <a:bodyPr>
            <a:normAutofit fontScale="90000"/>
          </a:bodyPr>
          <a:lstStyle/>
          <a:p>
            <a:pPr>
              <a:defRPr/>
            </a:pPr>
            <a:r>
              <a:rPr lang="en-US"/>
              <a:t>2</a:t>
            </a:r>
            <a:r>
              <a:rPr lang="en-US" smtClean="0"/>
              <a:t>.2. </a:t>
            </a:r>
            <a:r>
              <a:rPr lang="en-US" altLang="ko-KR" smtClean="0">
                <a:ea typeface="굴림" charset="-127"/>
              </a:rPr>
              <a:t>Các kiểu dữ liệu nguyên thủy (tt)</a:t>
            </a:r>
            <a:endParaRPr lang="en-US" smtClean="0"/>
          </a:p>
        </p:txBody>
      </p:sp>
      <p:sp>
        <p:nvSpPr>
          <p:cNvPr id="6" name="TextBox 5"/>
          <p:cNvSpPr txBox="1"/>
          <p:nvPr/>
        </p:nvSpPr>
        <p:spPr>
          <a:xfrm>
            <a:off x="395536" y="1340768"/>
            <a:ext cx="8640960" cy="3539430"/>
          </a:xfrm>
          <a:prstGeom prst="rect">
            <a:avLst/>
          </a:prstGeom>
          <a:noFill/>
        </p:spPr>
        <p:txBody>
          <a:bodyPr wrap="square" rtlCol="0">
            <a:spAutoFit/>
          </a:bodyPr>
          <a:lstStyle/>
          <a:p>
            <a:r>
              <a:rPr lang="en-US" sz="2400" b="0" dirty="0" err="1" smtClean="0"/>
              <a:t>Lớp</a:t>
            </a:r>
            <a:r>
              <a:rPr lang="en-US" sz="2400" b="0" dirty="0" smtClean="0"/>
              <a:t> </a:t>
            </a:r>
            <a:r>
              <a:rPr lang="en-US" sz="2400" b="0" dirty="0" err="1" smtClean="0"/>
              <a:t>bao</a:t>
            </a:r>
            <a:r>
              <a:rPr lang="en-US" sz="2400" b="0" dirty="0" smtClean="0"/>
              <a:t> </a:t>
            </a:r>
            <a:r>
              <a:rPr lang="en-US" sz="2400" b="0" dirty="0" err="1" smtClean="0"/>
              <a:t>bọc</a:t>
            </a:r>
            <a:r>
              <a:rPr lang="en-US" sz="2400" b="0" dirty="0" smtClean="0"/>
              <a:t>:  </a:t>
            </a:r>
            <a:r>
              <a:rPr lang="en-US" sz="2800" b="1" dirty="0" smtClean="0">
                <a:solidFill>
                  <a:srgbClr val="C00000"/>
                </a:solidFill>
              </a:rPr>
              <a:t>Byte, Short, Integer, Long, Float, Double, </a:t>
            </a:r>
            <a:r>
              <a:rPr lang="en-US" sz="2800" b="1" dirty="0" smtClean="0">
                <a:solidFill>
                  <a:srgbClr val="C00000"/>
                </a:solidFill>
              </a:rPr>
              <a:t>Character</a:t>
            </a:r>
            <a:r>
              <a:rPr lang="en-US" sz="2000" dirty="0" smtClean="0"/>
              <a:t>.</a:t>
            </a:r>
            <a:endParaRPr lang="en-US" sz="2000" dirty="0" smtClean="0"/>
          </a:p>
          <a:p>
            <a:r>
              <a:rPr lang="en-US" sz="2800" dirty="0" err="1" smtClean="0"/>
              <a:t>Ví</a:t>
            </a:r>
            <a:r>
              <a:rPr lang="en-US" sz="2800" dirty="0" smtClean="0"/>
              <a:t> </a:t>
            </a:r>
            <a:r>
              <a:rPr lang="en-US" sz="2800" dirty="0" err="1" smtClean="0"/>
              <a:t>dụ</a:t>
            </a:r>
            <a:r>
              <a:rPr lang="en-US" sz="2800" dirty="0" smtClean="0"/>
              <a:t>:</a:t>
            </a:r>
          </a:p>
          <a:p>
            <a:r>
              <a:rPr lang="en-US" sz="2800" dirty="0" smtClean="0"/>
              <a:t>	// </a:t>
            </a:r>
            <a:r>
              <a:rPr lang="en-US" sz="2800" dirty="0" err="1" smtClean="0"/>
              <a:t>chuyển</a:t>
            </a:r>
            <a:r>
              <a:rPr lang="en-US" sz="2800" dirty="0" smtClean="0"/>
              <a:t> 1 </a:t>
            </a:r>
            <a:r>
              <a:rPr lang="en-US" sz="2800" dirty="0" err="1" smtClean="0"/>
              <a:t>xâu</a:t>
            </a:r>
            <a:r>
              <a:rPr lang="en-US" sz="2800" dirty="0" smtClean="0"/>
              <a:t> </a:t>
            </a:r>
            <a:r>
              <a:rPr lang="en-US" sz="2800" dirty="0" err="1" smtClean="0"/>
              <a:t>ký</a:t>
            </a:r>
            <a:r>
              <a:rPr lang="en-US" sz="2800" dirty="0" smtClean="0"/>
              <a:t> </a:t>
            </a:r>
            <a:r>
              <a:rPr lang="en-US" sz="2800" dirty="0" err="1" smtClean="0"/>
              <a:t>tự</a:t>
            </a:r>
            <a:r>
              <a:rPr lang="en-US" sz="2800" dirty="0" smtClean="0"/>
              <a:t> sang </a:t>
            </a:r>
            <a:r>
              <a:rPr lang="en-US" sz="2800" dirty="0" err="1" smtClean="0"/>
              <a:t>số</a:t>
            </a:r>
            <a:r>
              <a:rPr lang="en-US" sz="2800" dirty="0" smtClean="0"/>
              <a:t> </a:t>
            </a:r>
            <a:r>
              <a:rPr lang="en-US" sz="2800" dirty="0" err="1" smtClean="0"/>
              <a:t>nguyên</a:t>
            </a:r>
            <a:endParaRPr lang="en-US" sz="2800" dirty="0" smtClean="0"/>
          </a:p>
          <a:p>
            <a:r>
              <a:rPr lang="en-US" sz="2800" dirty="0" smtClean="0"/>
              <a:t>	</a:t>
            </a:r>
            <a:r>
              <a:rPr lang="en-US" sz="2800" dirty="0" err="1" smtClean="0"/>
              <a:t>int</a:t>
            </a:r>
            <a:r>
              <a:rPr lang="en-US" sz="2800" dirty="0" smtClean="0"/>
              <a:t> i=</a:t>
            </a:r>
            <a:r>
              <a:rPr lang="en-US" sz="2800" dirty="0" err="1" smtClean="0"/>
              <a:t>Integer.parseInt</a:t>
            </a:r>
            <a:r>
              <a:rPr lang="en-US" sz="2800" dirty="0" smtClean="0"/>
              <a:t>(“125”); </a:t>
            </a:r>
          </a:p>
          <a:p>
            <a:endParaRPr lang="en-US" sz="2800" dirty="0" smtClean="0"/>
          </a:p>
          <a:p>
            <a:r>
              <a:rPr lang="en-US" sz="2800" dirty="0"/>
              <a:t>	</a:t>
            </a:r>
            <a:r>
              <a:rPr lang="en-US" sz="2800" dirty="0" smtClean="0"/>
              <a:t>// </a:t>
            </a:r>
            <a:r>
              <a:rPr lang="en-US" sz="2800" dirty="0" err="1" smtClean="0"/>
              <a:t>chuyển</a:t>
            </a:r>
            <a:r>
              <a:rPr lang="en-US" sz="2800" dirty="0" smtClean="0"/>
              <a:t> </a:t>
            </a:r>
            <a:r>
              <a:rPr lang="en-US" sz="2800" dirty="0" err="1" smtClean="0"/>
              <a:t>xâu</a:t>
            </a:r>
            <a:r>
              <a:rPr lang="en-US" sz="2800" dirty="0" smtClean="0"/>
              <a:t> </a:t>
            </a:r>
            <a:r>
              <a:rPr lang="en-US" sz="2800" dirty="0" err="1" smtClean="0"/>
              <a:t>ký</a:t>
            </a:r>
            <a:r>
              <a:rPr lang="en-US" sz="2800" dirty="0" smtClean="0"/>
              <a:t> </a:t>
            </a:r>
            <a:r>
              <a:rPr lang="en-US" sz="2800" dirty="0" err="1" smtClean="0"/>
              <a:t>tự</a:t>
            </a:r>
            <a:r>
              <a:rPr lang="en-US" sz="2800" dirty="0" smtClean="0"/>
              <a:t> sang </a:t>
            </a:r>
            <a:r>
              <a:rPr lang="en-US" sz="2800" dirty="0" err="1" smtClean="0"/>
              <a:t>số</a:t>
            </a:r>
            <a:r>
              <a:rPr lang="en-US" sz="2800" dirty="0" smtClean="0"/>
              <a:t> </a:t>
            </a:r>
            <a:r>
              <a:rPr lang="en-US" sz="2800" dirty="0" err="1" smtClean="0"/>
              <a:t>thực</a:t>
            </a:r>
            <a:endParaRPr lang="en-US" sz="2800" dirty="0" smtClean="0"/>
          </a:p>
          <a:p>
            <a:r>
              <a:rPr lang="en-US" sz="2800" dirty="0"/>
              <a:t>	</a:t>
            </a:r>
            <a:r>
              <a:rPr lang="en-US" sz="2800" dirty="0" smtClean="0"/>
              <a:t>float  t=</a:t>
            </a:r>
            <a:r>
              <a:rPr lang="en-US" sz="2800" dirty="0" err="1" smtClean="0"/>
              <a:t>Float.parseFloat</a:t>
            </a:r>
            <a:r>
              <a:rPr lang="en-US" sz="2800" dirty="0" smtClean="0"/>
              <a:t>(“123.25”);</a:t>
            </a:r>
            <a:endParaRPr lang="en-US" sz="3200" dirty="0"/>
          </a:p>
        </p:txBody>
      </p:sp>
    </p:spTree>
    <p:extLst>
      <p:ext uri="{BB962C8B-B14F-4D97-AF65-F5344CB8AC3E}">
        <p14:creationId xmlns:p14="http://schemas.microsoft.com/office/powerpoint/2010/main" val="195643695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6633</TotalTime>
  <Words>3743</Words>
  <Application>Microsoft Office PowerPoint</Application>
  <PresentationFormat>On-screen Show (4:3)</PresentationFormat>
  <Paragraphs>723</Paragraphs>
  <Slides>60</Slides>
  <Notes>7</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Chương 2: CÁC THÀNH PHẦN CƠ SỞ CỦA JAVA</vt:lpstr>
      <vt:lpstr>2.1.  Các thành phần cơ sở của java</vt:lpstr>
      <vt:lpstr>2.1.1. Định danh (tên- identifer)</vt:lpstr>
      <vt:lpstr>2.1.1. Định danh (tên- identifer)</vt:lpstr>
      <vt:lpstr>2.1.2. Từ khóa (keyword)</vt:lpstr>
      <vt:lpstr>Chú thích</vt:lpstr>
      <vt:lpstr> 2.2. Các kiểu dữ liệu nguyên thủy </vt:lpstr>
      <vt:lpstr>2.2. Các kiểu dữ liệu nguyên thủy (tt)</vt:lpstr>
      <vt:lpstr>2.2. Các kiểu dữ liệu nguyên thủy (tt)</vt:lpstr>
      <vt:lpstr>2.3. Cấu trúc tệp chương trình java</vt:lpstr>
      <vt:lpstr>2.3 (tt)Minh họa cấu trúc chương trình java</vt:lpstr>
      <vt:lpstr>2.4. Khai báo biến – hằng </vt:lpstr>
      <vt:lpstr>PowerPoint Presentation</vt:lpstr>
      <vt:lpstr>PowerPoint Presentation</vt:lpstr>
      <vt:lpstr>2.5. Định dạng xuất</vt:lpstr>
      <vt:lpstr>2.5.1.Định dạng xuất print(), println()</vt:lpstr>
      <vt:lpstr>2.5.2. Định dạng xuất printf()</vt:lpstr>
      <vt:lpstr>2.5.3. Định dạng xuất format()</vt:lpstr>
      <vt:lpstr>2.5.3. Định dạng xuất format()</vt:lpstr>
      <vt:lpstr>2.5.3. Định dạng xuất format()</vt:lpstr>
      <vt:lpstr>2.6. Định dạng nhập dữ liệu</vt:lpstr>
      <vt:lpstr>2.6.1  Khai báo và nhập dữ liệu</vt:lpstr>
      <vt:lpstr>2.6.1. DataInputStream ví dụ: GiaiThua.java</vt:lpstr>
      <vt:lpstr>2.6.2.  Khai báo và nhập dữ liệu –Scanner</vt:lpstr>
      <vt:lpstr>2.6.2.  Scanner (tt)</vt:lpstr>
      <vt:lpstr>2.6. (tt) Ví dụ xuất nhập</vt:lpstr>
      <vt:lpstr>1.5.3. Các câu lệnh điều khiển</vt:lpstr>
      <vt:lpstr>1.5.3. Các câu lệnh điều khiển</vt:lpstr>
      <vt:lpstr>Tạo menu</vt:lpstr>
      <vt:lpstr>PowerPoint Presentation</vt:lpstr>
      <vt:lpstr>1.5.3. Ví dụ if-else</vt:lpstr>
      <vt:lpstr>PowerPoint Presentation</vt:lpstr>
      <vt:lpstr>1.5.3. Ví dụ switch-case</vt:lpstr>
      <vt:lpstr>1.5.3. Ví dụ lặp while</vt:lpstr>
      <vt:lpstr>1.5.3. Ví dụ lặp do-while</vt:lpstr>
      <vt:lpstr>1.5.3. Ví dụ lặp for</vt:lpstr>
      <vt:lpstr>Bài tập thực hành</vt:lpstr>
      <vt:lpstr>Chữa bài tập 2</vt:lpstr>
      <vt:lpstr>Chữa bài tập 2</vt:lpstr>
      <vt:lpstr>2.12. Các câu lệnh chuyển vị </vt:lpstr>
      <vt:lpstr>2.12..  Lệnh chuyển vị - break</vt:lpstr>
      <vt:lpstr>2.12. Các câu lệnh chuyển vị  Ví dụ: kiểm tra n có là số nguyên tố không</vt:lpstr>
      <vt:lpstr>2.12. Lệnh chuyển vị - break (tt)</vt:lpstr>
      <vt:lpstr>2.12.. Lệnh chuyển vị - continue</vt:lpstr>
      <vt:lpstr>2.12.Lệnh chuyển vị - continue</vt:lpstr>
      <vt:lpstr>2.12. Lệnh chuyển vị - return</vt:lpstr>
      <vt:lpstr> Phương pháp giải bài toán với Java</vt:lpstr>
      <vt:lpstr>1- Bài toán đơn giản</vt:lpstr>
      <vt:lpstr>Bài toán 1</vt:lpstr>
      <vt:lpstr>Bài toán đơn giản -Thí dụ</vt:lpstr>
      <vt:lpstr>2- Bài toán phức tạp</vt:lpstr>
      <vt:lpstr>Thí dụ</vt:lpstr>
      <vt:lpstr>3. Bài toán phức tạp</vt:lpstr>
      <vt:lpstr>PowerPoint Presentation</vt:lpstr>
      <vt:lpstr>Câu hỏi và bài tập </vt:lpstr>
      <vt:lpstr>Câu hỏi và bài tập </vt:lpstr>
      <vt:lpstr>Câu hỏi và bài tập </vt:lpstr>
      <vt:lpstr>Chữa bài Bội chung nhỏ nhất</vt:lpstr>
      <vt:lpstr>Bài tập thực hành</vt:lpstr>
      <vt:lpstr>Bài tập thực hành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CÁC THÀNH PHẦN CƠ SỞ CỦA JAVA</dc:title>
  <dc:creator>Vu Duong</dc:creator>
  <cp:lastModifiedBy>nghien</cp:lastModifiedBy>
  <cp:revision>263</cp:revision>
  <dcterms:created xsi:type="dcterms:W3CDTF">2012-02-22T08:18:52Z</dcterms:created>
  <dcterms:modified xsi:type="dcterms:W3CDTF">2018-12-29T04:09:05Z</dcterms:modified>
</cp:coreProperties>
</file>