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5"/>
  </p:notesMasterIdLst>
  <p:sldIdLst>
    <p:sldId id="259" r:id="rId3"/>
    <p:sldId id="257" r:id="rId4"/>
    <p:sldId id="258" r:id="rId5"/>
    <p:sldId id="290" r:id="rId6"/>
    <p:sldId id="262" r:id="rId7"/>
    <p:sldId id="291" r:id="rId8"/>
    <p:sldId id="263" r:id="rId9"/>
    <p:sldId id="270" r:id="rId10"/>
    <p:sldId id="264" r:id="rId11"/>
    <p:sldId id="265" r:id="rId12"/>
    <p:sldId id="266" r:id="rId13"/>
    <p:sldId id="267" r:id="rId14"/>
    <p:sldId id="269" r:id="rId15"/>
    <p:sldId id="271" r:id="rId16"/>
    <p:sldId id="278" r:id="rId17"/>
    <p:sldId id="272" r:id="rId18"/>
    <p:sldId id="279" r:id="rId19"/>
    <p:sldId id="280" r:id="rId20"/>
    <p:sldId id="284" r:id="rId21"/>
    <p:sldId id="285" r:id="rId22"/>
    <p:sldId id="273" r:id="rId23"/>
    <p:sldId id="281" r:id="rId24"/>
    <p:sldId id="286" r:id="rId25"/>
    <p:sldId id="287" r:id="rId26"/>
    <p:sldId id="288" r:id="rId27"/>
    <p:sldId id="274" r:id="rId28"/>
    <p:sldId id="282" r:id="rId29"/>
    <p:sldId id="283" r:id="rId30"/>
    <p:sldId id="289" r:id="rId31"/>
    <p:sldId id="275" r:id="rId32"/>
    <p:sldId id="276" r:id="rId33"/>
    <p:sldId id="277" r:id="rId34"/>
  </p:sldIdLst>
  <p:sldSz cx="9144000" cy="5143500" type="screen16x9"/>
  <p:notesSz cx="6858000" cy="9144000"/>
  <p:embeddedFontLst>
    <p:embeddedFont>
      <p:font typeface="Cambria Math" panose="02040503050406030204" pitchFamily="18" charset="0"/>
      <p:regular r:id="rId36"/>
    </p:embeddedFont>
    <p:embeddedFont>
      <p:font typeface="Tahoma" panose="020B0604030504040204" pitchFamily="34" charset="0"/>
      <p:regular r:id="rId37"/>
      <p:bold r:id="rId38"/>
    </p:embeddedFont>
    <p:embeddedFont>
      <p:font typeface="Open San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z4CnVXWMQ0K8/gjUrDROvGmdIz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9" autoAdjust="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03a968f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03a968f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458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0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509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5"/>
          <p:cNvSpPr txBox="1">
            <a:spLocks noGrp="1"/>
          </p:cNvSpPr>
          <p:nvPr>
            <p:ph type="ctrTitle"/>
          </p:nvPr>
        </p:nvSpPr>
        <p:spPr>
          <a:xfrm>
            <a:off x="990600" y="1257300"/>
            <a:ext cx="7772400" cy="10965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5"/>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500"/>
              </a:spcBef>
              <a:spcAft>
                <a:spcPts val="0"/>
              </a:spcAft>
              <a:buSzPts val="1400"/>
              <a:buFont typeface="Noto Sans Symbols"/>
              <a:buNone/>
              <a:defRPr/>
            </a:lvl1pPr>
            <a:lvl2pPr lvl="1" algn="l">
              <a:lnSpc>
                <a:spcPct val="100000"/>
              </a:lnSpc>
              <a:spcBef>
                <a:spcPts val="300"/>
              </a:spcBef>
              <a:spcAft>
                <a:spcPts val="0"/>
              </a:spcAft>
              <a:buSzPts val="700"/>
              <a:buChar char="■"/>
              <a:defRPr/>
            </a:lvl2pPr>
            <a:lvl3pPr lvl="2" algn="l">
              <a:lnSpc>
                <a:spcPct val="100000"/>
              </a:lnSpc>
              <a:spcBef>
                <a:spcPts val="300"/>
              </a:spcBef>
              <a:spcAft>
                <a:spcPts val="0"/>
              </a:spcAft>
              <a:buSzPts val="700"/>
              <a:buChar char="■"/>
              <a:defRPr/>
            </a:lvl3pPr>
            <a:lvl4pPr lvl="3" algn="l">
              <a:lnSpc>
                <a:spcPct val="100000"/>
              </a:lnSpc>
              <a:spcBef>
                <a:spcPts val="300"/>
              </a:spcBef>
              <a:spcAft>
                <a:spcPts val="0"/>
              </a:spcAft>
              <a:buSzPts val="700"/>
              <a:buChar char="■"/>
              <a:defRPr/>
            </a:lvl4pPr>
            <a:lvl5pPr lvl="4" algn="l">
              <a:lnSpc>
                <a:spcPct val="100000"/>
              </a:lnSpc>
              <a:spcBef>
                <a:spcPts val="300"/>
              </a:spcBef>
              <a:spcAft>
                <a:spcPts val="0"/>
              </a:spcAft>
              <a:buSzPts val="700"/>
              <a:buChar char="■"/>
              <a:defRPr/>
            </a:lvl5pPr>
            <a:lvl6pPr lvl="5" algn="l">
              <a:lnSpc>
                <a:spcPct val="100000"/>
              </a:lnSpc>
              <a:spcBef>
                <a:spcPts val="300"/>
              </a:spcBef>
              <a:spcAft>
                <a:spcPts val="0"/>
              </a:spcAft>
              <a:buSzPts val="700"/>
              <a:buChar char="■"/>
              <a:defRPr/>
            </a:lvl6pPr>
            <a:lvl7pPr lvl="6" algn="l">
              <a:lnSpc>
                <a:spcPct val="100000"/>
              </a:lnSpc>
              <a:spcBef>
                <a:spcPts val="300"/>
              </a:spcBef>
              <a:spcAft>
                <a:spcPts val="0"/>
              </a:spcAft>
              <a:buSzPts val="700"/>
              <a:buChar char="■"/>
              <a:defRPr/>
            </a:lvl7pPr>
            <a:lvl8pPr lvl="7" algn="l">
              <a:lnSpc>
                <a:spcPct val="100000"/>
              </a:lnSpc>
              <a:spcBef>
                <a:spcPts val="300"/>
              </a:spcBef>
              <a:spcAft>
                <a:spcPts val="0"/>
              </a:spcAft>
              <a:buSzPts val="700"/>
              <a:buChar char="■"/>
              <a:defRPr/>
            </a:lvl8pPr>
            <a:lvl9pPr lvl="8" algn="l">
              <a:lnSpc>
                <a:spcPct val="100000"/>
              </a:lnSpc>
              <a:spcBef>
                <a:spcPts val="300"/>
              </a:spcBef>
              <a:spcAft>
                <a:spcPts val="0"/>
              </a:spcAft>
              <a:buSzPts val="700"/>
              <a:buChar char="■"/>
              <a:defRPr/>
            </a:lvl9pPr>
          </a:lstStyle>
          <a:p>
            <a:endParaRPr/>
          </a:p>
        </p:txBody>
      </p:sp>
      <p:sp>
        <p:nvSpPr>
          <p:cNvPr id="24" name="Google Shape;24;p5"/>
          <p:cNvSpPr txBox="1">
            <a:spLocks noGrp="1"/>
          </p:cNvSpPr>
          <p:nvPr>
            <p:ph type="dt" idx="10"/>
          </p:nvPr>
        </p:nvSpPr>
        <p:spPr>
          <a:xfrm>
            <a:off x="990600" y="4686300"/>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solidFill>
                  <a:schemeClr val="lt2"/>
                </a:solidFill>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5"/>
          <p:cNvSpPr txBox="1">
            <a:spLocks noGrp="1"/>
          </p:cNvSpPr>
          <p:nvPr>
            <p:ph type="ftr" idx="11"/>
          </p:nvPr>
        </p:nvSpPr>
        <p:spPr>
          <a:xfrm>
            <a:off x="3429000" y="4686300"/>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5"/>
          <p:cNvSpPr txBox="1">
            <a:spLocks noGrp="1"/>
          </p:cNvSpPr>
          <p:nvPr>
            <p:ph type="sldNum" idx="12"/>
          </p:nvPr>
        </p:nvSpPr>
        <p:spPr>
          <a:xfrm>
            <a:off x="6858000" y="4686300"/>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22313" y="3305175"/>
            <a:ext cx="7772400" cy="10215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SzPts val="1100"/>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17"/>
          <p:cNvSpPr txBox="1">
            <a:spLocks noGrp="1"/>
          </p:cNvSpPr>
          <p:nvPr>
            <p:ph type="body" idx="1"/>
          </p:nvPr>
        </p:nvSpPr>
        <p:spPr>
          <a:xfrm>
            <a:off x="722313" y="2180035"/>
            <a:ext cx="7772400" cy="11253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300"/>
              </a:spcBef>
              <a:spcAft>
                <a:spcPts val="0"/>
              </a:spcAft>
              <a:buSzPts val="900"/>
              <a:buNone/>
              <a:defRPr sz="1500"/>
            </a:lvl1pPr>
            <a:lvl2pPr marL="914400" lvl="1" indent="-228600" algn="l">
              <a:lnSpc>
                <a:spcPct val="100000"/>
              </a:lnSpc>
              <a:spcBef>
                <a:spcPts val="300"/>
              </a:spcBef>
              <a:spcAft>
                <a:spcPts val="0"/>
              </a:spcAft>
              <a:buSzPts val="700"/>
              <a:buNone/>
              <a:defRPr sz="1400"/>
            </a:lvl2pPr>
            <a:lvl3pPr marL="1371600" lvl="2" indent="-228600" algn="l">
              <a:lnSpc>
                <a:spcPct val="100000"/>
              </a:lnSpc>
              <a:spcBef>
                <a:spcPts val="200"/>
              </a:spcBef>
              <a:spcAft>
                <a:spcPts val="0"/>
              </a:spcAft>
              <a:buSzPts val="600"/>
              <a:buNone/>
              <a:defRPr sz="1200"/>
            </a:lvl3pPr>
            <a:lvl4pPr marL="1828800" lvl="3" indent="-228600" algn="l">
              <a:lnSpc>
                <a:spcPct val="100000"/>
              </a:lnSpc>
              <a:spcBef>
                <a:spcPts val="200"/>
              </a:spcBef>
              <a:spcAft>
                <a:spcPts val="0"/>
              </a:spcAft>
              <a:buSzPts val="600"/>
              <a:buNone/>
              <a:defRPr sz="1100"/>
            </a:lvl4pPr>
            <a:lvl5pPr marL="2286000" lvl="4" indent="-228600" algn="l">
              <a:lnSpc>
                <a:spcPct val="100000"/>
              </a:lnSpc>
              <a:spcBef>
                <a:spcPts val="200"/>
              </a:spcBef>
              <a:spcAft>
                <a:spcPts val="0"/>
              </a:spcAft>
              <a:buSzPts val="500"/>
              <a:buNone/>
              <a:defRPr sz="1100"/>
            </a:lvl5pPr>
            <a:lvl6pPr marL="2743200" lvl="5" indent="-228600" algn="l">
              <a:lnSpc>
                <a:spcPct val="100000"/>
              </a:lnSpc>
              <a:spcBef>
                <a:spcPts val="200"/>
              </a:spcBef>
              <a:spcAft>
                <a:spcPts val="0"/>
              </a:spcAft>
              <a:buSzPts val="500"/>
              <a:buNone/>
              <a:defRPr sz="1100"/>
            </a:lvl6pPr>
            <a:lvl7pPr marL="3200400" lvl="6" indent="-228600" algn="l">
              <a:lnSpc>
                <a:spcPct val="100000"/>
              </a:lnSpc>
              <a:spcBef>
                <a:spcPts val="200"/>
              </a:spcBef>
              <a:spcAft>
                <a:spcPts val="0"/>
              </a:spcAft>
              <a:buSzPts val="500"/>
              <a:buNone/>
              <a:defRPr sz="1100"/>
            </a:lvl7pPr>
            <a:lvl8pPr marL="3657600" lvl="7" indent="-228600" algn="l">
              <a:lnSpc>
                <a:spcPct val="100000"/>
              </a:lnSpc>
              <a:spcBef>
                <a:spcPts val="200"/>
              </a:spcBef>
              <a:spcAft>
                <a:spcPts val="0"/>
              </a:spcAft>
              <a:buSzPts val="500"/>
              <a:buNone/>
              <a:defRPr sz="1100"/>
            </a:lvl8pPr>
            <a:lvl9pPr marL="4114800" lvl="8" indent="-228600" algn="l">
              <a:lnSpc>
                <a:spcPct val="100000"/>
              </a:lnSpc>
              <a:spcBef>
                <a:spcPts val="200"/>
              </a:spcBef>
              <a:spcAft>
                <a:spcPts val="0"/>
              </a:spcAft>
              <a:buSzPts val="500"/>
              <a:buNone/>
              <a:defRPr sz="1100"/>
            </a:lvl9pPr>
          </a:lstStyle>
          <a:p>
            <a:endParaRPr/>
          </a:p>
        </p:txBody>
      </p:sp>
      <p:sp>
        <p:nvSpPr>
          <p:cNvPr id="105" name="Google Shape;105;p17"/>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17"/>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17"/>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8"/>
        <p:cNvGrpSpPr/>
        <p:nvPr/>
      </p:nvGrpSpPr>
      <p:grpSpPr>
        <a:xfrm>
          <a:off x="0" y="0"/>
          <a:ext cx="0" cy="0"/>
          <a:chOff x="0" y="0"/>
          <a:chExt cx="0" cy="0"/>
        </a:xfrm>
      </p:grpSpPr>
      <p:cxnSp>
        <p:nvCxnSpPr>
          <p:cNvPr id="109" name="Google Shape;109;p18"/>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0" name="Google Shape;110;p18"/>
          <p:cNvCxnSpPr/>
          <p:nvPr/>
        </p:nvCxnSpPr>
        <p:spPr>
          <a:xfrm>
            <a:off x="1575035" y="3158251"/>
            <a:ext cx="562200" cy="0"/>
          </a:xfrm>
          <a:prstGeom prst="straightConnector1">
            <a:avLst/>
          </a:prstGeom>
          <a:noFill/>
          <a:ln w="76200" cap="flat" cmpd="sng">
            <a:solidFill>
              <a:schemeClr val="lt2"/>
            </a:solidFill>
            <a:prstDash val="solid"/>
            <a:round/>
            <a:headEnd type="none" w="sm" len="sm"/>
            <a:tailEnd type="none" w="sm" len="sm"/>
          </a:ln>
        </p:spPr>
      </p:cxnSp>
      <p:grpSp>
        <p:nvGrpSpPr>
          <p:cNvPr id="111" name="Google Shape;111;p18"/>
          <p:cNvGrpSpPr/>
          <p:nvPr/>
        </p:nvGrpSpPr>
        <p:grpSpPr>
          <a:xfrm>
            <a:off x="1004144" y="1022024"/>
            <a:ext cx="7136669" cy="152400"/>
            <a:chOff x="1346429" y="1011300"/>
            <a:chExt cx="6452100" cy="152400"/>
          </a:xfrm>
        </p:grpSpPr>
        <p:cxnSp>
          <p:nvCxnSpPr>
            <p:cNvPr id="112" name="Google Shape;112;p1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13" name="Google Shape;113;p1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14" name="Google Shape;114;p18"/>
          <p:cNvGrpSpPr/>
          <p:nvPr/>
        </p:nvGrpSpPr>
        <p:grpSpPr>
          <a:xfrm>
            <a:off x="1004151" y="3969098"/>
            <a:ext cx="7136669" cy="152400"/>
            <a:chOff x="1346435" y="3969088"/>
            <a:chExt cx="6452100" cy="152400"/>
          </a:xfrm>
        </p:grpSpPr>
        <p:cxnSp>
          <p:nvCxnSpPr>
            <p:cNvPr id="115" name="Google Shape;115;p1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16" name="Google Shape;116;p1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17" name="Google Shape;117;p18"/>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18" name="Google Shape;118;p18"/>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19" name="Google Shape;119;p18"/>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20"/>
        <p:cNvGrpSpPr/>
        <p:nvPr/>
      </p:nvGrpSpPr>
      <p:grpSpPr>
        <a:xfrm>
          <a:off x="0" y="0"/>
          <a:ext cx="0" cy="0"/>
          <a:chOff x="0" y="0"/>
          <a:chExt cx="0" cy="0"/>
        </a:xfrm>
      </p:grpSpPr>
      <p:sp>
        <p:nvSpPr>
          <p:cNvPr id="121" name="Google Shape;121;p19"/>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2" name="Google Shape;122;p19"/>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123" name="Google Shape;123;p19"/>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7"/>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2" name="Google Shape;42;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3" name="Google Shape;43;p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7"/>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rot="5400000">
            <a:off x="5645188" y="1289335"/>
            <a:ext cx="4438500" cy="2181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9"/>
          <p:cNvSpPr txBox="1">
            <a:spLocks noGrp="1"/>
          </p:cNvSpPr>
          <p:nvPr>
            <p:ph type="body" idx="1"/>
          </p:nvPr>
        </p:nvSpPr>
        <p:spPr>
          <a:xfrm rot="5400000">
            <a:off x="1205713" y="-816515"/>
            <a:ext cx="4438500" cy="6393000"/>
          </a:xfrm>
          <a:prstGeom prst="rect">
            <a:avLst/>
          </a:prstGeom>
          <a:noFill/>
          <a:ln>
            <a:noFill/>
          </a:ln>
        </p:spPr>
        <p:txBody>
          <a:bodyPr spcFirstLastPara="1" wrap="square" lIns="68575" tIns="34275" rIns="68575" bIns="34275" anchor="t" anchorCtr="0">
            <a:noAutofit/>
          </a:bodyPr>
          <a:lstStyle>
            <a:lvl1pPr marL="457200" lvl="0" indent="-279400" algn="l">
              <a:lnSpc>
                <a:spcPct val="100000"/>
              </a:lnSpc>
              <a:spcBef>
                <a:spcPts val="300"/>
              </a:spcBef>
              <a:spcAft>
                <a:spcPts val="0"/>
              </a:spcAft>
              <a:buSzPts val="800"/>
              <a:buChar char="■"/>
              <a:defRPr/>
            </a:lvl1pPr>
            <a:lvl2pPr marL="914400" lvl="1" indent="-273050" algn="l">
              <a:lnSpc>
                <a:spcPct val="100000"/>
              </a:lnSpc>
              <a:spcBef>
                <a:spcPts val="300"/>
              </a:spcBef>
              <a:spcAft>
                <a:spcPts val="0"/>
              </a:spcAft>
              <a:buSzPts val="700"/>
              <a:buChar char="■"/>
              <a:defRPr/>
            </a:lvl2pPr>
            <a:lvl3pPr marL="1371600" lvl="2" indent="-273050" algn="l">
              <a:lnSpc>
                <a:spcPct val="100000"/>
              </a:lnSpc>
              <a:spcBef>
                <a:spcPts val="300"/>
              </a:spcBef>
              <a:spcAft>
                <a:spcPts val="0"/>
              </a:spcAft>
              <a:buSzPts val="700"/>
              <a:buChar char="■"/>
              <a:defRPr/>
            </a:lvl3pPr>
            <a:lvl4pPr marL="1828800" lvl="3" indent="-273050" algn="l">
              <a:lnSpc>
                <a:spcPct val="100000"/>
              </a:lnSpc>
              <a:spcBef>
                <a:spcPts val="300"/>
              </a:spcBef>
              <a:spcAft>
                <a:spcPts val="0"/>
              </a:spcAft>
              <a:buSzPts val="700"/>
              <a:buChar char="■"/>
              <a:defRPr/>
            </a:lvl4pPr>
            <a:lvl5pPr marL="2286000" lvl="4" indent="-273050" algn="l">
              <a:lnSpc>
                <a:spcPct val="100000"/>
              </a:lnSpc>
              <a:spcBef>
                <a:spcPts val="300"/>
              </a:spcBef>
              <a:spcAft>
                <a:spcPts val="0"/>
              </a:spcAft>
              <a:buSzPts val="700"/>
              <a:buChar char="■"/>
              <a:defRPr/>
            </a:lvl5pPr>
            <a:lvl6pPr marL="2743200" lvl="5" indent="-273050" algn="l">
              <a:lnSpc>
                <a:spcPct val="100000"/>
              </a:lnSpc>
              <a:spcBef>
                <a:spcPts val="300"/>
              </a:spcBef>
              <a:spcAft>
                <a:spcPts val="0"/>
              </a:spcAft>
              <a:buSzPts val="700"/>
              <a:buChar char="■"/>
              <a:defRPr/>
            </a:lvl6pPr>
            <a:lvl7pPr marL="3200400" lvl="6" indent="-273050" algn="l">
              <a:lnSpc>
                <a:spcPct val="100000"/>
              </a:lnSpc>
              <a:spcBef>
                <a:spcPts val="300"/>
              </a:spcBef>
              <a:spcAft>
                <a:spcPts val="0"/>
              </a:spcAft>
              <a:buSzPts val="700"/>
              <a:buChar char="■"/>
              <a:defRPr/>
            </a:lvl7pPr>
            <a:lvl8pPr marL="3657600" lvl="7" indent="-273050" algn="l">
              <a:lnSpc>
                <a:spcPct val="100000"/>
              </a:lnSpc>
              <a:spcBef>
                <a:spcPts val="300"/>
              </a:spcBef>
              <a:spcAft>
                <a:spcPts val="0"/>
              </a:spcAft>
              <a:buSzPts val="700"/>
              <a:buChar char="■"/>
              <a:defRPr/>
            </a:lvl8pPr>
            <a:lvl9pPr marL="4114800" lvl="8" indent="-273050" algn="l">
              <a:lnSpc>
                <a:spcPct val="100000"/>
              </a:lnSpc>
              <a:spcBef>
                <a:spcPts val="300"/>
              </a:spcBef>
              <a:spcAft>
                <a:spcPts val="0"/>
              </a:spcAft>
              <a:buSzPts val="700"/>
              <a:buChar char="■"/>
              <a:defRPr/>
            </a:lvl9pPr>
          </a:lstStyle>
          <a:p>
            <a:endParaRPr/>
          </a:p>
        </p:txBody>
      </p:sp>
      <p:sp>
        <p:nvSpPr>
          <p:cNvPr id="54" name="Google Shape;54;p9"/>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9"/>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0"/>
          <p:cNvSpPr txBox="1">
            <a:spLocks noGrp="1"/>
          </p:cNvSpPr>
          <p:nvPr>
            <p:ph type="body" idx="1"/>
          </p:nvPr>
        </p:nvSpPr>
        <p:spPr>
          <a:xfrm rot="5400000">
            <a:off x="2835087" y="-1520550"/>
            <a:ext cx="3513600" cy="8726400"/>
          </a:xfrm>
          <a:prstGeom prst="rect">
            <a:avLst/>
          </a:prstGeom>
          <a:noFill/>
          <a:ln>
            <a:noFill/>
          </a:ln>
        </p:spPr>
        <p:txBody>
          <a:bodyPr spcFirstLastPara="1" wrap="square" lIns="68575" tIns="34275" rIns="68575" bIns="34275" anchor="t" anchorCtr="0">
            <a:noAutofit/>
          </a:bodyPr>
          <a:lstStyle>
            <a:lvl1pPr marL="457200" lvl="0" indent="-279400" algn="l">
              <a:lnSpc>
                <a:spcPct val="100000"/>
              </a:lnSpc>
              <a:spcBef>
                <a:spcPts val="300"/>
              </a:spcBef>
              <a:spcAft>
                <a:spcPts val="0"/>
              </a:spcAft>
              <a:buSzPts val="800"/>
              <a:buChar char="■"/>
              <a:defRPr/>
            </a:lvl1pPr>
            <a:lvl2pPr marL="914400" lvl="1" indent="-273050" algn="l">
              <a:lnSpc>
                <a:spcPct val="100000"/>
              </a:lnSpc>
              <a:spcBef>
                <a:spcPts val="300"/>
              </a:spcBef>
              <a:spcAft>
                <a:spcPts val="0"/>
              </a:spcAft>
              <a:buSzPts val="700"/>
              <a:buChar char="■"/>
              <a:defRPr/>
            </a:lvl2pPr>
            <a:lvl3pPr marL="1371600" lvl="2" indent="-273050" algn="l">
              <a:lnSpc>
                <a:spcPct val="100000"/>
              </a:lnSpc>
              <a:spcBef>
                <a:spcPts val="300"/>
              </a:spcBef>
              <a:spcAft>
                <a:spcPts val="0"/>
              </a:spcAft>
              <a:buSzPts val="700"/>
              <a:buChar char="■"/>
              <a:defRPr/>
            </a:lvl3pPr>
            <a:lvl4pPr marL="1828800" lvl="3" indent="-273050" algn="l">
              <a:lnSpc>
                <a:spcPct val="100000"/>
              </a:lnSpc>
              <a:spcBef>
                <a:spcPts val="300"/>
              </a:spcBef>
              <a:spcAft>
                <a:spcPts val="0"/>
              </a:spcAft>
              <a:buSzPts val="700"/>
              <a:buChar char="■"/>
              <a:defRPr/>
            </a:lvl4pPr>
            <a:lvl5pPr marL="2286000" lvl="4" indent="-273050" algn="l">
              <a:lnSpc>
                <a:spcPct val="100000"/>
              </a:lnSpc>
              <a:spcBef>
                <a:spcPts val="300"/>
              </a:spcBef>
              <a:spcAft>
                <a:spcPts val="0"/>
              </a:spcAft>
              <a:buSzPts val="700"/>
              <a:buChar char="■"/>
              <a:defRPr/>
            </a:lvl5pPr>
            <a:lvl6pPr marL="2743200" lvl="5" indent="-273050" algn="l">
              <a:lnSpc>
                <a:spcPct val="100000"/>
              </a:lnSpc>
              <a:spcBef>
                <a:spcPts val="300"/>
              </a:spcBef>
              <a:spcAft>
                <a:spcPts val="0"/>
              </a:spcAft>
              <a:buSzPts val="700"/>
              <a:buChar char="■"/>
              <a:defRPr/>
            </a:lvl6pPr>
            <a:lvl7pPr marL="3200400" lvl="6" indent="-273050" algn="l">
              <a:lnSpc>
                <a:spcPct val="100000"/>
              </a:lnSpc>
              <a:spcBef>
                <a:spcPts val="300"/>
              </a:spcBef>
              <a:spcAft>
                <a:spcPts val="0"/>
              </a:spcAft>
              <a:buSzPts val="700"/>
              <a:buChar char="■"/>
              <a:defRPr/>
            </a:lvl7pPr>
            <a:lvl8pPr marL="3657600" lvl="7" indent="-273050" algn="l">
              <a:lnSpc>
                <a:spcPct val="100000"/>
              </a:lnSpc>
              <a:spcBef>
                <a:spcPts val="300"/>
              </a:spcBef>
              <a:spcAft>
                <a:spcPts val="0"/>
              </a:spcAft>
              <a:buSzPts val="700"/>
              <a:buChar char="■"/>
              <a:defRPr/>
            </a:lvl8pPr>
            <a:lvl9pPr marL="4114800" lvl="8" indent="-273050" algn="l">
              <a:lnSpc>
                <a:spcPct val="100000"/>
              </a:lnSpc>
              <a:spcBef>
                <a:spcPts val="300"/>
              </a:spcBef>
              <a:spcAft>
                <a:spcPts val="0"/>
              </a:spcAft>
              <a:buSzPts val="700"/>
              <a:buChar char="■"/>
              <a:defRPr/>
            </a:lvl9pPr>
          </a:lstStyle>
          <a:p>
            <a:endParaRPr/>
          </a:p>
        </p:txBody>
      </p:sp>
      <p:sp>
        <p:nvSpPr>
          <p:cNvPr id="60" name="Google Shape;60;p10"/>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0"/>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0"/>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1792288" y="3600450"/>
            <a:ext cx="5486400" cy="4251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1"/>
          <p:cNvSpPr>
            <a:spLocks noGrp="1"/>
          </p:cNvSpPr>
          <p:nvPr>
            <p:ph type="pic" idx="2"/>
          </p:nvPr>
        </p:nvSpPr>
        <p:spPr>
          <a:xfrm>
            <a:off x="1792288" y="459581"/>
            <a:ext cx="5486400" cy="3086100"/>
          </a:xfrm>
          <a:prstGeom prst="rect">
            <a:avLst/>
          </a:prstGeom>
          <a:noFill/>
          <a:ln>
            <a:noFill/>
          </a:ln>
        </p:spPr>
      </p:sp>
      <p:sp>
        <p:nvSpPr>
          <p:cNvPr id="66" name="Google Shape;66;p11"/>
          <p:cNvSpPr txBox="1">
            <a:spLocks noGrp="1"/>
          </p:cNvSpPr>
          <p:nvPr>
            <p:ph type="body" idx="1"/>
          </p:nvPr>
        </p:nvSpPr>
        <p:spPr>
          <a:xfrm>
            <a:off x="1792288" y="4025503"/>
            <a:ext cx="5486400" cy="603600"/>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200"/>
              </a:spcBef>
              <a:spcAft>
                <a:spcPts val="0"/>
              </a:spcAft>
              <a:buSzPts val="600"/>
              <a:buNone/>
              <a:defRPr sz="1100"/>
            </a:lvl1pPr>
            <a:lvl2pPr marL="914400" lvl="1" indent="-228600" algn="l">
              <a:lnSpc>
                <a:spcPct val="100000"/>
              </a:lnSpc>
              <a:spcBef>
                <a:spcPts val="200"/>
              </a:spcBef>
              <a:spcAft>
                <a:spcPts val="0"/>
              </a:spcAft>
              <a:buSzPts val="500"/>
              <a:buNone/>
              <a:defRPr sz="900"/>
            </a:lvl2pPr>
            <a:lvl3pPr marL="1371600" lvl="2" indent="-228600" algn="l">
              <a:lnSpc>
                <a:spcPct val="100000"/>
              </a:lnSpc>
              <a:spcBef>
                <a:spcPts val="200"/>
              </a:spcBef>
              <a:spcAft>
                <a:spcPts val="0"/>
              </a:spcAft>
              <a:buSzPts val="400"/>
              <a:buNone/>
              <a:defRPr sz="800"/>
            </a:lvl3pPr>
            <a:lvl4pPr marL="1828800" lvl="3" indent="-228600" algn="l">
              <a:lnSpc>
                <a:spcPct val="100000"/>
              </a:lnSpc>
              <a:spcBef>
                <a:spcPts val="100"/>
              </a:spcBef>
              <a:spcAft>
                <a:spcPts val="0"/>
              </a:spcAft>
              <a:buSzPts val="400"/>
              <a:buNone/>
              <a:defRPr sz="700"/>
            </a:lvl4pPr>
            <a:lvl5pPr marL="2286000" lvl="4" indent="-228600" algn="l">
              <a:lnSpc>
                <a:spcPct val="100000"/>
              </a:lnSpc>
              <a:spcBef>
                <a:spcPts val="100"/>
              </a:spcBef>
              <a:spcAft>
                <a:spcPts val="0"/>
              </a:spcAft>
              <a:buSzPts val="300"/>
              <a:buNone/>
              <a:defRPr sz="700"/>
            </a:lvl5pPr>
            <a:lvl6pPr marL="2743200" lvl="5" indent="-228600" algn="l">
              <a:lnSpc>
                <a:spcPct val="100000"/>
              </a:lnSpc>
              <a:spcBef>
                <a:spcPts val="100"/>
              </a:spcBef>
              <a:spcAft>
                <a:spcPts val="0"/>
              </a:spcAft>
              <a:buSzPts val="300"/>
              <a:buNone/>
              <a:defRPr sz="700"/>
            </a:lvl6pPr>
            <a:lvl7pPr marL="3200400" lvl="6" indent="-228600" algn="l">
              <a:lnSpc>
                <a:spcPct val="100000"/>
              </a:lnSpc>
              <a:spcBef>
                <a:spcPts val="100"/>
              </a:spcBef>
              <a:spcAft>
                <a:spcPts val="0"/>
              </a:spcAft>
              <a:buSzPts val="300"/>
              <a:buNone/>
              <a:defRPr sz="700"/>
            </a:lvl7pPr>
            <a:lvl8pPr marL="3657600" lvl="7" indent="-228600" algn="l">
              <a:lnSpc>
                <a:spcPct val="100000"/>
              </a:lnSpc>
              <a:spcBef>
                <a:spcPts val="100"/>
              </a:spcBef>
              <a:spcAft>
                <a:spcPts val="0"/>
              </a:spcAft>
              <a:buSzPts val="300"/>
              <a:buNone/>
              <a:defRPr sz="700"/>
            </a:lvl8pPr>
            <a:lvl9pPr marL="4114800" lvl="8" indent="-228600" algn="l">
              <a:lnSpc>
                <a:spcPct val="100000"/>
              </a:lnSpc>
              <a:spcBef>
                <a:spcPts val="100"/>
              </a:spcBef>
              <a:spcAft>
                <a:spcPts val="0"/>
              </a:spcAft>
              <a:buSzPts val="300"/>
              <a:buNone/>
              <a:defRPr sz="700"/>
            </a:lvl9pPr>
          </a:lstStyle>
          <a:p>
            <a:endParaRPr/>
          </a:p>
        </p:txBody>
      </p:sp>
      <p:sp>
        <p:nvSpPr>
          <p:cNvPr id="67" name="Google Shape;67;p11"/>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1"/>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1"/>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204788"/>
            <a:ext cx="3008400" cy="8715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2"/>
          <p:cNvSpPr txBox="1">
            <a:spLocks noGrp="1"/>
          </p:cNvSpPr>
          <p:nvPr>
            <p:ph type="body" idx="1"/>
          </p:nvPr>
        </p:nvSpPr>
        <p:spPr>
          <a:xfrm>
            <a:off x="3575050" y="204788"/>
            <a:ext cx="5111700" cy="4389600"/>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500"/>
              </a:spcBef>
              <a:spcAft>
                <a:spcPts val="0"/>
              </a:spcAft>
              <a:buSzPts val="1400"/>
              <a:buChar char="■"/>
              <a:defRPr sz="2400"/>
            </a:lvl1pPr>
            <a:lvl2pPr marL="914400" lvl="1" indent="-304800" algn="l">
              <a:lnSpc>
                <a:spcPct val="100000"/>
              </a:lnSpc>
              <a:spcBef>
                <a:spcPts val="400"/>
              </a:spcBef>
              <a:spcAft>
                <a:spcPts val="0"/>
              </a:spcAft>
              <a:buSzPts val="1200"/>
              <a:buChar char="■"/>
              <a:defRPr sz="2100"/>
            </a:lvl2pPr>
            <a:lvl3pPr marL="1371600" lvl="2" indent="-285750" algn="l">
              <a:lnSpc>
                <a:spcPct val="100000"/>
              </a:lnSpc>
              <a:spcBef>
                <a:spcPts val="400"/>
              </a:spcBef>
              <a:spcAft>
                <a:spcPts val="0"/>
              </a:spcAft>
              <a:buSzPts val="900"/>
              <a:buChar char="■"/>
              <a:defRPr sz="1800"/>
            </a:lvl3pPr>
            <a:lvl4pPr marL="1828800" lvl="3" indent="-279400" algn="l">
              <a:lnSpc>
                <a:spcPct val="100000"/>
              </a:lnSpc>
              <a:spcBef>
                <a:spcPts val="300"/>
              </a:spcBef>
              <a:spcAft>
                <a:spcPts val="0"/>
              </a:spcAft>
              <a:buSzPts val="800"/>
              <a:buChar char="■"/>
              <a:defRPr sz="1500"/>
            </a:lvl4pPr>
            <a:lvl5pPr marL="2286000" lvl="4" indent="-279400" algn="l">
              <a:lnSpc>
                <a:spcPct val="100000"/>
              </a:lnSpc>
              <a:spcBef>
                <a:spcPts val="300"/>
              </a:spcBef>
              <a:spcAft>
                <a:spcPts val="0"/>
              </a:spcAft>
              <a:buSzPts val="800"/>
              <a:buChar char="■"/>
              <a:defRPr sz="1500"/>
            </a:lvl5pPr>
            <a:lvl6pPr marL="2743200" lvl="5" indent="-279400" algn="l">
              <a:lnSpc>
                <a:spcPct val="100000"/>
              </a:lnSpc>
              <a:spcBef>
                <a:spcPts val="300"/>
              </a:spcBef>
              <a:spcAft>
                <a:spcPts val="0"/>
              </a:spcAft>
              <a:buSzPts val="800"/>
              <a:buChar char="■"/>
              <a:defRPr sz="1500"/>
            </a:lvl6pPr>
            <a:lvl7pPr marL="3200400" lvl="6" indent="-279400" algn="l">
              <a:lnSpc>
                <a:spcPct val="100000"/>
              </a:lnSpc>
              <a:spcBef>
                <a:spcPts val="300"/>
              </a:spcBef>
              <a:spcAft>
                <a:spcPts val="0"/>
              </a:spcAft>
              <a:buSzPts val="800"/>
              <a:buChar char="■"/>
              <a:defRPr sz="1500"/>
            </a:lvl7pPr>
            <a:lvl8pPr marL="3657600" lvl="7" indent="-279400" algn="l">
              <a:lnSpc>
                <a:spcPct val="100000"/>
              </a:lnSpc>
              <a:spcBef>
                <a:spcPts val="300"/>
              </a:spcBef>
              <a:spcAft>
                <a:spcPts val="0"/>
              </a:spcAft>
              <a:buSzPts val="800"/>
              <a:buChar char="■"/>
              <a:defRPr sz="1500"/>
            </a:lvl8pPr>
            <a:lvl9pPr marL="4114800" lvl="8" indent="-279400" algn="l">
              <a:lnSpc>
                <a:spcPct val="100000"/>
              </a:lnSpc>
              <a:spcBef>
                <a:spcPts val="300"/>
              </a:spcBef>
              <a:spcAft>
                <a:spcPts val="0"/>
              </a:spcAft>
              <a:buSzPts val="800"/>
              <a:buChar char="■"/>
              <a:defRPr sz="1500"/>
            </a:lvl9pPr>
          </a:lstStyle>
          <a:p>
            <a:endParaRPr/>
          </a:p>
        </p:txBody>
      </p:sp>
      <p:sp>
        <p:nvSpPr>
          <p:cNvPr id="73" name="Google Shape;73;p12"/>
          <p:cNvSpPr txBox="1">
            <a:spLocks noGrp="1"/>
          </p:cNvSpPr>
          <p:nvPr>
            <p:ph type="body" idx="2"/>
          </p:nvPr>
        </p:nvSpPr>
        <p:spPr>
          <a:xfrm>
            <a:off x="457200" y="1076325"/>
            <a:ext cx="3008400" cy="3518400"/>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200"/>
              </a:spcBef>
              <a:spcAft>
                <a:spcPts val="0"/>
              </a:spcAft>
              <a:buSzPts val="600"/>
              <a:buNone/>
              <a:defRPr sz="1100"/>
            </a:lvl1pPr>
            <a:lvl2pPr marL="914400" lvl="1" indent="-228600" algn="l">
              <a:lnSpc>
                <a:spcPct val="100000"/>
              </a:lnSpc>
              <a:spcBef>
                <a:spcPts val="200"/>
              </a:spcBef>
              <a:spcAft>
                <a:spcPts val="0"/>
              </a:spcAft>
              <a:buSzPts val="500"/>
              <a:buNone/>
              <a:defRPr sz="900"/>
            </a:lvl2pPr>
            <a:lvl3pPr marL="1371600" lvl="2" indent="-228600" algn="l">
              <a:lnSpc>
                <a:spcPct val="100000"/>
              </a:lnSpc>
              <a:spcBef>
                <a:spcPts val="200"/>
              </a:spcBef>
              <a:spcAft>
                <a:spcPts val="0"/>
              </a:spcAft>
              <a:buSzPts val="400"/>
              <a:buNone/>
              <a:defRPr sz="800"/>
            </a:lvl3pPr>
            <a:lvl4pPr marL="1828800" lvl="3" indent="-228600" algn="l">
              <a:lnSpc>
                <a:spcPct val="100000"/>
              </a:lnSpc>
              <a:spcBef>
                <a:spcPts val="100"/>
              </a:spcBef>
              <a:spcAft>
                <a:spcPts val="0"/>
              </a:spcAft>
              <a:buSzPts val="400"/>
              <a:buNone/>
              <a:defRPr sz="700"/>
            </a:lvl4pPr>
            <a:lvl5pPr marL="2286000" lvl="4" indent="-228600" algn="l">
              <a:lnSpc>
                <a:spcPct val="100000"/>
              </a:lnSpc>
              <a:spcBef>
                <a:spcPts val="100"/>
              </a:spcBef>
              <a:spcAft>
                <a:spcPts val="0"/>
              </a:spcAft>
              <a:buSzPts val="300"/>
              <a:buNone/>
              <a:defRPr sz="700"/>
            </a:lvl5pPr>
            <a:lvl6pPr marL="2743200" lvl="5" indent="-228600" algn="l">
              <a:lnSpc>
                <a:spcPct val="100000"/>
              </a:lnSpc>
              <a:spcBef>
                <a:spcPts val="100"/>
              </a:spcBef>
              <a:spcAft>
                <a:spcPts val="0"/>
              </a:spcAft>
              <a:buSzPts val="300"/>
              <a:buNone/>
              <a:defRPr sz="700"/>
            </a:lvl6pPr>
            <a:lvl7pPr marL="3200400" lvl="6" indent="-228600" algn="l">
              <a:lnSpc>
                <a:spcPct val="100000"/>
              </a:lnSpc>
              <a:spcBef>
                <a:spcPts val="100"/>
              </a:spcBef>
              <a:spcAft>
                <a:spcPts val="0"/>
              </a:spcAft>
              <a:buSzPts val="300"/>
              <a:buNone/>
              <a:defRPr sz="700"/>
            </a:lvl7pPr>
            <a:lvl8pPr marL="3657600" lvl="7" indent="-228600" algn="l">
              <a:lnSpc>
                <a:spcPct val="100000"/>
              </a:lnSpc>
              <a:spcBef>
                <a:spcPts val="100"/>
              </a:spcBef>
              <a:spcAft>
                <a:spcPts val="0"/>
              </a:spcAft>
              <a:buSzPts val="300"/>
              <a:buNone/>
              <a:defRPr sz="700"/>
            </a:lvl8pPr>
            <a:lvl9pPr marL="4114800" lvl="8" indent="-228600" algn="l">
              <a:lnSpc>
                <a:spcPct val="100000"/>
              </a:lnSpc>
              <a:spcBef>
                <a:spcPts val="100"/>
              </a:spcBef>
              <a:spcAft>
                <a:spcPts val="0"/>
              </a:spcAft>
              <a:buSzPts val="300"/>
              <a:buNone/>
              <a:defRPr sz="700"/>
            </a:lvl9pPr>
          </a:lstStyle>
          <a:p>
            <a:endParaRPr/>
          </a:p>
        </p:txBody>
      </p:sp>
      <p:sp>
        <p:nvSpPr>
          <p:cNvPr id="74" name="Google Shape;74;p12"/>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2"/>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4"/>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4"/>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5"/>
          <p:cNvSpPr txBox="1">
            <a:spLocks noGrp="1"/>
          </p:cNvSpPr>
          <p:nvPr>
            <p:ph type="body" idx="1"/>
          </p:nvPr>
        </p:nvSpPr>
        <p:spPr>
          <a:xfrm>
            <a:off x="457200" y="1151335"/>
            <a:ext cx="4040100" cy="4800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SzPts val="1100"/>
              <a:buNone/>
              <a:defRPr sz="1800" b="1"/>
            </a:lvl1pPr>
            <a:lvl2pPr marL="914400" lvl="1" indent="-228600" algn="l">
              <a:lnSpc>
                <a:spcPct val="100000"/>
              </a:lnSpc>
              <a:spcBef>
                <a:spcPts val="300"/>
              </a:spcBef>
              <a:spcAft>
                <a:spcPts val="0"/>
              </a:spcAft>
              <a:buSzPts val="800"/>
              <a:buNone/>
              <a:defRPr sz="1500" b="1"/>
            </a:lvl2pPr>
            <a:lvl3pPr marL="1371600" lvl="2" indent="-228600" algn="l">
              <a:lnSpc>
                <a:spcPct val="100000"/>
              </a:lnSpc>
              <a:spcBef>
                <a:spcPts val="300"/>
              </a:spcBef>
              <a:spcAft>
                <a:spcPts val="0"/>
              </a:spcAft>
              <a:buSzPts val="700"/>
              <a:buNone/>
              <a:defRPr sz="1400" b="1"/>
            </a:lvl3pPr>
            <a:lvl4pPr marL="1828800" lvl="3" indent="-228600" algn="l">
              <a:lnSpc>
                <a:spcPct val="100000"/>
              </a:lnSpc>
              <a:spcBef>
                <a:spcPts val="200"/>
              </a:spcBef>
              <a:spcAft>
                <a:spcPts val="0"/>
              </a:spcAft>
              <a:buSzPts val="700"/>
              <a:buNone/>
              <a:defRPr sz="1200" b="1"/>
            </a:lvl4pPr>
            <a:lvl5pPr marL="2286000" lvl="4" indent="-228600" algn="l">
              <a:lnSpc>
                <a:spcPct val="100000"/>
              </a:lnSpc>
              <a:spcBef>
                <a:spcPts val="200"/>
              </a:spcBef>
              <a:spcAft>
                <a:spcPts val="0"/>
              </a:spcAft>
              <a:buSzPts val="600"/>
              <a:buNone/>
              <a:defRPr sz="1200" b="1"/>
            </a:lvl5pPr>
            <a:lvl6pPr marL="2743200" lvl="5" indent="-228600" algn="l">
              <a:lnSpc>
                <a:spcPct val="100000"/>
              </a:lnSpc>
              <a:spcBef>
                <a:spcPts val="200"/>
              </a:spcBef>
              <a:spcAft>
                <a:spcPts val="0"/>
              </a:spcAft>
              <a:buSzPts val="600"/>
              <a:buNone/>
              <a:defRPr sz="1200" b="1"/>
            </a:lvl6pPr>
            <a:lvl7pPr marL="3200400" lvl="6" indent="-228600" algn="l">
              <a:lnSpc>
                <a:spcPct val="100000"/>
              </a:lnSpc>
              <a:spcBef>
                <a:spcPts val="200"/>
              </a:spcBef>
              <a:spcAft>
                <a:spcPts val="0"/>
              </a:spcAft>
              <a:buSzPts val="600"/>
              <a:buNone/>
              <a:defRPr sz="1200" b="1"/>
            </a:lvl7pPr>
            <a:lvl8pPr marL="3657600" lvl="7" indent="-228600" algn="l">
              <a:lnSpc>
                <a:spcPct val="100000"/>
              </a:lnSpc>
              <a:spcBef>
                <a:spcPts val="200"/>
              </a:spcBef>
              <a:spcAft>
                <a:spcPts val="0"/>
              </a:spcAft>
              <a:buSzPts val="600"/>
              <a:buNone/>
              <a:defRPr sz="1200" b="1"/>
            </a:lvl8pPr>
            <a:lvl9pPr marL="4114800" lvl="8" indent="-228600" algn="l">
              <a:lnSpc>
                <a:spcPct val="100000"/>
              </a:lnSpc>
              <a:spcBef>
                <a:spcPts val="200"/>
              </a:spcBef>
              <a:spcAft>
                <a:spcPts val="0"/>
              </a:spcAft>
              <a:buSzPts val="600"/>
              <a:buNone/>
              <a:defRPr sz="1200" b="1"/>
            </a:lvl9pPr>
          </a:lstStyle>
          <a:p>
            <a:endParaRPr/>
          </a:p>
        </p:txBody>
      </p:sp>
      <p:sp>
        <p:nvSpPr>
          <p:cNvPr id="89" name="Google Shape;89;p15"/>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400"/>
              </a:spcBef>
              <a:spcAft>
                <a:spcPts val="0"/>
              </a:spcAft>
              <a:buSzPts val="1100"/>
              <a:buChar char="■"/>
              <a:defRPr sz="1800"/>
            </a:lvl1pPr>
            <a:lvl2pPr marL="914400" lvl="1" indent="-279400" algn="l">
              <a:lnSpc>
                <a:spcPct val="100000"/>
              </a:lnSpc>
              <a:spcBef>
                <a:spcPts val="300"/>
              </a:spcBef>
              <a:spcAft>
                <a:spcPts val="0"/>
              </a:spcAft>
              <a:buSzPts val="800"/>
              <a:buChar char="■"/>
              <a:defRPr sz="1500"/>
            </a:lvl2pPr>
            <a:lvl3pPr marL="1371600" lvl="2" indent="-273050" algn="l">
              <a:lnSpc>
                <a:spcPct val="100000"/>
              </a:lnSpc>
              <a:spcBef>
                <a:spcPts val="300"/>
              </a:spcBef>
              <a:spcAft>
                <a:spcPts val="0"/>
              </a:spcAft>
              <a:buSzPts val="700"/>
              <a:buChar char="■"/>
              <a:defRPr sz="1400"/>
            </a:lvl3pPr>
            <a:lvl4pPr marL="1828800" lvl="3" indent="-273050" algn="l">
              <a:lnSpc>
                <a:spcPct val="100000"/>
              </a:lnSpc>
              <a:spcBef>
                <a:spcPts val="200"/>
              </a:spcBef>
              <a:spcAft>
                <a:spcPts val="0"/>
              </a:spcAft>
              <a:buSzPts val="700"/>
              <a:buChar char="■"/>
              <a:defRPr sz="1200"/>
            </a:lvl4pPr>
            <a:lvl5pPr marL="2286000" lvl="4" indent="-266700" algn="l">
              <a:lnSpc>
                <a:spcPct val="100000"/>
              </a:lnSpc>
              <a:spcBef>
                <a:spcPts val="200"/>
              </a:spcBef>
              <a:spcAft>
                <a:spcPts val="0"/>
              </a:spcAft>
              <a:buSzPts val="600"/>
              <a:buChar char="■"/>
              <a:defRPr sz="1200"/>
            </a:lvl5pPr>
            <a:lvl6pPr marL="2743200" lvl="5" indent="-266700" algn="l">
              <a:lnSpc>
                <a:spcPct val="100000"/>
              </a:lnSpc>
              <a:spcBef>
                <a:spcPts val="200"/>
              </a:spcBef>
              <a:spcAft>
                <a:spcPts val="0"/>
              </a:spcAft>
              <a:buSzPts val="600"/>
              <a:buChar char="■"/>
              <a:defRPr sz="1200"/>
            </a:lvl6pPr>
            <a:lvl7pPr marL="3200400" lvl="6" indent="-266700" algn="l">
              <a:lnSpc>
                <a:spcPct val="100000"/>
              </a:lnSpc>
              <a:spcBef>
                <a:spcPts val="200"/>
              </a:spcBef>
              <a:spcAft>
                <a:spcPts val="0"/>
              </a:spcAft>
              <a:buSzPts val="600"/>
              <a:buChar char="■"/>
              <a:defRPr sz="1200"/>
            </a:lvl7pPr>
            <a:lvl8pPr marL="3657600" lvl="7" indent="-266700" algn="l">
              <a:lnSpc>
                <a:spcPct val="100000"/>
              </a:lnSpc>
              <a:spcBef>
                <a:spcPts val="200"/>
              </a:spcBef>
              <a:spcAft>
                <a:spcPts val="0"/>
              </a:spcAft>
              <a:buSzPts val="600"/>
              <a:buChar char="■"/>
              <a:defRPr sz="1200"/>
            </a:lvl8pPr>
            <a:lvl9pPr marL="4114800" lvl="8" indent="-266700" algn="l">
              <a:lnSpc>
                <a:spcPct val="100000"/>
              </a:lnSpc>
              <a:spcBef>
                <a:spcPts val="200"/>
              </a:spcBef>
              <a:spcAft>
                <a:spcPts val="0"/>
              </a:spcAft>
              <a:buSzPts val="600"/>
              <a:buChar char="■"/>
              <a:defRPr sz="1200"/>
            </a:lvl9pPr>
          </a:lstStyle>
          <a:p>
            <a:endParaRPr/>
          </a:p>
        </p:txBody>
      </p:sp>
      <p:sp>
        <p:nvSpPr>
          <p:cNvPr id="90" name="Google Shape;90;p15"/>
          <p:cNvSpPr txBox="1">
            <a:spLocks noGrp="1"/>
          </p:cNvSpPr>
          <p:nvPr>
            <p:ph type="body" idx="3"/>
          </p:nvPr>
        </p:nvSpPr>
        <p:spPr>
          <a:xfrm>
            <a:off x="4645025" y="1151335"/>
            <a:ext cx="4041900" cy="4800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SzPts val="1100"/>
              <a:buNone/>
              <a:defRPr sz="1800" b="1"/>
            </a:lvl1pPr>
            <a:lvl2pPr marL="914400" lvl="1" indent="-228600" algn="l">
              <a:lnSpc>
                <a:spcPct val="100000"/>
              </a:lnSpc>
              <a:spcBef>
                <a:spcPts val="300"/>
              </a:spcBef>
              <a:spcAft>
                <a:spcPts val="0"/>
              </a:spcAft>
              <a:buSzPts val="800"/>
              <a:buNone/>
              <a:defRPr sz="1500" b="1"/>
            </a:lvl2pPr>
            <a:lvl3pPr marL="1371600" lvl="2" indent="-228600" algn="l">
              <a:lnSpc>
                <a:spcPct val="100000"/>
              </a:lnSpc>
              <a:spcBef>
                <a:spcPts val="300"/>
              </a:spcBef>
              <a:spcAft>
                <a:spcPts val="0"/>
              </a:spcAft>
              <a:buSzPts val="700"/>
              <a:buNone/>
              <a:defRPr sz="1400" b="1"/>
            </a:lvl3pPr>
            <a:lvl4pPr marL="1828800" lvl="3" indent="-228600" algn="l">
              <a:lnSpc>
                <a:spcPct val="100000"/>
              </a:lnSpc>
              <a:spcBef>
                <a:spcPts val="200"/>
              </a:spcBef>
              <a:spcAft>
                <a:spcPts val="0"/>
              </a:spcAft>
              <a:buSzPts val="700"/>
              <a:buNone/>
              <a:defRPr sz="1200" b="1"/>
            </a:lvl4pPr>
            <a:lvl5pPr marL="2286000" lvl="4" indent="-228600" algn="l">
              <a:lnSpc>
                <a:spcPct val="100000"/>
              </a:lnSpc>
              <a:spcBef>
                <a:spcPts val="200"/>
              </a:spcBef>
              <a:spcAft>
                <a:spcPts val="0"/>
              </a:spcAft>
              <a:buSzPts val="600"/>
              <a:buNone/>
              <a:defRPr sz="1200" b="1"/>
            </a:lvl5pPr>
            <a:lvl6pPr marL="2743200" lvl="5" indent="-228600" algn="l">
              <a:lnSpc>
                <a:spcPct val="100000"/>
              </a:lnSpc>
              <a:spcBef>
                <a:spcPts val="200"/>
              </a:spcBef>
              <a:spcAft>
                <a:spcPts val="0"/>
              </a:spcAft>
              <a:buSzPts val="600"/>
              <a:buNone/>
              <a:defRPr sz="1200" b="1"/>
            </a:lvl6pPr>
            <a:lvl7pPr marL="3200400" lvl="6" indent="-228600" algn="l">
              <a:lnSpc>
                <a:spcPct val="100000"/>
              </a:lnSpc>
              <a:spcBef>
                <a:spcPts val="200"/>
              </a:spcBef>
              <a:spcAft>
                <a:spcPts val="0"/>
              </a:spcAft>
              <a:buSzPts val="600"/>
              <a:buNone/>
              <a:defRPr sz="1200" b="1"/>
            </a:lvl7pPr>
            <a:lvl8pPr marL="3657600" lvl="7" indent="-228600" algn="l">
              <a:lnSpc>
                <a:spcPct val="100000"/>
              </a:lnSpc>
              <a:spcBef>
                <a:spcPts val="200"/>
              </a:spcBef>
              <a:spcAft>
                <a:spcPts val="0"/>
              </a:spcAft>
              <a:buSzPts val="600"/>
              <a:buNone/>
              <a:defRPr sz="1200" b="1"/>
            </a:lvl8pPr>
            <a:lvl9pPr marL="4114800" lvl="8" indent="-228600" algn="l">
              <a:lnSpc>
                <a:spcPct val="100000"/>
              </a:lnSpc>
              <a:spcBef>
                <a:spcPts val="200"/>
              </a:spcBef>
              <a:spcAft>
                <a:spcPts val="0"/>
              </a:spcAft>
              <a:buSzPts val="600"/>
              <a:buNone/>
              <a:defRPr sz="1200" b="1"/>
            </a:lvl9pPr>
          </a:lstStyle>
          <a:p>
            <a:endParaRPr/>
          </a:p>
        </p:txBody>
      </p:sp>
      <p:sp>
        <p:nvSpPr>
          <p:cNvPr id="91" name="Google Shape;91;p15"/>
          <p:cNvSpPr txBox="1">
            <a:spLocks noGrp="1"/>
          </p:cNvSpPr>
          <p:nvPr>
            <p:ph type="body" idx="4"/>
          </p:nvPr>
        </p:nvSpPr>
        <p:spPr>
          <a:xfrm>
            <a:off x="4645025" y="1631156"/>
            <a:ext cx="4041900" cy="2963400"/>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400"/>
              </a:spcBef>
              <a:spcAft>
                <a:spcPts val="0"/>
              </a:spcAft>
              <a:buSzPts val="1100"/>
              <a:buChar char="■"/>
              <a:defRPr sz="1800"/>
            </a:lvl1pPr>
            <a:lvl2pPr marL="914400" lvl="1" indent="-279400" algn="l">
              <a:lnSpc>
                <a:spcPct val="100000"/>
              </a:lnSpc>
              <a:spcBef>
                <a:spcPts val="300"/>
              </a:spcBef>
              <a:spcAft>
                <a:spcPts val="0"/>
              </a:spcAft>
              <a:buSzPts val="800"/>
              <a:buChar char="■"/>
              <a:defRPr sz="1500"/>
            </a:lvl2pPr>
            <a:lvl3pPr marL="1371600" lvl="2" indent="-273050" algn="l">
              <a:lnSpc>
                <a:spcPct val="100000"/>
              </a:lnSpc>
              <a:spcBef>
                <a:spcPts val="300"/>
              </a:spcBef>
              <a:spcAft>
                <a:spcPts val="0"/>
              </a:spcAft>
              <a:buSzPts val="700"/>
              <a:buChar char="■"/>
              <a:defRPr sz="1400"/>
            </a:lvl3pPr>
            <a:lvl4pPr marL="1828800" lvl="3" indent="-273050" algn="l">
              <a:lnSpc>
                <a:spcPct val="100000"/>
              </a:lnSpc>
              <a:spcBef>
                <a:spcPts val="200"/>
              </a:spcBef>
              <a:spcAft>
                <a:spcPts val="0"/>
              </a:spcAft>
              <a:buSzPts val="700"/>
              <a:buChar char="■"/>
              <a:defRPr sz="1200"/>
            </a:lvl4pPr>
            <a:lvl5pPr marL="2286000" lvl="4" indent="-266700" algn="l">
              <a:lnSpc>
                <a:spcPct val="100000"/>
              </a:lnSpc>
              <a:spcBef>
                <a:spcPts val="200"/>
              </a:spcBef>
              <a:spcAft>
                <a:spcPts val="0"/>
              </a:spcAft>
              <a:buSzPts val="600"/>
              <a:buChar char="■"/>
              <a:defRPr sz="1200"/>
            </a:lvl5pPr>
            <a:lvl6pPr marL="2743200" lvl="5" indent="-266700" algn="l">
              <a:lnSpc>
                <a:spcPct val="100000"/>
              </a:lnSpc>
              <a:spcBef>
                <a:spcPts val="200"/>
              </a:spcBef>
              <a:spcAft>
                <a:spcPts val="0"/>
              </a:spcAft>
              <a:buSzPts val="600"/>
              <a:buChar char="■"/>
              <a:defRPr sz="1200"/>
            </a:lvl6pPr>
            <a:lvl7pPr marL="3200400" lvl="6" indent="-266700" algn="l">
              <a:lnSpc>
                <a:spcPct val="100000"/>
              </a:lnSpc>
              <a:spcBef>
                <a:spcPts val="200"/>
              </a:spcBef>
              <a:spcAft>
                <a:spcPts val="0"/>
              </a:spcAft>
              <a:buSzPts val="600"/>
              <a:buChar char="■"/>
              <a:defRPr sz="1200"/>
            </a:lvl7pPr>
            <a:lvl8pPr marL="3657600" lvl="7" indent="-266700" algn="l">
              <a:lnSpc>
                <a:spcPct val="100000"/>
              </a:lnSpc>
              <a:spcBef>
                <a:spcPts val="200"/>
              </a:spcBef>
              <a:spcAft>
                <a:spcPts val="0"/>
              </a:spcAft>
              <a:buSzPts val="600"/>
              <a:buChar char="■"/>
              <a:defRPr sz="1200"/>
            </a:lvl8pPr>
            <a:lvl9pPr marL="4114800" lvl="8" indent="-266700" algn="l">
              <a:lnSpc>
                <a:spcPct val="100000"/>
              </a:lnSpc>
              <a:spcBef>
                <a:spcPts val="200"/>
              </a:spcBef>
              <a:spcAft>
                <a:spcPts val="0"/>
              </a:spcAft>
              <a:buSzPts val="600"/>
              <a:buChar char="■"/>
              <a:defRPr sz="1200"/>
            </a:lvl9pPr>
          </a:lstStyle>
          <a:p>
            <a:endParaRPr/>
          </a:p>
        </p:txBody>
      </p:sp>
      <p:sp>
        <p:nvSpPr>
          <p:cNvPr id="92" name="Google Shape;92;p15"/>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5"/>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5"/>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16"/>
          <p:cNvSpPr txBox="1">
            <a:spLocks noGrp="1"/>
          </p:cNvSpPr>
          <p:nvPr>
            <p:ph type="body" idx="1"/>
          </p:nvPr>
        </p:nvSpPr>
        <p:spPr>
          <a:xfrm>
            <a:off x="228600" y="1085850"/>
            <a:ext cx="4286400" cy="3513600"/>
          </a:xfrm>
          <a:prstGeom prst="rect">
            <a:avLst/>
          </a:prstGeom>
          <a:noFill/>
          <a:ln>
            <a:noFill/>
          </a:ln>
        </p:spPr>
        <p:txBody>
          <a:bodyPr spcFirstLastPara="1" wrap="square" lIns="68575" tIns="34275" rIns="68575" bIns="34275" anchor="t" anchorCtr="0">
            <a:noAutofit/>
          </a:bodyPr>
          <a:lstStyle>
            <a:lvl1pPr marL="457200" lvl="0" indent="-311150" algn="l">
              <a:lnSpc>
                <a:spcPct val="100000"/>
              </a:lnSpc>
              <a:spcBef>
                <a:spcPts val="400"/>
              </a:spcBef>
              <a:spcAft>
                <a:spcPts val="0"/>
              </a:spcAft>
              <a:buSzPts val="1300"/>
              <a:buChar char="■"/>
              <a:defRPr sz="2100"/>
            </a:lvl1pPr>
            <a:lvl2pPr marL="914400" lvl="1" indent="-292100" algn="l">
              <a:lnSpc>
                <a:spcPct val="100000"/>
              </a:lnSpc>
              <a:spcBef>
                <a:spcPts val="400"/>
              </a:spcBef>
              <a:spcAft>
                <a:spcPts val="0"/>
              </a:spcAft>
              <a:buSzPts val="1000"/>
              <a:buChar char="■"/>
              <a:defRPr sz="1800"/>
            </a:lvl2pPr>
            <a:lvl3pPr marL="1371600" lvl="2" indent="-279400" algn="l">
              <a:lnSpc>
                <a:spcPct val="100000"/>
              </a:lnSpc>
              <a:spcBef>
                <a:spcPts val="300"/>
              </a:spcBef>
              <a:spcAft>
                <a:spcPts val="0"/>
              </a:spcAft>
              <a:buSzPts val="800"/>
              <a:buChar char="■"/>
              <a:defRPr sz="1500"/>
            </a:lvl3pPr>
            <a:lvl4pPr marL="1828800" lvl="3" indent="-273050" algn="l">
              <a:lnSpc>
                <a:spcPct val="100000"/>
              </a:lnSpc>
              <a:spcBef>
                <a:spcPts val="300"/>
              </a:spcBef>
              <a:spcAft>
                <a:spcPts val="0"/>
              </a:spcAft>
              <a:buSzPts val="700"/>
              <a:buChar char="■"/>
              <a:defRPr sz="1400"/>
            </a:lvl4pPr>
            <a:lvl5pPr marL="2286000" lvl="4" indent="-273050" algn="l">
              <a:lnSpc>
                <a:spcPct val="100000"/>
              </a:lnSpc>
              <a:spcBef>
                <a:spcPts val="300"/>
              </a:spcBef>
              <a:spcAft>
                <a:spcPts val="0"/>
              </a:spcAft>
              <a:buSzPts val="700"/>
              <a:buChar char="■"/>
              <a:defRPr sz="1400"/>
            </a:lvl5pPr>
            <a:lvl6pPr marL="2743200" lvl="5" indent="-273050" algn="l">
              <a:lnSpc>
                <a:spcPct val="100000"/>
              </a:lnSpc>
              <a:spcBef>
                <a:spcPts val="300"/>
              </a:spcBef>
              <a:spcAft>
                <a:spcPts val="0"/>
              </a:spcAft>
              <a:buSzPts val="700"/>
              <a:buChar char="■"/>
              <a:defRPr sz="1400"/>
            </a:lvl6pPr>
            <a:lvl7pPr marL="3200400" lvl="6" indent="-273050" algn="l">
              <a:lnSpc>
                <a:spcPct val="100000"/>
              </a:lnSpc>
              <a:spcBef>
                <a:spcPts val="300"/>
              </a:spcBef>
              <a:spcAft>
                <a:spcPts val="0"/>
              </a:spcAft>
              <a:buSzPts val="700"/>
              <a:buChar char="■"/>
              <a:defRPr sz="1400"/>
            </a:lvl7pPr>
            <a:lvl8pPr marL="3657600" lvl="7" indent="-273050" algn="l">
              <a:lnSpc>
                <a:spcPct val="100000"/>
              </a:lnSpc>
              <a:spcBef>
                <a:spcPts val="300"/>
              </a:spcBef>
              <a:spcAft>
                <a:spcPts val="0"/>
              </a:spcAft>
              <a:buSzPts val="700"/>
              <a:buChar char="■"/>
              <a:defRPr sz="1400"/>
            </a:lvl8pPr>
            <a:lvl9pPr marL="4114800" lvl="8" indent="-273050" algn="l">
              <a:lnSpc>
                <a:spcPct val="100000"/>
              </a:lnSpc>
              <a:spcBef>
                <a:spcPts val="300"/>
              </a:spcBef>
              <a:spcAft>
                <a:spcPts val="0"/>
              </a:spcAft>
              <a:buSzPts val="700"/>
              <a:buChar char="■"/>
              <a:defRPr sz="1400"/>
            </a:lvl9pPr>
          </a:lstStyle>
          <a:p>
            <a:endParaRPr/>
          </a:p>
        </p:txBody>
      </p:sp>
      <p:sp>
        <p:nvSpPr>
          <p:cNvPr id="98" name="Google Shape;98;p16"/>
          <p:cNvSpPr txBox="1">
            <a:spLocks noGrp="1"/>
          </p:cNvSpPr>
          <p:nvPr>
            <p:ph type="body" idx="2"/>
          </p:nvPr>
        </p:nvSpPr>
        <p:spPr>
          <a:xfrm>
            <a:off x="4667250" y="1085850"/>
            <a:ext cx="4287900" cy="3513600"/>
          </a:xfrm>
          <a:prstGeom prst="rect">
            <a:avLst/>
          </a:prstGeom>
          <a:noFill/>
          <a:ln>
            <a:noFill/>
          </a:ln>
        </p:spPr>
        <p:txBody>
          <a:bodyPr spcFirstLastPara="1" wrap="square" lIns="68575" tIns="34275" rIns="68575" bIns="34275" anchor="t" anchorCtr="0">
            <a:noAutofit/>
          </a:bodyPr>
          <a:lstStyle>
            <a:lvl1pPr marL="457200" lvl="0" indent="-311150" algn="l">
              <a:lnSpc>
                <a:spcPct val="100000"/>
              </a:lnSpc>
              <a:spcBef>
                <a:spcPts val="400"/>
              </a:spcBef>
              <a:spcAft>
                <a:spcPts val="0"/>
              </a:spcAft>
              <a:buSzPts val="1300"/>
              <a:buChar char="■"/>
              <a:defRPr sz="2100"/>
            </a:lvl1pPr>
            <a:lvl2pPr marL="914400" lvl="1" indent="-292100" algn="l">
              <a:lnSpc>
                <a:spcPct val="100000"/>
              </a:lnSpc>
              <a:spcBef>
                <a:spcPts val="400"/>
              </a:spcBef>
              <a:spcAft>
                <a:spcPts val="0"/>
              </a:spcAft>
              <a:buSzPts val="1000"/>
              <a:buChar char="■"/>
              <a:defRPr sz="1800"/>
            </a:lvl2pPr>
            <a:lvl3pPr marL="1371600" lvl="2" indent="-279400" algn="l">
              <a:lnSpc>
                <a:spcPct val="100000"/>
              </a:lnSpc>
              <a:spcBef>
                <a:spcPts val="300"/>
              </a:spcBef>
              <a:spcAft>
                <a:spcPts val="0"/>
              </a:spcAft>
              <a:buSzPts val="800"/>
              <a:buChar char="■"/>
              <a:defRPr sz="1500"/>
            </a:lvl3pPr>
            <a:lvl4pPr marL="1828800" lvl="3" indent="-273050" algn="l">
              <a:lnSpc>
                <a:spcPct val="100000"/>
              </a:lnSpc>
              <a:spcBef>
                <a:spcPts val="300"/>
              </a:spcBef>
              <a:spcAft>
                <a:spcPts val="0"/>
              </a:spcAft>
              <a:buSzPts val="700"/>
              <a:buChar char="■"/>
              <a:defRPr sz="1400"/>
            </a:lvl4pPr>
            <a:lvl5pPr marL="2286000" lvl="4" indent="-273050" algn="l">
              <a:lnSpc>
                <a:spcPct val="100000"/>
              </a:lnSpc>
              <a:spcBef>
                <a:spcPts val="300"/>
              </a:spcBef>
              <a:spcAft>
                <a:spcPts val="0"/>
              </a:spcAft>
              <a:buSzPts val="700"/>
              <a:buChar char="■"/>
              <a:defRPr sz="1400"/>
            </a:lvl5pPr>
            <a:lvl6pPr marL="2743200" lvl="5" indent="-273050" algn="l">
              <a:lnSpc>
                <a:spcPct val="100000"/>
              </a:lnSpc>
              <a:spcBef>
                <a:spcPts val="300"/>
              </a:spcBef>
              <a:spcAft>
                <a:spcPts val="0"/>
              </a:spcAft>
              <a:buSzPts val="700"/>
              <a:buChar char="■"/>
              <a:defRPr sz="1400"/>
            </a:lvl6pPr>
            <a:lvl7pPr marL="3200400" lvl="6" indent="-273050" algn="l">
              <a:lnSpc>
                <a:spcPct val="100000"/>
              </a:lnSpc>
              <a:spcBef>
                <a:spcPts val="300"/>
              </a:spcBef>
              <a:spcAft>
                <a:spcPts val="0"/>
              </a:spcAft>
              <a:buSzPts val="700"/>
              <a:buChar char="■"/>
              <a:defRPr sz="1400"/>
            </a:lvl7pPr>
            <a:lvl8pPr marL="3657600" lvl="7" indent="-273050" algn="l">
              <a:lnSpc>
                <a:spcPct val="100000"/>
              </a:lnSpc>
              <a:spcBef>
                <a:spcPts val="300"/>
              </a:spcBef>
              <a:spcAft>
                <a:spcPts val="0"/>
              </a:spcAft>
              <a:buSzPts val="700"/>
              <a:buChar char="■"/>
              <a:defRPr sz="1400"/>
            </a:lvl8pPr>
            <a:lvl9pPr marL="4114800" lvl="8" indent="-273050" algn="l">
              <a:lnSpc>
                <a:spcPct val="100000"/>
              </a:lnSpc>
              <a:spcBef>
                <a:spcPts val="300"/>
              </a:spcBef>
              <a:spcAft>
                <a:spcPts val="0"/>
              </a:spcAft>
              <a:buSzPts val="700"/>
              <a:buChar char="■"/>
              <a:defRPr sz="1400"/>
            </a:lvl9pPr>
          </a:lstStyle>
          <a:p>
            <a:endParaRPr/>
          </a:p>
        </p:txBody>
      </p:sp>
      <p:sp>
        <p:nvSpPr>
          <p:cNvPr id="99" name="Google Shape;99;p16"/>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6"/>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16"/>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
          <p:cNvGrpSpPr/>
          <p:nvPr/>
        </p:nvGrpSpPr>
        <p:grpSpPr>
          <a:xfrm>
            <a:off x="0" y="1828800"/>
            <a:ext cx="9009012" cy="789300"/>
            <a:chOff x="0" y="2438400"/>
            <a:chExt cx="9009012" cy="1052400"/>
          </a:xfrm>
        </p:grpSpPr>
        <p:grpSp>
          <p:nvGrpSpPr>
            <p:cNvPr id="7" name="Google Shape;7;p4"/>
            <p:cNvGrpSpPr/>
            <p:nvPr/>
          </p:nvGrpSpPr>
          <p:grpSpPr>
            <a:xfrm>
              <a:off x="293743" y="2546335"/>
              <a:ext cx="712836" cy="474642"/>
              <a:chOff x="1143000" y="533400"/>
              <a:chExt cx="990600" cy="685800"/>
            </a:xfrm>
          </p:grpSpPr>
          <p:sp>
            <p:nvSpPr>
              <p:cNvPr id="8" name="Google Shape;8;p4"/>
              <p:cNvSpPr txBox="1"/>
              <p:nvPr/>
            </p:nvSpPr>
            <p:spPr>
              <a:xfrm>
                <a:off x="1143000" y="533400"/>
                <a:ext cx="609600" cy="685800"/>
              </a:xfrm>
              <a:prstGeom prst="rect">
                <a:avLst/>
              </a:prstGeom>
              <a:solidFill>
                <a:schemeClr val="folHlink"/>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 name="Google Shape;9;p4"/>
              <p:cNvSpPr txBox="1"/>
              <p:nvPr/>
            </p:nvSpPr>
            <p:spPr>
              <a:xfrm>
                <a:off x="1676400" y="533400"/>
                <a:ext cx="457200" cy="685800"/>
              </a:xfrm>
              <a:prstGeom prst="rect">
                <a:avLst/>
              </a:prstGeom>
              <a:gradFill>
                <a:gsLst>
                  <a:gs pos="0">
                    <a:schemeClr val="folHlink"/>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0" name="Google Shape;10;p4"/>
            <p:cNvGrpSpPr/>
            <p:nvPr/>
          </p:nvGrpSpPr>
          <p:grpSpPr>
            <a:xfrm>
              <a:off x="417581" y="2968504"/>
              <a:ext cx="739826" cy="474642"/>
              <a:chOff x="1447800" y="4191000"/>
              <a:chExt cx="1066800" cy="685800"/>
            </a:xfrm>
          </p:grpSpPr>
          <p:sp>
            <p:nvSpPr>
              <p:cNvPr id="11" name="Google Shape;11;p4"/>
              <p:cNvSpPr txBox="1"/>
              <p:nvPr/>
            </p:nvSpPr>
            <p:spPr>
              <a:xfrm>
                <a:off x="1447800" y="4191000"/>
                <a:ext cx="609600" cy="6858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 name="Google Shape;12;p4"/>
              <p:cNvSpPr txBox="1"/>
              <p:nvPr/>
            </p:nvSpPr>
            <p:spPr>
              <a:xfrm>
                <a:off x="1981200" y="4191000"/>
                <a:ext cx="533400" cy="685800"/>
              </a:xfrm>
              <a:prstGeom prst="rect">
                <a:avLst/>
              </a:prstGeom>
              <a:gradFill>
                <a:gsLst>
                  <a:gs pos="0">
                    <a:schemeClr val="accen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 name="Google Shape;13;p4"/>
            <p:cNvSpPr txBox="1"/>
            <p:nvPr/>
          </p:nvSpPr>
          <p:spPr>
            <a:xfrm>
              <a:off x="0" y="2895600"/>
              <a:ext cx="560400" cy="422400"/>
            </a:xfrm>
            <a:prstGeom prst="rect">
              <a:avLst/>
            </a:prstGeom>
            <a:gradFill>
              <a:gsLst>
                <a:gs pos="0">
                  <a:schemeClr val="lt1"/>
                </a:gs>
                <a:gs pos="100000">
                  <a:schemeClr val="hlink"/>
                </a:gs>
              </a:gsLst>
              <a:lin ang="1890004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 name="Google Shape;14;p4"/>
            <p:cNvSpPr txBox="1"/>
            <p:nvPr/>
          </p:nvSpPr>
          <p:spPr>
            <a:xfrm>
              <a:off x="635000" y="2438400"/>
              <a:ext cx="31800" cy="105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 name="Google Shape;15;p4"/>
            <p:cNvSpPr txBox="1"/>
            <p:nvPr/>
          </p:nvSpPr>
          <p:spPr>
            <a:xfrm rot="10800000" flipH="1">
              <a:off x="315912" y="3260787"/>
              <a:ext cx="8693100" cy="55500"/>
            </a:xfrm>
            <a:prstGeom prst="rect">
              <a:avLst/>
            </a:prstGeom>
            <a:gradFill>
              <a:gsLst>
                <a:gs pos="0">
                  <a:schemeClr val="l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6" name="Google Shape;16;p4"/>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9pPr>
          </a:lstStyle>
          <a:p>
            <a:endParaRPr/>
          </a:p>
        </p:txBody>
      </p:sp>
      <p:sp>
        <p:nvSpPr>
          <p:cNvPr id="17" name="Google Shape;17;p4"/>
          <p:cNvSpPr txBox="1">
            <a:spLocks noGrp="1"/>
          </p:cNvSpPr>
          <p:nvPr>
            <p:ph type="body" idx="1"/>
          </p:nvPr>
        </p:nvSpPr>
        <p:spPr>
          <a:xfrm>
            <a:off x="228600" y="1085850"/>
            <a:ext cx="8726400" cy="35136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100000"/>
              </a:lnSpc>
              <a:spcBef>
                <a:spcPts val="500"/>
              </a:spcBef>
              <a:spcAft>
                <a:spcPts val="0"/>
              </a:spcAft>
              <a:buClr>
                <a:schemeClr val="folHlink"/>
              </a:buClr>
              <a:buSzPts val="1400"/>
              <a:buFont typeface="Noto Sans Symbols"/>
              <a:buChar char="■"/>
              <a:defRPr sz="2400" b="0" i="0" u="none" strike="noStrike" cap="none">
                <a:solidFill>
                  <a:schemeClr val="dk1"/>
                </a:solidFill>
                <a:latin typeface="Tahoma"/>
                <a:ea typeface="Tahoma"/>
                <a:cs typeface="Tahoma"/>
                <a:sym typeface="Tahoma"/>
              </a:defRPr>
            </a:lvl1pPr>
            <a:lvl2pPr marL="914400" marR="0" lvl="1" indent="-304800" algn="l" rtl="0">
              <a:lnSpc>
                <a:spcPct val="100000"/>
              </a:lnSpc>
              <a:spcBef>
                <a:spcPts val="400"/>
              </a:spcBef>
              <a:spcAft>
                <a:spcPts val="0"/>
              </a:spcAft>
              <a:buClr>
                <a:schemeClr val="hlink"/>
              </a:buClr>
              <a:buSzPts val="1200"/>
              <a:buFont typeface="Noto Sans Symbols"/>
              <a:buChar char="■"/>
              <a:defRPr sz="21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40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79400" algn="l" rtl="0">
              <a:lnSpc>
                <a:spcPct val="100000"/>
              </a:lnSpc>
              <a:spcBef>
                <a:spcPts val="300"/>
              </a:spcBef>
              <a:spcAft>
                <a:spcPts val="0"/>
              </a:spcAft>
              <a:buClr>
                <a:schemeClr val="accent2"/>
              </a:buClr>
              <a:buSzPts val="800"/>
              <a:buFont typeface="Noto Sans Symbols"/>
              <a:buChar char="■"/>
              <a:defRPr sz="15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9pPr>
          </a:lstStyle>
          <a:p>
            <a:endParaRPr/>
          </a:p>
        </p:txBody>
      </p:sp>
      <p:sp>
        <p:nvSpPr>
          <p:cNvPr id="18" name="Google Shape;18;p4"/>
          <p:cNvSpPr txBox="1">
            <a:spLocks noGrp="1"/>
          </p:cNvSpPr>
          <p:nvPr>
            <p:ph type="dt" idx="10"/>
          </p:nvPr>
        </p:nvSpPr>
        <p:spPr>
          <a:xfrm>
            <a:off x="990600" y="4686300"/>
            <a:ext cx="19050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9" name="Google Shape;19;p4"/>
          <p:cNvSpPr txBox="1">
            <a:spLocks noGrp="1"/>
          </p:cNvSpPr>
          <p:nvPr>
            <p:ph type="ftr" idx="11"/>
          </p:nvPr>
        </p:nvSpPr>
        <p:spPr>
          <a:xfrm>
            <a:off x="3429000" y="4686300"/>
            <a:ext cx="28956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20" name="Google Shape;20;p4"/>
          <p:cNvSpPr txBox="1">
            <a:spLocks noGrp="1"/>
          </p:cNvSpPr>
          <p:nvPr>
            <p:ph type="sldNum" idx="12"/>
          </p:nvPr>
        </p:nvSpPr>
        <p:spPr>
          <a:xfrm>
            <a:off x="6858000" y="4686300"/>
            <a:ext cx="1905000" cy="3429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p:nvPr/>
        </p:nvSpPr>
        <p:spPr>
          <a:xfrm>
            <a:off x="417512" y="320278"/>
            <a:ext cx="438300" cy="356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9" name="Google Shape;29;p6"/>
          <p:cNvSpPr txBox="1"/>
          <p:nvPr/>
        </p:nvSpPr>
        <p:spPr>
          <a:xfrm>
            <a:off x="800100" y="320278"/>
            <a:ext cx="328500" cy="356100"/>
          </a:xfrm>
          <a:prstGeom prst="rect">
            <a:avLst/>
          </a:prstGeom>
          <a:gradFill>
            <a:gsLst>
              <a:gs pos="0">
                <a:schemeClr val="accen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 name="Google Shape;30;p6"/>
          <p:cNvSpPr txBox="1"/>
          <p:nvPr/>
        </p:nvSpPr>
        <p:spPr>
          <a:xfrm>
            <a:off x="541337" y="636984"/>
            <a:ext cx="422400" cy="356100"/>
          </a:xfrm>
          <a:prstGeom prst="rect">
            <a:avLst/>
          </a:prstGeom>
          <a:solidFill>
            <a:schemeClr val="folHlink"/>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1" name="Google Shape;31;p6"/>
          <p:cNvSpPr txBox="1"/>
          <p:nvPr/>
        </p:nvSpPr>
        <p:spPr>
          <a:xfrm>
            <a:off x="911225" y="636984"/>
            <a:ext cx="368400" cy="356100"/>
          </a:xfrm>
          <a:prstGeom prst="rect">
            <a:avLst/>
          </a:prstGeom>
          <a:gradFill>
            <a:gsLst>
              <a:gs pos="0">
                <a:schemeClr val="folHlink"/>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 name="Google Shape;32;p6"/>
          <p:cNvSpPr txBox="1"/>
          <p:nvPr/>
        </p:nvSpPr>
        <p:spPr>
          <a:xfrm>
            <a:off x="127000" y="582215"/>
            <a:ext cx="560400" cy="316800"/>
          </a:xfrm>
          <a:prstGeom prst="rect">
            <a:avLst/>
          </a:prstGeom>
          <a:gradFill>
            <a:gsLst>
              <a:gs pos="0">
                <a:schemeClr val="lt1"/>
              </a:gs>
              <a:gs pos="100000">
                <a:schemeClr val="hlink"/>
              </a:gs>
            </a:gsLst>
            <a:lin ang="1890004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 name="Google Shape;33;p6"/>
          <p:cNvSpPr txBox="1"/>
          <p:nvPr/>
        </p:nvSpPr>
        <p:spPr>
          <a:xfrm>
            <a:off x="762000" y="239315"/>
            <a:ext cx="31800" cy="789300"/>
          </a:xfrm>
          <a:prstGeom prst="rect">
            <a:avLst/>
          </a:pr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 name="Google Shape;34;p6"/>
          <p:cNvSpPr txBox="1"/>
          <p:nvPr/>
        </p:nvSpPr>
        <p:spPr>
          <a:xfrm>
            <a:off x="442912" y="832247"/>
            <a:ext cx="8226300" cy="24000"/>
          </a:xfrm>
          <a:prstGeom prst="rect">
            <a:avLst/>
          </a:prstGeom>
          <a:gradFill>
            <a:gsLst>
              <a:gs pos="0">
                <a:schemeClr val="l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 name="Google Shape;35;p6"/>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9pPr>
          </a:lstStyle>
          <a:p>
            <a:endParaRPr/>
          </a:p>
        </p:txBody>
      </p:sp>
      <p:sp>
        <p:nvSpPr>
          <p:cNvPr id="36" name="Google Shape;36;p6"/>
          <p:cNvSpPr txBox="1">
            <a:spLocks noGrp="1"/>
          </p:cNvSpPr>
          <p:nvPr>
            <p:ph type="body" idx="1"/>
          </p:nvPr>
        </p:nvSpPr>
        <p:spPr>
          <a:xfrm>
            <a:off x="228600" y="1085850"/>
            <a:ext cx="8726400" cy="35136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100000"/>
              </a:lnSpc>
              <a:spcBef>
                <a:spcPts val="500"/>
              </a:spcBef>
              <a:spcAft>
                <a:spcPts val="0"/>
              </a:spcAft>
              <a:buClr>
                <a:schemeClr val="folHlink"/>
              </a:buClr>
              <a:buSzPts val="1400"/>
              <a:buFont typeface="Noto Sans Symbols"/>
              <a:buChar char="■"/>
              <a:defRPr sz="2400" b="0" i="0" u="none" strike="noStrike" cap="none">
                <a:solidFill>
                  <a:schemeClr val="dk1"/>
                </a:solidFill>
                <a:latin typeface="Tahoma"/>
                <a:ea typeface="Tahoma"/>
                <a:cs typeface="Tahoma"/>
                <a:sym typeface="Tahoma"/>
              </a:defRPr>
            </a:lvl1pPr>
            <a:lvl2pPr marL="914400" marR="0" lvl="1" indent="-304800" algn="l" rtl="0">
              <a:lnSpc>
                <a:spcPct val="100000"/>
              </a:lnSpc>
              <a:spcBef>
                <a:spcPts val="400"/>
              </a:spcBef>
              <a:spcAft>
                <a:spcPts val="0"/>
              </a:spcAft>
              <a:buClr>
                <a:schemeClr val="hlink"/>
              </a:buClr>
              <a:buSzPts val="1200"/>
              <a:buFont typeface="Noto Sans Symbols"/>
              <a:buChar char="■"/>
              <a:defRPr sz="21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40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79400" algn="l" rtl="0">
              <a:lnSpc>
                <a:spcPct val="100000"/>
              </a:lnSpc>
              <a:spcBef>
                <a:spcPts val="300"/>
              </a:spcBef>
              <a:spcAft>
                <a:spcPts val="0"/>
              </a:spcAft>
              <a:buClr>
                <a:schemeClr val="accent2"/>
              </a:buClr>
              <a:buSzPts val="800"/>
              <a:buFont typeface="Noto Sans Symbols"/>
              <a:buChar char="■"/>
              <a:defRPr sz="15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9pPr>
          </a:lstStyle>
          <a:p>
            <a:endParaRPr/>
          </a:p>
        </p:txBody>
      </p:sp>
      <p:sp>
        <p:nvSpPr>
          <p:cNvPr id="37" name="Google Shape;37;p6"/>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38" name="Google Shape;38;p6"/>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8" r:id="rId6"/>
    <p:sldLayoutId id="2147483659" r:id="rId7"/>
    <p:sldLayoutId id="2147483660" r:id="rId8"/>
    <p:sldLayoutId id="2147483661" r:id="rId9"/>
    <p:sldLayoutId id="2147483662"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730124"/>
            <a:ext cx="7772400" cy="623676"/>
          </a:xfrm>
        </p:spPr>
        <p:txBody>
          <a:bodyPr/>
          <a:lstStyle/>
          <a:p>
            <a:pPr algn="ctr"/>
            <a:r>
              <a:rPr lang="en-US" sz="3600" smtClean="0">
                <a:latin typeface="Times New Roman" panose="02020603050405020304" pitchFamily="18" charset="0"/>
                <a:cs typeface="Times New Roman" panose="02020603050405020304" pitchFamily="18" charset="0"/>
              </a:rPr>
              <a:t>ĐỒ ÁN TỐT NGHIỆP</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49940" y="2553619"/>
            <a:ext cx="7861208" cy="1197271"/>
          </a:xfrm>
        </p:spPr>
        <p:txBody>
          <a:bodyPr/>
          <a:lstStyle/>
          <a:p>
            <a:r>
              <a:rPr lang="en-US" sz="2000" b="1" cap="small" smtClean="0">
                <a:latin typeface="Times New Roman" panose="02020603050405020304" pitchFamily="18" charset="0"/>
                <a:cs typeface="Times New Roman" panose="02020603050405020304" pitchFamily="18" charset="0"/>
              </a:rPr>
              <a:t>GIẢI THUẬT TỐI ƯU HÓA ĐÀN </a:t>
            </a:r>
            <a:r>
              <a:rPr lang="en-US" sz="2000" b="1" cap="small">
                <a:latin typeface="Times New Roman" panose="02020603050405020304" pitchFamily="18" charset="0"/>
                <a:cs typeface="Times New Roman" panose="02020603050405020304" pitchFamily="18" charset="0"/>
              </a:rPr>
              <a:t>KIẾN ĐỂ LẬP LỊCH ĐƯỜNG </a:t>
            </a:r>
            <a:r>
              <a:rPr lang="en-US" sz="2000" b="1" cap="small" smtClean="0">
                <a:latin typeface="Times New Roman" panose="02020603050405020304" pitchFamily="18" charset="0"/>
                <a:cs typeface="Times New Roman" panose="02020603050405020304" pitchFamily="18" charset="0"/>
              </a:rPr>
              <a:t>ĐI CHO </a:t>
            </a:r>
            <a:r>
              <a:rPr lang="en-US" sz="2000" b="1" cap="small">
                <a:latin typeface="Times New Roman" panose="02020603050405020304" pitchFamily="18" charset="0"/>
                <a:cs typeface="Times New Roman" panose="02020603050405020304" pitchFamily="18" charset="0"/>
              </a:rPr>
              <a:t>ROBOT DI ĐỘNG TRONG MÔI TRƯỜNG TĨNH CÓ CHƯỚNG NGẠI </a:t>
            </a:r>
            <a:r>
              <a:rPr lang="en-US" sz="2000" b="1" cap="small" smtClean="0">
                <a:latin typeface="Times New Roman" panose="02020603050405020304" pitchFamily="18" charset="0"/>
                <a:cs typeface="Times New Roman" panose="02020603050405020304" pitchFamily="18" charset="0"/>
              </a:rPr>
              <a:t>VẬT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
        <p:nvSpPr>
          <p:cNvPr id="5" name="Google Shape;144;gf03a968f6e_0_0"/>
          <p:cNvSpPr txBox="1">
            <a:spLocks/>
          </p:cNvSpPr>
          <p:nvPr/>
        </p:nvSpPr>
        <p:spPr>
          <a:xfrm>
            <a:off x="990600" y="3887845"/>
            <a:ext cx="7620547" cy="7984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500"/>
              </a:spcBef>
              <a:spcAft>
                <a:spcPts val="0"/>
              </a:spcAft>
              <a:buClr>
                <a:schemeClr val="folHlink"/>
              </a:buClr>
              <a:buSzPts val="1400"/>
              <a:buFont typeface="Noto Sans Symbols"/>
              <a:buNone/>
              <a:defRPr sz="2400" b="0" i="0" u="none" strike="noStrike" cap="none">
                <a:solidFill>
                  <a:schemeClr val="dk1"/>
                </a:solidFill>
                <a:latin typeface="Tahoma"/>
                <a:ea typeface="Tahoma"/>
                <a:cs typeface="Tahoma"/>
                <a:sym typeface="Tahoma"/>
              </a:defRPr>
            </a:lvl1pPr>
            <a:lvl2pPr marL="914400" marR="0" lvl="1" indent="-304800" algn="l" rtl="0">
              <a:lnSpc>
                <a:spcPct val="100000"/>
              </a:lnSpc>
              <a:spcBef>
                <a:spcPts val="300"/>
              </a:spcBef>
              <a:spcAft>
                <a:spcPts val="0"/>
              </a:spcAft>
              <a:buClr>
                <a:schemeClr val="hlink"/>
              </a:buClr>
              <a:buSzPts val="700"/>
              <a:buFont typeface="Noto Sans Symbols"/>
              <a:buChar char="■"/>
              <a:defRPr sz="21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300"/>
              </a:spcBef>
              <a:spcAft>
                <a:spcPts val="0"/>
              </a:spcAft>
              <a:buClr>
                <a:schemeClr val="folHlink"/>
              </a:buClr>
              <a:buSzPts val="700"/>
              <a:buFont typeface="Noto Sans Symbols"/>
              <a:buChar char="■"/>
              <a:defRPr sz="1800" b="0" i="0" u="none" strike="noStrike" cap="none">
                <a:solidFill>
                  <a:schemeClr val="dk1"/>
                </a:solidFill>
                <a:latin typeface="Tahoma"/>
                <a:ea typeface="Tahoma"/>
                <a:cs typeface="Tahoma"/>
                <a:sym typeface="Tahoma"/>
              </a:defRPr>
            </a:lvl3pPr>
            <a:lvl4pPr marL="1828800" marR="0" lvl="3" indent="-279400" algn="l" rtl="0">
              <a:lnSpc>
                <a:spcPct val="100000"/>
              </a:lnSpc>
              <a:spcBef>
                <a:spcPts val="300"/>
              </a:spcBef>
              <a:spcAft>
                <a:spcPts val="0"/>
              </a:spcAft>
              <a:buClr>
                <a:schemeClr val="accent2"/>
              </a:buClr>
              <a:buSzPts val="700"/>
              <a:buFont typeface="Noto Sans Symbols"/>
              <a:buChar char="■"/>
              <a:defRPr sz="15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9pPr>
          </a:lstStyle>
          <a:p>
            <a:pPr marL="0" indent="0" algn="l">
              <a:spcBef>
                <a:spcPts val="0"/>
              </a:spcBef>
            </a:pPr>
            <a:r>
              <a:rPr lang="en-US" sz="2000" smtClean="0">
                <a:latin typeface="Times New Roman" panose="02020603050405020304" pitchFamily="18" charset="0"/>
                <a:cs typeface="Times New Roman" panose="02020603050405020304" pitchFamily="18" charset="0"/>
              </a:rPr>
              <a:t>	Sinh viên thực hiện:	Ngô Việt Hoàng</a:t>
            </a:r>
          </a:p>
          <a:p>
            <a:pPr marL="0" indent="0" algn="l">
              <a:spcBef>
                <a:spcPts val="0"/>
              </a:spcBef>
            </a:pPr>
            <a:r>
              <a:rPr lang="en-US" sz="2000" smtClean="0">
                <a:latin typeface="Times New Roman" panose="02020603050405020304" pitchFamily="18" charset="0"/>
                <a:cs typeface="Times New Roman" panose="02020603050405020304" pitchFamily="18" charset="0"/>
              </a:rPr>
              <a:t>	Giảng viên hướng dẫn:	Trần Thị Cẩm Giang</a:t>
            </a:r>
            <a:endParaRPr lang="en-US" sz="200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749940" y="264232"/>
            <a:ext cx="7861207" cy="834363"/>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9pPr>
          </a:lstStyle>
          <a:p>
            <a:pPr algn="ctr"/>
            <a:r>
              <a:rPr lang="en-US" sz="2800" b="1" smtClean="0">
                <a:solidFill>
                  <a:schemeClr val="tx1"/>
                </a:solidFill>
                <a:latin typeface="Times New Roman" panose="02020603050405020304" pitchFamily="18" charset="0"/>
                <a:cs typeface="Times New Roman" panose="02020603050405020304" pitchFamily="18" charset="0"/>
              </a:rPr>
              <a:t>Đại học Thủy Lợi</a:t>
            </a:r>
          </a:p>
          <a:p>
            <a:pPr algn="ctr"/>
            <a:r>
              <a:rPr lang="en-US" sz="2400" b="1" smtClean="0">
                <a:solidFill>
                  <a:schemeClr val="tx1"/>
                </a:solidFill>
                <a:latin typeface="Times New Roman" panose="02020603050405020304" pitchFamily="18" charset="0"/>
                <a:cs typeface="Times New Roman" panose="02020603050405020304" pitchFamily="18" charset="0"/>
              </a:rPr>
              <a:t>Khoa công nghệ thông tin</a:t>
            </a:r>
            <a:endParaRPr lang="en-US" sz="2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220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132800" y="1050004"/>
                <a:ext cx="4699500" cy="3613212"/>
              </a:xfrm>
            </p:spPr>
            <p:txBody>
              <a:bodyPr/>
              <a:lstStyle/>
              <a:p>
                <a:pPr>
                  <a:buClr>
                    <a:schemeClr val="tx1"/>
                  </a:buClr>
                </a:pPr>
                <a:r>
                  <a:rPr lang="en-US" smtClean="0">
                    <a:latin typeface="Times New Roman" panose="02020603050405020304" pitchFamily="18" charset="0"/>
                    <a:cs typeface="Times New Roman" panose="02020603050405020304" pitchFamily="18" charset="0"/>
                  </a:rPr>
                  <a:t>Công thức xác suất chọn:</a:t>
                </a:r>
              </a:p>
              <a:p>
                <a:pPr marL="114300" indent="0">
                  <a:buClr>
                    <a:schemeClr val="tx1"/>
                  </a:buClr>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𝑃</m:t>
                          </m:r>
                        </m:e>
                        <m:sub>
                          <m:r>
                            <a:rPr lang="en-US" sz="1400" i="1">
                              <a:latin typeface="Cambria Math" panose="02040503050406030204" pitchFamily="18" charset="0"/>
                            </a:rPr>
                            <m:t>𝑖𝑗</m:t>
                          </m:r>
                        </m:sub>
                        <m:sup>
                          <m:r>
                            <a:rPr lang="en-US" sz="1400" i="1">
                              <a:latin typeface="Cambria Math" panose="02040503050406030204" pitchFamily="18" charset="0"/>
                            </a:rPr>
                            <m:t>𝑘</m:t>
                          </m:r>
                        </m:sup>
                      </m:sSubSup>
                      <m:r>
                        <a:rPr lang="en-US" sz="1400" i="1">
                          <a:latin typeface="Cambria Math" panose="02040503050406030204" pitchFamily="18" charset="0"/>
                        </a:rPr>
                        <m:t>= </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𝜏</m:t>
                              </m:r>
                            </m:e>
                            <m:sub>
                              <m:r>
                                <a:rPr lang="en-US" sz="1400" i="1">
                                  <a:latin typeface="Cambria Math" panose="02040503050406030204" pitchFamily="18" charset="0"/>
                                </a:rPr>
                                <m:t>𝑖𝑗</m:t>
                              </m:r>
                            </m:sub>
                            <m:sup>
                              <m:r>
                                <a:rPr lang="en-US" sz="1400" i="1">
                                  <a:latin typeface="Cambria Math" panose="02040503050406030204" pitchFamily="18" charset="0"/>
                                </a:rPr>
                                <m:t>𝛼</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m:rPr>
                                  <m:sty m:val="p"/>
                                </m:rPr>
                                <a:rPr lang="en-US" sz="1400">
                                  <a:latin typeface="Cambria Math" panose="02040503050406030204" pitchFamily="18" charset="0"/>
                                </a:rPr>
                                <m:t>η</m:t>
                              </m:r>
                            </m:e>
                            <m:sub>
                              <m:r>
                                <a:rPr lang="en-US" sz="1400" i="1">
                                  <a:latin typeface="Cambria Math" panose="02040503050406030204" pitchFamily="18" charset="0"/>
                                </a:rPr>
                                <m:t>𝑖𝑗</m:t>
                              </m:r>
                            </m:sub>
                            <m:sup>
                              <m:r>
                                <a:rPr lang="en-US" sz="1400" i="1">
                                  <a:latin typeface="Cambria Math" panose="02040503050406030204" pitchFamily="18" charset="0"/>
                                </a:rPr>
                                <m:t>𝛽</m:t>
                              </m:r>
                            </m:sup>
                          </m:sSubSup>
                        </m:num>
                        <m:den>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𝑎𝑙𝑙𝑜𝑤𝑒𝑑</m:t>
                                  </m:r>
                                </m:e>
                                <m:sub>
                                  <m:r>
                                    <a:rPr lang="en-US" sz="1400" i="1">
                                      <a:latin typeface="Cambria Math" panose="02040503050406030204" pitchFamily="18" charset="0"/>
                                    </a:rPr>
                                    <m:t>𝑖</m:t>
                                  </m:r>
                                </m:sub>
                              </m:sSub>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𝜏</m:t>
                                  </m:r>
                                </m:e>
                                <m:sub>
                                  <m:r>
                                    <a:rPr lang="en-US" sz="1400" i="1">
                                      <a:latin typeface="Cambria Math" panose="02040503050406030204" pitchFamily="18" charset="0"/>
                                    </a:rPr>
                                    <m:t>𝑖𝑙</m:t>
                                  </m:r>
                                </m:sub>
                                <m:sup>
                                  <m:r>
                                    <a:rPr lang="en-US" sz="1400" i="1">
                                      <a:latin typeface="Cambria Math" panose="02040503050406030204" pitchFamily="18" charset="0"/>
                                    </a:rPr>
                                    <m:t>𝛼</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m:rPr>
                                      <m:sty m:val="p"/>
                                    </m:rPr>
                                    <a:rPr lang="en-US" sz="1400">
                                      <a:latin typeface="Cambria Math" panose="02040503050406030204" pitchFamily="18" charset="0"/>
                                    </a:rPr>
                                    <m:t>η</m:t>
                                  </m:r>
                                </m:e>
                                <m:sub>
                                  <m:r>
                                    <a:rPr lang="en-US" sz="1400" i="1">
                                      <a:latin typeface="Cambria Math" panose="02040503050406030204" pitchFamily="18" charset="0"/>
                                    </a:rPr>
                                    <m:t>𝑖𝑙</m:t>
                                  </m:r>
                                </m:sub>
                                <m:sup>
                                  <m:r>
                                    <a:rPr lang="en-US" sz="1400" i="1">
                                      <a:latin typeface="Cambria Math" panose="02040503050406030204" pitchFamily="18" charset="0"/>
                                    </a:rPr>
                                    <m:t>𝛽</m:t>
                                  </m:r>
                                </m:sup>
                              </m:sSubSup>
                            </m:e>
                          </m:nary>
                        </m:den>
                      </m:f>
                    </m:oMath>
                  </m:oMathPara>
                </a14:m>
                <a:endParaRPr lang="en-US" sz="1600" smtClean="0">
                  <a:latin typeface="Times New Roman" panose="02020603050405020304" pitchFamily="18" charset="0"/>
                  <a:cs typeface="Times New Roman" panose="02020603050405020304" pitchFamily="18" charset="0"/>
                </a:endParaRPr>
              </a:p>
              <a:p>
                <a:pPr marL="114300" indent="0">
                  <a:buClr>
                    <a:schemeClr val="tx1"/>
                  </a:buClr>
                  <a:buNone/>
                </a:pPr>
                <a14:m>
                  <m:oMathPara xmlns:m="http://schemas.openxmlformats.org/officeDocument/2006/math">
                    <m:oMathParaPr>
                      <m:jc m:val="centerGroup"/>
                    </m:oMathParaPr>
                    <m:oMath xmlns:m="http://schemas.openxmlformats.org/officeDocument/2006/math">
                      <m:sSub>
                        <m:sSubPr>
                          <m:ctrlPr>
                            <a:rPr lang="en-US" sz="1600" i="1">
                              <a:solidFill>
                                <a:srgbClr val="000000"/>
                              </a:solidFill>
                              <a:latin typeface="Cambria Math" panose="02040503050406030204" pitchFamily="18" charset="0"/>
                            </a:rPr>
                          </m:ctrlPr>
                        </m:sSubPr>
                        <m:e>
                          <m:r>
                            <m:rPr>
                              <m:sty m:val="p"/>
                            </m:rPr>
                            <a:rPr lang="en-US"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η</m:t>
                          </m:r>
                        </m:e>
                        <m:sub>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Sub>
                        </m:den>
                      </m:f>
                    </m:oMath>
                  </m:oMathPara>
                </a14:m>
                <a:endParaRPr lang="en-US" sz="1600" smtClean="0">
                  <a:latin typeface="Times New Roman" panose="02020603050405020304" pitchFamily="18" charset="0"/>
                  <a:cs typeface="Times New Roman" panose="02020603050405020304" pitchFamily="18" charset="0"/>
                </a:endParaRPr>
              </a:p>
              <a:p>
                <a:pPr>
                  <a:buClr>
                    <a:schemeClr val="tx1"/>
                  </a:buClr>
                </a:pPr>
                <a:r>
                  <a:rPr lang="en-US" smtClean="0">
                    <a:latin typeface="Times New Roman" panose="02020603050405020304" pitchFamily="18" charset="0"/>
                    <a:cs typeface="Times New Roman" panose="02020603050405020304" pitchFamily="18" charset="0"/>
                  </a:rPr>
                  <a:t>Công thức cập nhất pheromone:</a:t>
                </a:r>
              </a:p>
              <a:p>
                <a:pPr marL="114300" indent="0">
                  <a:buClr>
                    <a:schemeClr val="tx1"/>
                  </a:buClr>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𝜏</m:t>
                          </m:r>
                        </m:e>
                        <m:sub>
                          <m:r>
                            <a:rPr lang="en-US" sz="1400" i="1">
                              <a:latin typeface="Cambria Math" panose="02040503050406030204" pitchFamily="18" charset="0"/>
                            </a:rPr>
                            <m:t>𝑖𝑗</m:t>
                          </m:r>
                        </m:sub>
                      </m:sSub>
                      <m:d>
                        <m:dPr>
                          <m:ctrlPr>
                            <a:rPr lang="en-US" sz="1400" i="1">
                              <a:latin typeface="Cambria Math" panose="02040503050406030204" pitchFamily="18" charset="0"/>
                            </a:rPr>
                          </m:ctrlPr>
                        </m:dPr>
                        <m:e>
                          <m:r>
                            <a:rPr lang="en-US" sz="1400" i="1">
                              <a:latin typeface="Cambria Math" panose="02040503050406030204" pitchFamily="18" charset="0"/>
                            </a:rPr>
                            <m:t>𝑡</m:t>
                          </m:r>
                          <m:r>
                            <a:rPr lang="en-US" sz="1400" i="1">
                              <a:latin typeface="Cambria Math" panose="02040503050406030204" pitchFamily="18" charset="0"/>
                            </a:rPr>
                            <m:t>+1</m:t>
                          </m:r>
                        </m:e>
                      </m:d>
                      <m:r>
                        <a:rPr lang="en-US" sz="1400" i="1">
                          <a:latin typeface="Cambria Math" panose="02040503050406030204" pitchFamily="18" charset="0"/>
                        </a:rPr>
                        <m:t> = </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rPr>
                            <m:t>𝜌</m:t>
                          </m:r>
                          <m:r>
                            <a:rPr lang="en-US" sz="1400" i="1">
                              <a:latin typeface="Cambria Math" panose="02040503050406030204" pitchFamily="18" charset="0"/>
                            </a:rPr>
                            <m:t> </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𝜏</m:t>
                          </m:r>
                        </m:e>
                        <m:sub>
                          <m:r>
                            <a:rPr lang="en-US" sz="1400" i="1">
                              <a:latin typeface="Cambria Math" panose="02040503050406030204" pitchFamily="18" charset="0"/>
                            </a:rPr>
                            <m:t>𝑖𝑗</m:t>
                          </m:r>
                        </m:sub>
                      </m:sSub>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 +</m:t>
                      </m:r>
                      <m:nary>
                        <m:naryPr>
                          <m:chr m:val="∑"/>
                          <m:limLoc m:val="undOvr"/>
                          <m:ctrlPr>
                            <a:rPr lang="en-US" sz="1400" i="1">
                              <a:latin typeface="Cambria Math" panose="02040503050406030204" pitchFamily="18" charset="0"/>
                            </a:rPr>
                          </m:ctrlPr>
                        </m:naryPr>
                        <m:sub>
                          <m:r>
                            <a:rPr lang="en-US" sz="1400" i="1">
                              <a:latin typeface="Cambria Math" panose="02040503050406030204" pitchFamily="18" charset="0"/>
                            </a:rPr>
                            <m:t>𝑘</m:t>
                          </m:r>
                        </m:sub>
                        <m:sup>
                          <m:r>
                            <a:rPr lang="en-US" sz="1400" i="1">
                              <a:latin typeface="Cambria Math" panose="02040503050406030204" pitchFamily="18" charset="0"/>
                            </a:rPr>
                            <m:t>𝑚</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m:t>
                              </m:r>
                              <m:r>
                                <a:rPr lang="en-US" sz="1400" i="1">
                                  <a:latin typeface="Cambria Math" panose="02040503050406030204" pitchFamily="18" charset="0"/>
                                </a:rPr>
                                <m:t>𝜏</m:t>
                              </m:r>
                            </m:e>
                            <m:sub>
                              <m:r>
                                <a:rPr lang="en-US" sz="1400" i="1">
                                  <a:latin typeface="Cambria Math" panose="02040503050406030204" pitchFamily="18" charset="0"/>
                                </a:rPr>
                                <m:t>𝑖𝑗</m:t>
                              </m:r>
                            </m:sub>
                            <m:sup>
                              <m:r>
                                <a:rPr lang="en-US" sz="1400" i="1">
                                  <a:latin typeface="Cambria Math" panose="02040503050406030204" pitchFamily="18" charset="0"/>
                                </a:rPr>
                                <m:t>𝑘</m:t>
                              </m:r>
                            </m:sup>
                          </m:sSubSup>
                        </m:e>
                      </m:nary>
                    </m:oMath>
                  </m:oMathPara>
                </a14:m>
                <a:endParaRPr lang="en-US" sz="1400" smtClean="0">
                  <a:latin typeface="Times New Roman" panose="02020603050405020304" pitchFamily="18" charset="0"/>
                  <a:cs typeface="Times New Roman" panose="02020603050405020304" pitchFamily="18" charset="0"/>
                </a:endParaRPr>
              </a:p>
              <a:p>
                <a:pPr marL="0" lvl="0" indent="0" algn="just" fontAlgn="base">
                  <a:lnSpc>
                    <a:spcPct val="150000"/>
                  </a:lnSpc>
                  <a:buSzPts val="1000"/>
                  <a:buNone/>
                  <a:tabLst>
                    <a:tab pos="457200" algn="l"/>
                  </a:tabLst>
                </a:pPr>
                <a14:m>
                  <m:oMathPara xmlns:m="http://schemas.openxmlformats.org/officeDocument/2006/math">
                    <m:oMathParaPr>
                      <m:jc m:val="centerGroup"/>
                    </m:oMathParaPr>
                    <m:oMath xmlns:m="http://schemas.openxmlformats.org/officeDocument/2006/math">
                      <m:sSubSup>
                        <m:sSubSupPr>
                          <m:ctrlPr>
                            <a:rPr lang="en-US" sz="1400" i="1">
                              <a:solidFill>
                                <a:srgbClr val="000000"/>
                              </a:solidFill>
                              <a:latin typeface="Cambria Math" panose="02040503050406030204" pitchFamily="18" charset="0"/>
                              <a:ea typeface="Times New Roman" panose="02020603050405020304" pitchFamily="18" charset="0"/>
                            </a:rPr>
                          </m:ctrlPr>
                        </m:sSubSupPr>
                        <m:e>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𝜏</m:t>
                          </m:r>
                        </m:e>
                        <m:sub>
                          <m:r>
                            <a:rPr lang="en-US" sz="1400" i="1">
                              <a:solidFill>
                                <a:srgbClr val="000000"/>
                              </a:solidFill>
                              <a:latin typeface="Cambria Math" panose="02040503050406030204" pitchFamily="18" charset="0"/>
                              <a:ea typeface="Times New Roman" panose="02020603050405020304" pitchFamily="18" charset="0"/>
                            </a:rPr>
                            <m:t>𝑖𝑗</m:t>
                          </m:r>
                        </m:sub>
                        <m:sup>
                          <m:r>
                            <a:rPr lang="en-US" sz="1400" i="1">
                              <a:solidFill>
                                <a:srgbClr val="000000"/>
                              </a:solidFill>
                              <a:latin typeface="Cambria Math" panose="02040503050406030204" pitchFamily="18" charset="0"/>
                              <a:ea typeface="Times New Roman" panose="02020603050405020304" pitchFamily="18" charset="0"/>
                            </a:rPr>
                            <m:t>𝑘</m:t>
                          </m:r>
                        </m:sup>
                      </m:sSubSup>
                      <m:r>
                        <a:rPr lang="en-US" sz="1400" i="1">
                          <a:solidFill>
                            <a:srgbClr val="000000"/>
                          </a:solidFill>
                          <a:latin typeface="Cambria Math" panose="02040503050406030204" pitchFamily="18" charset="0"/>
                          <a:ea typeface="Times New Roman" panose="02020603050405020304" pitchFamily="18" charset="0"/>
                        </a:rPr>
                        <m:t>= </m:t>
                      </m:r>
                      <m:f>
                        <m:fPr>
                          <m:ctrlPr>
                            <a:rPr lang="en-US" sz="1400" i="1">
                              <a:solidFill>
                                <a:srgbClr val="000000"/>
                              </a:solidFill>
                              <a:latin typeface="Cambria Math" panose="02040503050406030204" pitchFamily="18" charset="0"/>
                              <a:ea typeface="Times New Roman" panose="02020603050405020304" pitchFamily="18" charset="0"/>
                            </a:rPr>
                          </m:ctrlPr>
                        </m:fPr>
                        <m:num>
                          <m:r>
                            <a:rPr lang="en-US" sz="1400" i="1">
                              <a:solidFill>
                                <a:srgbClr val="000000"/>
                              </a:solidFill>
                              <a:latin typeface="Cambria Math" panose="02040503050406030204" pitchFamily="18" charset="0"/>
                              <a:ea typeface="Times New Roman" panose="02020603050405020304" pitchFamily="18" charset="0"/>
                            </a:rPr>
                            <m:t>𝑄</m:t>
                          </m:r>
                        </m:num>
                        <m:den>
                          <m:sSub>
                            <m:sSubPr>
                              <m:ctrlPr>
                                <a:rPr lang="en-US" sz="1400" i="1">
                                  <a:solidFill>
                                    <a:srgbClr val="000000"/>
                                  </a:solidFill>
                                  <a:latin typeface="Cambria Math" panose="02040503050406030204" pitchFamily="18" charset="0"/>
                                  <a:ea typeface="Times New Roman" panose="02020603050405020304" pitchFamily="18" charset="0"/>
                                </a:rPr>
                              </m:ctrlPr>
                            </m:sSubPr>
                            <m:e>
                              <m:r>
                                <a:rPr lang="en-US" sz="1400" i="1">
                                  <a:solidFill>
                                    <a:srgbClr val="000000"/>
                                  </a:solidFill>
                                  <a:latin typeface="Cambria Math" panose="02040503050406030204" pitchFamily="18" charset="0"/>
                                  <a:ea typeface="Times New Roman" panose="02020603050405020304" pitchFamily="18" charset="0"/>
                                </a:rPr>
                                <m:t>𝐿</m:t>
                              </m:r>
                            </m:e>
                            <m:sub>
                              <m:r>
                                <a:rPr lang="en-US" sz="1400" i="1">
                                  <a:solidFill>
                                    <a:srgbClr val="000000"/>
                                  </a:solidFill>
                                  <a:latin typeface="Cambria Math" panose="02040503050406030204" pitchFamily="18" charset="0"/>
                                  <a:ea typeface="Times New Roman" panose="02020603050405020304" pitchFamily="18" charset="0"/>
                                </a:rPr>
                                <m:t>𝑘</m:t>
                              </m:r>
                            </m:sub>
                          </m:sSub>
                        </m:den>
                      </m:f>
                    </m:oMath>
                  </m:oMathPara>
                </a14:m>
                <a:endParaRPr lang="en-US" sz="1500">
                  <a:effectLst/>
                  <a:latin typeface="Times New Roman" panose="02020603050405020304" pitchFamily="18" charset="0"/>
                  <a:ea typeface="Times New Roman" panose="02020603050405020304" pitchFamily="18" charset="0"/>
                </a:endParaRPr>
              </a:p>
              <a:p>
                <a:pPr marL="114300" indent="0">
                  <a:buClr>
                    <a:schemeClr val="tx1"/>
                  </a:buClr>
                  <a:buNone/>
                </a:pPr>
                <a:endParaRPr lang="en-US" sz="1600" smtClean="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132800" y="1050004"/>
                <a:ext cx="4699500" cy="3613212"/>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
        <p:nvSpPr>
          <p:cNvPr id="6" name="Rounded Rectangle 5"/>
          <p:cNvSpPr/>
          <p:nvPr/>
        </p:nvSpPr>
        <p:spPr>
          <a:xfrm>
            <a:off x="820127" y="1443603"/>
            <a:ext cx="2776152" cy="3459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Khởi tạo các tham số và ma trận mùi</a:t>
            </a:r>
          </a:p>
        </p:txBody>
      </p:sp>
      <p:sp>
        <p:nvSpPr>
          <p:cNvPr id="7" name="Rectangle 6"/>
          <p:cNvSpPr/>
          <p:nvPr/>
        </p:nvSpPr>
        <p:spPr>
          <a:xfrm>
            <a:off x="1034312" y="2062018"/>
            <a:ext cx="2372496" cy="302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Kiến xây dựng lời giải</a:t>
            </a:r>
            <a:endParaRPr lang="en-US" sz="1350">
              <a:latin typeface="Times New Roman" panose="02020603050405020304" pitchFamily="18" charset="0"/>
              <a:cs typeface="Times New Roman" panose="02020603050405020304" pitchFamily="18" charset="0"/>
            </a:endParaRPr>
          </a:p>
        </p:txBody>
      </p:sp>
      <p:cxnSp>
        <p:nvCxnSpPr>
          <p:cNvPr id="8" name="Straight Arrow Connector 7"/>
          <p:cNvCxnSpPr>
            <a:stCxn id="6" idx="2"/>
            <a:endCxn id="7" idx="0"/>
          </p:cNvCxnSpPr>
          <p:nvPr/>
        </p:nvCxnSpPr>
        <p:spPr>
          <a:xfrm>
            <a:off x="2208203" y="1789592"/>
            <a:ext cx="12357" cy="2724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Diamond 8"/>
          <p:cNvSpPr/>
          <p:nvPr/>
        </p:nvSpPr>
        <p:spPr>
          <a:xfrm>
            <a:off x="1295862" y="3689782"/>
            <a:ext cx="1824682" cy="69401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Điều kiện dừng?</a:t>
            </a:r>
          </a:p>
        </p:txBody>
      </p:sp>
      <p:sp>
        <p:nvSpPr>
          <p:cNvPr id="10" name="Rounded Rectangle 9"/>
          <p:cNvSpPr/>
          <p:nvPr/>
        </p:nvSpPr>
        <p:spPr>
          <a:xfrm>
            <a:off x="820127" y="4710827"/>
            <a:ext cx="2763797" cy="3459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Đưa ra lời giải tốt nhất</a:t>
            </a:r>
          </a:p>
        </p:txBody>
      </p:sp>
      <p:cxnSp>
        <p:nvCxnSpPr>
          <p:cNvPr id="11" name="Straight Arrow Connector 10"/>
          <p:cNvCxnSpPr>
            <a:stCxn id="17" idx="2"/>
            <a:endCxn id="18" idx="0"/>
          </p:cNvCxnSpPr>
          <p:nvPr/>
        </p:nvCxnSpPr>
        <p:spPr>
          <a:xfrm>
            <a:off x="2220559" y="2907406"/>
            <a:ext cx="0" cy="2399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8" idx="2"/>
            <a:endCxn id="9" idx="0"/>
          </p:cNvCxnSpPr>
          <p:nvPr/>
        </p:nvCxnSpPr>
        <p:spPr>
          <a:xfrm flipH="1">
            <a:off x="2208203" y="3450050"/>
            <a:ext cx="12356" cy="2397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Elbow Connector 12"/>
          <p:cNvCxnSpPr>
            <a:stCxn id="9" idx="3"/>
            <a:endCxn id="7" idx="0"/>
          </p:cNvCxnSpPr>
          <p:nvPr/>
        </p:nvCxnSpPr>
        <p:spPr>
          <a:xfrm flipH="1" flipV="1">
            <a:off x="2220560" y="2062018"/>
            <a:ext cx="899984" cy="1974772"/>
          </a:xfrm>
          <a:prstGeom prst="bentConnector4">
            <a:avLst>
              <a:gd name="adj1" fmla="val -52692"/>
              <a:gd name="adj2" fmla="val 108564"/>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095827" y="3730919"/>
            <a:ext cx="494272"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Sai</a:t>
            </a:r>
            <a:endParaRPr lang="en-US" sz="1350">
              <a:latin typeface="Times New Roman" panose="02020603050405020304" pitchFamily="18" charset="0"/>
              <a:cs typeface="Times New Roman" panose="02020603050405020304" pitchFamily="18" charset="0"/>
            </a:endParaRPr>
          </a:p>
        </p:txBody>
      </p:sp>
      <p:sp>
        <p:nvSpPr>
          <p:cNvPr id="15" name="TextBox 14"/>
          <p:cNvSpPr txBox="1"/>
          <p:nvPr/>
        </p:nvSpPr>
        <p:spPr>
          <a:xfrm>
            <a:off x="2214381" y="4371748"/>
            <a:ext cx="584888"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Đúng</a:t>
            </a:r>
            <a:endParaRPr lang="en-US" sz="1350">
              <a:latin typeface="Times New Roman" panose="02020603050405020304" pitchFamily="18" charset="0"/>
              <a:cs typeface="Times New Roman" panose="02020603050405020304" pitchFamily="18" charset="0"/>
            </a:endParaRPr>
          </a:p>
        </p:txBody>
      </p:sp>
      <p:cxnSp>
        <p:nvCxnSpPr>
          <p:cNvPr id="16" name="Straight Arrow Connector 15"/>
          <p:cNvCxnSpPr>
            <a:stCxn id="7" idx="2"/>
            <a:endCxn id="17" idx="0"/>
          </p:cNvCxnSpPr>
          <p:nvPr/>
        </p:nvCxnSpPr>
        <p:spPr>
          <a:xfrm flipH="1">
            <a:off x="2220559" y="2364762"/>
            <a:ext cx="1" cy="2399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1034311" y="2604662"/>
            <a:ext cx="2372495" cy="302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Cập nhật pheromone</a:t>
            </a:r>
            <a:endParaRPr lang="en-US" sz="1350">
              <a:latin typeface="Times New Roman" panose="02020603050405020304" pitchFamily="18" charset="0"/>
              <a:cs typeface="Times New Roman" panose="02020603050405020304" pitchFamily="18" charset="0"/>
            </a:endParaRPr>
          </a:p>
        </p:txBody>
      </p:sp>
      <p:sp>
        <p:nvSpPr>
          <p:cNvPr id="18" name="Rectangle 17"/>
          <p:cNvSpPr/>
          <p:nvPr/>
        </p:nvSpPr>
        <p:spPr>
          <a:xfrm>
            <a:off x="1034311" y="3147306"/>
            <a:ext cx="2372495" cy="302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Cập nhật lời giải tốt nhất</a:t>
            </a:r>
            <a:endParaRPr lang="en-US" sz="1350">
              <a:latin typeface="Times New Roman" panose="02020603050405020304" pitchFamily="18" charset="0"/>
              <a:cs typeface="Times New Roman" panose="02020603050405020304" pitchFamily="18" charset="0"/>
            </a:endParaRPr>
          </a:p>
        </p:txBody>
      </p:sp>
      <p:cxnSp>
        <p:nvCxnSpPr>
          <p:cNvPr id="19" name="Straight Arrow Connector 18"/>
          <p:cNvCxnSpPr>
            <a:stCxn id="9" idx="2"/>
            <a:endCxn id="10" idx="0"/>
          </p:cNvCxnSpPr>
          <p:nvPr/>
        </p:nvCxnSpPr>
        <p:spPr>
          <a:xfrm flipH="1">
            <a:off x="2202026" y="4383798"/>
            <a:ext cx="6177" cy="327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652473" y="1036108"/>
            <a:ext cx="3123816" cy="307777"/>
          </a:xfrm>
          <a:prstGeom prst="rect">
            <a:avLst/>
          </a:prstGeom>
        </p:spPr>
        <p:txBody>
          <a:bodyPr wrap="square">
            <a:spAutoFit/>
          </a:bodyPr>
          <a:lstStyle/>
          <a:p>
            <a:r>
              <a:rPr lang="en-US" b="1" smtClean="0">
                <a:solidFill>
                  <a:schemeClr val="tx1"/>
                </a:solidFill>
                <a:latin typeface="Times New Roman" panose="02020603050405020304" pitchFamily="18" charset="0"/>
                <a:cs typeface="Times New Roman" panose="02020603050405020304" pitchFamily="18" charset="0"/>
              </a:rPr>
              <a:t>Lưu đồ thuật </a:t>
            </a:r>
            <a:r>
              <a:rPr lang="en-US" b="1">
                <a:solidFill>
                  <a:schemeClr val="tx1"/>
                </a:solidFill>
                <a:latin typeface="Times New Roman" panose="02020603050405020304" pitchFamily="18" charset="0"/>
                <a:cs typeface="Times New Roman" panose="02020603050405020304" pitchFamily="18" charset="0"/>
              </a:rPr>
              <a:t>toán tối ưu hóa đàn kiến</a:t>
            </a:r>
            <a:endParaRPr lang="en-US" b="1">
              <a:solidFill>
                <a:schemeClr val="tx1"/>
              </a:solidFill>
            </a:endParaRPr>
          </a:p>
        </p:txBody>
      </p:sp>
      <p:sp>
        <p:nvSpPr>
          <p:cNvPr id="22" name="Google Shape;143;gf03a968f6e_0_0"/>
          <p:cNvSpPr txBox="1">
            <a:spLocks/>
          </p:cNvSpPr>
          <p:nvPr/>
        </p:nvSpPr>
        <p:spPr>
          <a:xfrm>
            <a:off x="1190694" y="83950"/>
            <a:ext cx="7641606" cy="69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en-US" sz="2700" smtClean="0">
                <a:latin typeface="Times New Roman" panose="02020603050405020304" pitchFamily="18" charset="0"/>
                <a:cs typeface="Times New Roman" panose="02020603050405020304" pitchFamily="18" charset="0"/>
              </a:rPr>
              <a:t>4. Các đề xuất giải bài toán </a:t>
            </a:r>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
        <p:nvSpPr>
          <p:cNvPr id="5" name="Google Shape;143;gf03a968f6e_0_0"/>
          <p:cNvSpPr txBox="1">
            <a:spLocks noGrp="1"/>
          </p:cNvSpPr>
          <p:nvPr>
            <p:ph type="title"/>
          </p:nvPr>
        </p:nvSpPr>
        <p:spPr>
          <a:xfrm>
            <a:off x="1190694" y="0"/>
            <a:ext cx="7641606" cy="82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4</a:t>
            </a:r>
            <a:r>
              <a:rPr lang="en-US" sz="2700" smtClean="0">
                <a:latin typeface="Times New Roman" panose="02020603050405020304" pitchFamily="18" charset="0"/>
                <a:cs typeface="Times New Roman" panose="02020603050405020304" pitchFamily="18" charset="0"/>
              </a:rPr>
              <a:t>. Các đề xuất giải bài toán</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Thuật toán tìm kiếm theo chiều rộng</a:t>
            </a:r>
            <a:endParaRPr sz="22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8" name="Rounded Rectangle 77"/>
          <p:cNvSpPr/>
          <p:nvPr/>
        </p:nvSpPr>
        <p:spPr>
          <a:xfrm>
            <a:off x="2903229" y="921746"/>
            <a:ext cx="2207328"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Khởi tạo danh sách hàng đợi</a:t>
            </a:r>
          </a:p>
        </p:txBody>
      </p:sp>
      <p:sp>
        <p:nvSpPr>
          <p:cNvPr id="80" name="Diamond 79"/>
          <p:cNvSpPr/>
          <p:nvPr/>
        </p:nvSpPr>
        <p:spPr>
          <a:xfrm>
            <a:off x="3242319" y="1426364"/>
            <a:ext cx="1529148" cy="6764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Hàng đợi rỗng</a:t>
            </a:r>
          </a:p>
        </p:txBody>
      </p:sp>
      <p:sp>
        <p:nvSpPr>
          <p:cNvPr id="81" name="Rectangle 80"/>
          <p:cNvSpPr/>
          <p:nvPr/>
        </p:nvSpPr>
        <p:spPr>
          <a:xfrm>
            <a:off x="2830839" y="2302663"/>
            <a:ext cx="2352108" cy="2802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Lấy phần tử u ở đầu danh sách</a:t>
            </a:r>
            <a:endParaRPr lang="en-US" sz="1350">
              <a:latin typeface="Times New Roman" panose="02020603050405020304" pitchFamily="18" charset="0"/>
              <a:cs typeface="Times New Roman" panose="02020603050405020304" pitchFamily="18" charset="0"/>
            </a:endParaRPr>
          </a:p>
        </p:txBody>
      </p:sp>
      <p:sp>
        <p:nvSpPr>
          <p:cNvPr id="82" name="Rectangle 81"/>
          <p:cNvSpPr/>
          <p:nvPr/>
        </p:nvSpPr>
        <p:spPr>
          <a:xfrm>
            <a:off x="2830839" y="2782724"/>
            <a:ext cx="2352108" cy="303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Loại phần tử u ở đầu danh sách</a:t>
            </a:r>
            <a:endParaRPr lang="en-US" sz="1350">
              <a:latin typeface="Times New Roman" panose="02020603050405020304" pitchFamily="18" charset="0"/>
              <a:cs typeface="Times New Roman" panose="02020603050405020304" pitchFamily="18" charset="0"/>
            </a:endParaRPr>
          </a:p>
        </p:txBody>
      </p:sp>
      <p:sp>
        <p:nvSpPr>
          <p:cNvPr id="83" name="Diamond 82"/>
          <p:cNvSpPr/>
          <p:nvPr/>
        </p:nvSpPr>
        <p:spPr>
          <a:xfrm>
            <a:off x="3260142" y="3285702"/>
            <a:ext cx="1511325" cy="8779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a:latin typeface="Times New Roman" panose="02020603050405020304" pitchFamily="18" charset="0"/>
                <a:cs typeface="Times New Roman" panose="02020603050405020304" pitchFamily="18" charset="0"/>
              </a:rPr>
              <a:t>u</a:t>
            </a:r>
            <a:r>
              <a:rPr lang="en-US" sz="1350" smtClean="0">
                <a:latin typeface="Times New Roman" panose="02020603050405020304" pitchFamily="18" charset="0"/>
                <a:cs typeface="Times New Roman" panose="02020603050405020304" pitchFamily="18" charset="0"/>
              </a:rPr>
              <a:t> là phần tử cần tìm</a:t>
            </a:r>
          </a:p>
        </p:txBody>
      </p:sp>
      <p:sp>
        <p:nvSpPr>
          <p:cNvPr id="84" name="Rectangle 83"/>
          <p:cNvSpPr/>
          <p:nvPr/>
        </p:nvSpPr>
        <p:spPr>
          <a:xfrm>
            <a:off x="2830839" y="4363459"/>
            <a:ext cx="2352108" cy="474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Thêm các phần tử t kề với phần tử u vừa xét</a:t>
            </a:r>
            <a:endParaRPr lang="en-US" sz="1350">
              <a:latin typeface="Times New Roman" panose="02020603050405020304" pitchFamily="18" charset="0"/>
              <a:cs typeface="Times New Roman" panose="02020603050405020304" pitchFamily="18" charset="0"/>
            </a:endParaRPr>
          </a:p>
        </p:txBody>
      </p:sp>
      <p:cxnSp>
        <p:nvCxnSpPr>
          <p:cNvPr id="86" name="Straight Arrow Connector 85"/>
          <p:cNvCxnSpPr>
            <a:stCxn id="78" idx="2"/>
            <a:endCxn id="80" idx="0"/>
          </p:cNvCxnSpPr>
          <p:nvPr/>
        </p:nvCxnSpPr>
        <p:spPr>
          <a:xfrm>
            <a:off x="4006893" y="1226546"/>
            <a:ext cx="0" cy="199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80" idx="2"/>
            <a:endCxn id="81" idx="0"/>
          </p:cNvCxnSpPr>
          <p:nvPr/>
        </p:nvCxnSpPr>
        <p:spPr>
          <a:xfrm>
            <a:off x="4006893" y="2102845"/>
            <a:ext cx="0" cy="199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p:cNvCxnSpPr>
            <a:stCxn id="81" idx="2"/>
            <a:endCxn id="82" idx="0"/>
          </p:cNvCxnSpPr>
          <p:nvPr/>
        </p:nvCxnSpPr>
        <p:spPr>
          <a:xfrm>
            <a:off x="4006893" y="2582906"/>
            <a:ext cx="0" cy="199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82" idx="2"/>
            <a:endCxn id="83" idx="0"/>
          </p:cNvCxnSpPr>
          <p:nvPr/>
        </p:nvCxnSpPr>
        <p:spPr>
          <a:xfrm>
            <a:off x="4006893" y="3085884"/>
            <a:ext cx="8912" cy="199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83" idx="2"/>
            <a:endCxn id="84" idx="0"/>
          </p:cNvCxnSpPr>
          <p:nvPr/>
        </p:nvCxnSpPr>
        <p:spPr>
          <a:xfrm flipH="1">
            <a:off x="4006893" y="4163641"/>
            <a:ext cx="8912" cy="199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7" name="Rectangle 106"/>
          <p:cNvSpPr/>
          <p:nvPr/>
        </p:nvSpPr>
        <p:spPr>
          <a:xfrm>
            <a:off x="5588881" y="1550420"/>
            <a:ext cx="1686992" cy="42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Tìm kiếm thất bại</a:t>
            </a:r>
            <a:endParaRPr lang="en-US" sz="1350">
              <a:latin typeface="Times New Roman" panose="02020603050405020304" pitchFamily="18" charset="0"/>
              <a:cs typeface="Times New Roman" panose="02020603050405020304" pitchFamily="18" charset="0"/>
            </a:endParaRPr>
          </a:p>
        </p:txBody>
      </p:sp>
      <p:sp>
        <p:nvSpPr>
          <p:cNvPr id="108" name="Rectangle 107"/>
          <p:cNvSpPr/>
          <p:nvPr/>
        </p:nvSpPr>
        <p:spPr>
          <a:xfrm>
            <a:off x="5588881" y="3510487"/>
            <a:ext cx="1686992" cy="42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Tìm kiếm thành công</a:t>
            </a:r>
            <a:endParaRPr lang="en-US" sz="1350">
              <a:latin typeface="Times New Roman" panose="02020603050405020304" pitchFamily="18" charset="0"/>
              <a:cs typeface="Times New Roman" panose="02020603050405020304" pitchFamily="18" charset="0"/>
            </a:endParaRPr>
          </a:p>
        </p:txBody>
      </p:sp>
      <p:sp>
        <p:nvSpPr>
          <p:cNvPr id="109" name="Rounded Rectangle 108"/>
          <p:cNvSpPr/>
          <p:nvPr/>
        </p:nvSpPr>
        <p:spPr>
          <a:xfrm>
            <a:off x="5588881" y="2499086"/>
            <a:ext cx="1686992" cy="373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Kết thúc</a:t>
            </a:r>
          </a:p>
        </p:txBody>
      </p:sp>
      <p:cxnSp>
        <p:nvCxnSpPr>
          <p:cNvPr id="110" name="Straight Arrow Connector 109"/>
          <p:cNvCxnSpPr>
            <a:stCxn id="80" idx="3"/>
            <a:endCxn id="107" idx="1"/>
          </p:cNvCxnSpPr>
          <p:nvPr/>
        </p:nvCxnSpPr>
        <p:spPr>
          <a:xfrm flipV="1">
            <a:off x="4771467" y="1764604"/>
            <a:ext cx="81741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107" idx="2"/>
            <a:endCxn id="109" idx="0"/>
          </p:cNvCxnSpPr>
          <p:nvPr/>
        </p:nvCxnSpPr>
        <p:spPr>
          <a:xfrm>
            <a:off x="6432377" y="1978787"/>
            <a:ext cx="0" cy="5202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108" idx="0"/>
            <a:endCxn id="109" idx="2"/>
          </p:cNvCxnSpPr>
          <p:nvPr/>
        </p:nvCxnSpPr>
        <p:spPr>
          <a:xfrm flipV="1">
            <a:off x="6432377" y="2872466"/>
            <a:ext cx="0" cy="6380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83" idx="3"/>
            <a:endCxn id="108" idx="1"/>
          </p:cNvCxnSpPr>
          <p:nvPr/>
        </p:nvCxnSpPr>
        <p:spPr>
          <a:xfrm flipV="1">
            <a:off x="4771467" y="3724671"/>
            <a:ext cx="81741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5" name="TextBox 124"/>
          <p:cNvSpPr txBox="1"/>
          <p:nvPr/>
        </p:nvSpPr>
        <p:spPr>
          <a:xfrm>
            <a:off x="4771467" y="1414391"/>
            <a:ext cx="659030"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Đúng</a:t>
            </a:r>
            <a:endParaRPr lang="en-US" sz="1350">
              <a:latin typeface="Times New Roman" panose="02020603050405020304" pitchFamily="18" charset="0"/>
              <a:cs typeface="Times New Roman" panose="02020603050405020304" pitchFamily="18" charset="0"/>
            </a:endParaRPr>
          </a:p>
        </p:txBody>
      </p:sp>
      <p:sp>
        <p:nvSpPr>
          <p:cNvPr id="126" name="TextBox 125"/>
          <p:cNvSpPr txBox="1"/>
          <p:nvPr/>
        </p:nvSpPr>
        <p:spPr>
          <a:xfrm>
            <a:off x="4771467" y="3374457"/>
            <a:ext cx="659030"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Đúng</a:t>
            </a:r>
            <a:endParaRPr lang="en-US" sz="1350">
              <a:latin typeface="Times New Roman" panose="02020603050405020304" pitchFamily="18" charset="0"/>
              <a:cs typeface="Times New Roman" panose="02020603050405020304" pitchFamily="18" charset="0"/>
            </a:endParaRPr>
          </a:p>
        </p:txBody>
      </p:sp>
      <p:sp>
        <p:nvSpPr>
          <p:cNvPr id="127" name="TextBox 126"/>
          <p:cNvSpPr txBox="1"/>
          <p:nvPr/>
        </p:nvSpPr>
        <p:spPr>
          <a:xfrm>
            <a:off x="4064121" y="4063377"/>
            <a:ext cx="659030"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Sai</a:t>
            </a:r>
            <a:endParaRPr lang="en-US" sz="1350">
              <a:latin typeface="Times New Roman" panose="02020603050405020304" pitchFamily="18" charset="0"/>
              <a:cs typeface="Times New Roman" panose="02020603050405020304" pitchFamily="18" charset="0"/>
            </a:endParaRPr>
          </a:p>
        </p:txBody>
      </p:sp>
      <p:sp>
        <p:nvSpPr>
          <p:cNvPr id="128" name="TextBox 127"/>
          <p:cNvSpPr txBox="1"/>
          <p:nvPr/>
        </p:nvSpPr>
        <p:spPr>
          <a:xfrm>
            <a:off x="4006893" y="2013208"/>
            <a:ext cx="659030"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Sai</a:t>
            </a:r>
            <a:endParaRPr lang="en-US" sz="1350">
              <a:latin typeface="Times New Roman" panose="02020603050405020304" pitchFamily="18" charset="0"/>
              <a:cs typeface="Times New Roman" panose="02020603050405020304" pitchFamily="18" charset="0"/>
            </a:endParaRPr>
          </a:p>
        </p:txBody>
      </p:sp>
      <p:cxnSp>
        <p:nvCxnSpPr>
          <p:cNvPr id="129" name="Elbow Connector 128"/>
          <p:cNvCxnSpPr>
            <a:stCxn id="84" idx="2"/>
            <a:endCxn id="80" idx="0"/>
          </p:cNvCxnSpPr>
          <p:nvPr/>
        </p:nvCxnSpPr>
        <p:spPr>
          <a:xfrm rot="5400000" flipH="1">
            <a:off x="2300862" y="3132395"/>
            <a:ext cx="3412062" cy="12700"/>
          </a:xfrm>
          <a:prstGeom prst="bentConnector5">
            <a:avLst>
              <a:gd name="adj1" fmla="val -4243"/>
              <a:gd name="adj2" fmla="val 11060268"/>
              <a:gd name="adj3" fmla="val 10378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31295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973873"/>
                <a:ext cx="8520600" cy="3557981"/>
              </a:xfrm>
            </p:spPr>
            <p:txBody>
              <a:bodyPr/>
              <a:lstStyle/>
              <a:p>
                <a:pPr>
                  <a:buClr>
                    <a:schemeClr val="tx1"/>
                  </a:buClr>
                </a:pPr>
                <a:r>
                  <a:rPr lang="en-US" sz="1900" smtClean="0">
                    <a:latin typeface="Times New Roman" panose="02020603050405020304" pitchFamily="18" charset="0"/>
                    <a:cs typeface="Times New Roman" panose="02020603050405020304" pitchFamily="18" charset="0"/>
                  </a:rPr>
                  <a:t>Số cách phân bố của các chướng ngại vật xung quanh </a:t>
                </a:r>
                <a:r>
                  <a:rPr lang="en-US" sz="1900" i="1" smtClean="0">
                    <a:latin typeface="Times New Roman" panose="02020603050405020304" pitchFamily="18" charset="0"/>
                    <a:cs typeface="Times New Roman" panose="02020603050405020304" pitchFamily="18" charset="0"/>
                  </a:rPr>
                  <a:t>j</a:t>
                </a:r>
                <a:r>
                  <a:rPr lang="en-US" sz="1900" smtClean="0">
                    <a:latin typeface="Times New Roman" panose="02020603050405020304" pitchFamily="18" charset="0"/>
                    <a:cs typeface="Times New Roman" panose="02020603050405020304" pitchFamily="18" charset="0"/>
                  </a:rPr>
                  <a:t>:</a:t>
                </a:r>
              </a:p>
              <a:p>
                <a:pPr marL="114300" indent="0">
                  <a:buClr>
                    <a:schemeClr val="tx1"/>
                  </a:buClr>
                  <a:buNone/>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8</m:t>
                          </m:r>
                        </m:sub>
                        <m:sup>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sup>
                      </m:sSubSup>
                      <m:r>
                        <a:rPr lang="en-US" sz="1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ea typeface="Times New Roman" panose="02020603050405020304" pitchFamily="18" charset="0"/>
                              <a:cs typeface="Times New Roman" panose="02020603050405020304" pitchFamily="18" charset="0"/>
                            </a:rPr>
                            <m:t>8!</m:t>
                          </m:r>
                        </m:num>
                        <m:den>
                          <m:d>
                            <m:dPr>
                              <m:ctrlPr>
                                <a:rPr lang="en-US" sz="1400" i="1">
                                  <a:latin typeface="Cambria Math" panose="02040503050406030204" pitchFamily="18" charset="0"/>
                                </a:rPr>
                              </m:ctrlPr>
                            </m:dPr>
                            <m:e>
                              <m:r>
                                <a:rPr lang="en-US" sz="1400" i="1">
                                  <a:latin typeface="Cambria Math" panose="02040503050406030204" pitchFamily="18" charset="0"/>
                                  <a:ea typeface="Times New Roman" panose="02020603050405020304" pitchFamily="18" charset="0"/>
                                  <a:cs typeface="Times New Roman" panose="02020603050405020304" pitchFamily="18" charset="0"/>
                                </a:rPr>
                                <m:t>8 − </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e>
                          </m:d>
                          <m:r>
                            <a:rPr lang="en-US" sz="1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400" smtClean="0">
                  <a:latin typeface="Times New Roman" panose="02020603050405020304" pitchFamily="18" charset="0"/>
                  <a:cs typeface="Times New Roman" panose="02020603050405020304" pitchFamily="18" charset="0"/>
                </a:endParaRPr>
              </a:p>
              <a:p>
                <a:pPr>
                  <a:buClr>
                    <a:schemeClr val="tx1"/>
                  </a:buClr>
                </a:pPr>
                <a:r>
                  <a:rPr lang="en-US" sz="1900" smtClean="0">
                    <a:latin typeface="Times New Roman" panose="02020603050405020304" pitchFamily="18" charset="0"/>
                    <a:cs typeface="Times New Roman" panose="02020603050405020304" pitchFamily="18" charset="0"/>
                  </a:rPr>
                  <a:t>Số cách kiến có thể thoát khỏi điểm </a:t>
                </a:r>
                <a:r>
                  <a:rPr lang="en-US" sz="1900" i="1" smtClean="0">
                    <a:latin typeface="Times New Roman" panose="02020603050405020304" pitchFamily="18" charset="0"/>
                    <a:cs typeface="Times New Roman" panose="02020603050405020304" pitchFamily="18" charset="0"/>
                  </a:rPr>
                  <a:t>j</a:t>
                </a:r>
                <a:r>
                  <a:rPr lang="en-US" sz="1900" smtClean="0">
                    <a:latin typeface="Times New Roman" panose="02020603050405020304" pitchFamily="18" charset="0"/>
                    <a:cs typeface="Times New Roman" panose="02020603050405020304" pitchFamily="18" charset="0"/>
                  </a:rPr>
                  <a:t>:</a:t>
                </a:r>
              </a:p>
              <a:p>
                <a:pPr marL="114300" indent="0">
                  <a:buClr>
                    <a:schemeClr val="tx1"/>
                  </a:buClr>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(8−</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−1) </m:t>
                          </m:r>
                        </m:sub>
                        <m:sup>
                          <m:r>
                            <a:rPr lang="en-US" sz="14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ea typeface="Times New Roman" panose="02020603050405020304" pitchFamily="18" charset="0"/>
                              <a:cs typeface="Times New Roman" panose="02020603050405020304" pitchFamily="18" charset="0"/>
                            </a:rPr>
                            <m:t>(8 −</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 − 1)!</m:t>
                          </m:r>
                        </m:num>
                        <m:den>
                          <m:r>
                            <a:rPr lang="en-US" sz="1400" i="1">
                              <a:latin typeface="Cambria Math" panose="02040503050406030204" pitchFamily="18" charset="0"/>
                              <a:ea typeface="Times New Roman" panose="02020603050405020304" pitchFamily="18" charset="0"/>
                              <a:cs typeface="Times New Roman" panose="02020603050405020304" pitchFamily="18" charset="0"/>
                            </a:rPr>
                            <m:t>(8 − </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− 1− 1)!</m:t>
                          </m:r>
                        </m:den>
                      </m:f>
                    </m:oMath>
                  </m:oMathPara>
                </a14:m>
                <a:endParaRPr lang="en-US" sz="1400" smtClean="0">
                  <a:latin typeface="Times New Roman" panose="02020603050405020304" pitchFamily="18" charset="0"/>
                  <a:cs typeface="Times New Roman" panose="02020603050405020304" pitchFamily="18" charset="0"/>
                </a:endParaRPr>
              </a:p>
              <a:p>
                <a:pPr>
                  <a:buClr>
                    <a:schemeClr val="tx1"/>
                  </a:buClr>
                </a:pPr>
                <a:r>
                  <a:rPr lang="en-US" sz="1900" smtClean="0">
                    <a:latin typeface="Times New Roman" panose="02020603050405020304" pitchFamily="18" charset="0"/>
                    <a:cs typeface="Times New Roman" panose="02020603050405020304" pitchFamily="18" charset="0"/>
                  </a:rPr>
                  <a:t>Công thức xác suất kích thích:</a:t>
                </a:r>
              </a:p>
              <a:p>
                <a:pPr marL="114300" indent="0">
                  <a:buClr>
                    <a:schemeClr val="tx1"/>
                  </a:buClr>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ea typeface="Times New Roman" panose="02020603050405020304" pitchFamily="18" charset="0"/>
                              <a:cs typeface="Times New Roman" panose="02020603050405020304" pitchFamily="18" charset="0"/>
                            </a:rPr>
                            <m:t>𝑠𝑝</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1400" i="1">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1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(8−</m:t>
                              </m:r>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−1) </m:t>
                              </m:r>
                            </m:sub>
                            <m:sup>
                              <m:r>
                                <a:rPr lang="en-US" sz="1400" i="1">
                                  <a:latin typeface="Cambria Math" panose="02040503050406030204" pitchFamily="18" charset="0"/>
                                  <a:ea typeface="Times New Roman" panose="02020603050405020304" pitchFamily="18" charset="0"/>
                                  <a:cs typeface="Times New Roman" panose="02020603050405020304" pitchFamily="18" charset="0"/>
                                </a:rPr>
                                <m:t>1</m:t>
                              </m:r>
                            </m:sup>
                          </m:sSubSup>
                        </m:num>
                        <m:den>
                          <m:sSubSup>
                            <m:sSubSupPr>
                              <m:ctrlPr>
                                <a:rPr lang="en-US" sz="1400" i="1">
                                  <a:latin typeface="Cambria Math" panose="02040503050406030204" pitchFamily="18" charset="0"/>
                                </a:rPr>
                              </m:ctrlPr>
                            </m:sSubSupPr>
                            <m:e>
                              <m:r>
                                <a:rPr lang="en-US" sz="1400" i="1">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8</m:t>
                              </m:r>
                            </m:sub>
                            <m:sup>
                              <m:sSub>
                                <m:sSubPr>
                                  <m:ctrlPr>
                                    <a:rPr lang="en-US" sz="1400" i="1">
                                      <a:latin typeface="Cambria Math" panose="02040503050406030204" pitchFamily="18" charset="0"/>
                                    </a:rPr>
                                  </m:ctrlPr>
                                </m:sSubPr>
                                <m:e>
                                  <m:r>
                                    <a:rPr lang="en-US" sz="14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400" i="1">
                                      <a:latin typeface="Cambria Math" panose="02040503050406030204" pitchFamily="18" charset="0"/>
                                      <a:ea typeface="Times New Roman" panose="02020603050405020304" pitchFamily="18" charset="0"/>
                                      <a:cs typeface="Times New Roman" panose="02020603050405020304" pitchFamily="18" charset="0"/>
                                    </a:rPr>
                                    <m:t>𝑜𝑏𝑠</m:t>
                                  </m:r>
                                </m:sub>
                              </m:sSub>
                            </m:sup>
                          </m:sSubSup>
                        </m:den>
                      </m:f>
                    </m:oMath>
                  </m:oMathPara>
                </a14:m>
                <a:endParaRPr lang="en-US" sz="1400" smtClean="0">
                  <a:latin typeface="Times New Roman" panose="02020603050405020304" pitchFamily="18" charset="0"/>
                  <a:cs typeface="Times New Roman" panose="02020603050405020304" pitchFamily="18" charset="0"/>
                </a:endParaRPr>
              </a:p>
              <a:p>
                <a:pPr>
                  <a:buClr>
                    <a:schemeClr val="tx1"/>
                  </a:buClr>
                </a:pPr>
                <a:r>
                  <a:rPr lang="en-US" sz="1900" smtClean="0">
                    <a:latin typeface="Times New Roman" panose="02020603050405020304" pitchFamily="18" charset="0"/>
                    <a:cs typeface="Times New Roman" panose="02020603050405020304" pitchFamily="18" charset="0"/>
                  </a:rPr>
                  <a:t>Xác suất chọn khi kết hợp với xác suất kích thích:</a:t>
                </a:r>
              </a:p>
              <a:p>
                <a:pPr marL="114300" indent="0">
                  <a:buClr>
                    <a:schemeClr val="tx1"/>
                  </a:buClr>
                  <a:buNone/>
                </a:pPr>
                <a14:m>
                  <m:oMathPara xmlns:m="http://schemas.openxmlformats.org/officeDocument/2006/math">
                    <m:oMathParaPr>
                      <m:jc m:val="centerGroup"/>
                    </m:oMathParaPr>
                    <m:oMath xmlns:m="http://schemas.openxmlformats.org/officeDocument/2006/math">
                      <m:sSubSup>
                        <m:sSubSupPr>
                          <m:ctrlPr>
                            <a:rPr lang="en-US" sz="1400" i="1">
                              <a:solidFill>
                                <a:srgbClr val="000000"/>
                              </a:solidFill>
                              <a:latin typeface="Cambria Math" panose="02040503050406030204" pitchFamily="18" charset="0"/>
                            </a:rPr>
                          </m:ctrlPr>
                        </m:sSubSup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solidFill>
                                <a:srgbClr val="000000"/>
                              </a:solidFill>
                              <a:latin typeface="Cambria Math" panose="02040503050406030204" pitchFamily="18" charset="0"/>
                            </a:rPr>
                          </m:ctrlPr>
                        </m:fPr>
                        <m:num>
                          <m:sSubSup>
                            <m:sSubSupPr>
                              <m:ctrlPr>
                                <a:rPr lang="en-US" sz="1400" i="1">
                                  <a:solidFill>
                                    <a:srgbClr val="000000"/>
                                  </a:solidFill>
                                  <a:latin typeface="Cambria Math" panose="02040503050406030204" pitchFamily="18" charset="0"/>
                                </a:rPr>
                              </m:ctrlPr>
                            </m:sSubSup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1400" i="1">
                                  <a:solidFill>
                                    <a:srgbClr val="000000"/>
                                  </a:solidFill>
                                  <a:latin typeface="Cambria Math" panose="02040503050406030204" pitchFamily="18" charset="0"/>
                                </a:rPr>
                              </m:ctrlPr>
                            </m:sSubSupPr>
                            <m:e>
                              <m:r>
                                <m:rPr>
                                  <m:sty m:val="p"/>
                                </m:rPr>
                                <a:rPr lang="en-US"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η</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𝛽</m:t>
                              </m:r>
                            </m:sup>
                          </m:sSub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𝑠𝑝</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Sub>
                        </m:num>
                        <m:den>
                          <m:nary>
                            <m:naryPr>
                              <m:chr m:val="∑"/>
                              <m:limLoc m:val="undOvr"/>
                              <m:supHide m:val="on"/>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𝑎𝑙𝑙𝑜𝑤𝑒𝑑</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sub>
                            <m:sup/>
                            <m:e>
                              <m:sSubSup>
                                <m:sSubSupPr>
                                  <m:ctrlPr>
                                    <a:rPr lang="en-US" sz="1400" i="1">
                                      <a:solidFill>
                                        <a:srgbClr val="000000"/>
                                      </a:solidFill>
                                      <a:latin typeface="Cambria Math" panose="02040503050406030204" pitchFamily="18" charset="0"/>
                                    </a:rPr>
                                  </m:ctrlPr>
                                </m:sSubSup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𝑖𝑙</m:t>
                                  </m:r>
                                </m:sub>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1400" i="1">
                                      <a:solidFill>
                                        <a:srgbClr val="000000"/>
                                      </a:solidFill>
                                      <a:latin typeface="Cambria Math" panose="02040503050406030204" pitchFamily="18" charset="0"/>
                                    </a:rPr>
                                  </m:ctrlPr>
                                </m:sSubSupPr>
                                <m:e>
                                  <m:r>
                                    <m:rPr>
                                      <m:sty m:val="p"/>
                                    </m:rPr>
                                    <a:rPr lang="en-US"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η</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𝑖𝑙</m:t>
                                  </m:r>
                                </m:sub>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𝛽</m:t>
                                  </m:r>
                                </m:sup>
                              </m:sSub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𝑠𝑝</m:t>
                                  </m:r>
                                </m:e>
                                <m:sub>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𝑖𝑙</m:t>
                                  </m:r>
                                </m:sub>
                              </m:sSub>
                            </m:e>
                          </m:nary>
                        </m:den>
                      </m:f>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973873"/>
                <a:ext cx="8520600" cy="3557981"/>
              </a:xfrm>
              <a:blipFill>
                <a:blip r:embed="rId3"/>
                <a:stretch>
                  <a:fillRect b="-6346"/>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
        <p:nvSpPr>
          <p:cNvPr id="5" name="Google Shape;143;gf03a968f6e_0_0"/>
          <p:cNvSpPr txBox="1">
            <a:spLocks noGrp="1"/>
          </p:cNvSpPr>
          <p:nvPr>
            <p:ph type="title"/>
          </p:nvPr>
        </p:nvSpPr>
        <p:spPr>
          <a:xfrm>
            <a:off x="1190694" y="0"/>
            <a:ext cx="7641606" cy="82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4</a:t>
            </a:r>
            <a:r>
              <a:rPr lang="en-US" sz="2700" smtClean="0">
                <a:latin typeface="Times New Roman" panose="02020603050405020304" pitchFamily="18" charset="0"/>
                <a:cs typeface="Times New Roman" panose="02020603050405020304" pitchFamily="18" charset="0"/>
              </a:rPr>
              <a:t>. Các đề xuất giải bài toán</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Xác suất chọn: xác suất kích thích</a:t>
            </a:r>
            <a:endParaRPr sz="22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5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a:buClrTx/>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Xác suất chọn khi kết hợp số hạng toàn cục:</a:t>
                </a:r>
              </a:p>
              <a:p>
                <a:pPr marL="114300" indent="0">
                  <a:buClrTx/>
                  <a:buNone/>
                </a:pPr>
                <a14:m>
                  <m:oMathPara xmlns:m="http://schemas.openxmlformats.org/officeDocument/2006/math">
                    <m:oMathParaPr>
                      <m:jc m:val="centerGroup"/>
                    </m:oMathParaPr>
                    <m:oMath xmlns:m="http://schemas.openxmlformats.org/officeDocument/2006/math">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rgbClr val="000000"/>
                              </a:solidFill>
                              <a:latin typeface="Cambria Math" panose="02040503050406030204" pitchFamily="18" charset="0"/>
                            </a:rPr>
                          </m:ctrlPr>
                        </m:fPr>
                        <m:num>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𝜏</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2000" i="1">
                                  <a:solidFill>
                                    <a:srgbClr val="000000"/>
                                  </a:solidFill>
                                  <a:latin typeface="Cambria Math" panose="02040503050406030204" pitchFamily="18" charset="0"/>
                                </a:rPr>
                              </m:ctrlPr>
                            </m:sSubSupPr>
                            <m:e>
                              <m:r>
                                <m:rPr>
                                  <m:sty m:val="p"/>
                                </m:rPr>
                                <a:rPr lang="en-US" sz="20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η</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𝛽</m:t>
                              </m:r>
                            </m:sup>
                          </m:sSubSup>
                        </m:num>
                        <m:den>
                          <m:nary>
                            <m:naryPr>
                              <m:chr m:val="∑"/>
                              <m:limLoc m:val="undOvr"/>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𝑎𝑙𝑙𝑜𝑤𝑒𝑑</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sub>
                            <m:sup/>
                            <m:e>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𝜏</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𝑖𝑙</m:t>
                                  </m:r>
                                </m:sub>
                                <m: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2000" i="1">
                                      <a:solidFill>
                                        <a:srgbClr val="000000"/>
                                      </a:solidFill>
                                      <a:latin typeface="Cambria Math" panose="02040503050406030204" pitchFamily="18" charset="0"/>
                                    </a:rPr>
                                  </m:ctrlPr>
                                </m:sSubSupPr>
                                <m:e>
                                  <m:r>
                                    <m:rPr>
                                      <m:sty m:val="p"/>
                                    </m:rPr>
                                    <a:rPr lang="en-US" sz="20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η</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𝑖𝑙</m:t>
                                  </m:r>
                                </m:sub>
                                <m:sup>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𝛽</m:t>
                                  </m:r>
                                </m:sup>
                              </m:sSubSup>
                            </m:e>
                          </m:nary>
                        </m:den>
                      </m:f>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Sub>
                        </m:e>
                      </m:d>
                    </m:oMath>
                  </m:oMathPara>
                </a14:m>
                <a:endParaRPr lang="en-US" sz="20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fontAlgn="base">
                  <a:lnSpc>
                    <a:spcPct val="150000"/>
                  </a:lnSpc>
                  <a:buSzPts val="1000"/>
                  <a:buNone/>
                  <a:tabLst>
                    <a:tab pos="457200" algn="l"/>
                  </a:tabLst>
                </a:pPr>
                <a:r>
                  <a:rPr lang="en-US" smtClean="0">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i="1">
                            <a:solidFill>
                              <a:srgbClr val="000000"/>
                            </a:solidFill>
                            <a:latin typeface="Cambria Math" panose="02040503050406030204" pitchFamily="18" charset="0"/>
                            <a:ea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rPr>
                          <m:t> </m:t>
                        </m:r>
                        <m:r>
                          <a:rPr lang="en-US" i="1">
                            <a:solidFill>
                              <a:srgbClr val="000000"/>
                            </a:solidFill>
                            <a:latin typeface="Cambria Math" panose="02040503050406030204" pitchFamily="18" charset="0"/>
                            <a:ea typeface="Times New Roman" panose="02020603050405020304" pitchFamily="18" charset="0"/>
                          </a:rPr>
                          <m:t>𝛺</m:t>
                        </m:r>
                      </m:e>
                      <m:sub>
                        <m:r>
                          <a:rPr lang="en-US" i="1">
                            <a:solidFill>
                              <a:srgbClr val="000000"/>
                            </a:solidFill>
                            <a:latin typeface="Cambria Math" panose="02040503050406030204" pitchFamily="18" charset="0"/>
                            <a:ea typeface="Times New Roman" panose="02020603050405020304" pitchFamily="18" charset="0"/>
                          </a:rPr>
                          <m:t>𝑖𝑗</m:t>
                        </m:r>
                      </m:sub>
                    </m:sSub>
                  </m:oMath>
                </a14:m>
                <a:r>
                  <a:rPr lang="en-US">
                    <a:solidFill>
                      <a:srgbClr val="000000"/>
                    </a:solidFill>
                    <a:latin typeface="Noto Sans Symbols"/>
                    <a:ea typeface="Times New Roman" panose="02020603050405020304" pitchFamily="18" charset="0"/>
                  </a:rPr>
                  <a:t> </a:t>
                </a: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tích vô hướng của vector từ </a:t>
                </a:r>
                <a:r>
                  <a:rPr lang="en-US"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đến </a:t>
                </a:r>
                <a:r>
                  <a:rPr lang="en-US"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và vector từ </a:t>
                </a:r>
                <a:r>
                  <a:rPr lang="en-US"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đến điểm kết thúc</a:t>
                </a:r>
                <a:endParaRPr lang="en-US">
                  <a:effectLst/>
                  <a:latin typeface="Times New Roman" panose="02020603050405020304" pitchFamily="18" charset="0"/>
                  <a:ea typeface="Times New Roman" panose="02020603050405020304" pitchFamily="18" charset="0"/>
                </a:endParaRPr>
              </a:p>
              <a:p>
                <a:pPr marL="114300" indent="0">
                  <a:buClrTx/>
                  <a:buNone/>
                </a:pPr>
                <a:endParaRPr lang="en-US" sz="2000" smtClean="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073" r="-1144"/>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
        <p:nvSpPr>
          <p:cNvPr id="5" name="Google Shape;143;gf03a968f6e_0_0"/>
          <p:cNvSpPr txBox="1">
            <a:spLocks noGrp="1"/>
          </p:cNvSpPr>
          <p:nvPr>
            <p:ph type="title"/>
          </p:nvPr>
        </p:nvSpPr>
        <p:spPr>
          <a:xfrm>
            <a:off x="1190694" y="0"/>
            <a:ext cx="7641606" cy="82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4</a:t>
            </a:r>
            <a:r>
              <a:rPr lang="en-US" sz="2700" smtClean="0">
                <a:latin typeface="Times New Roman" panose="02020603050405020304" pitchFamily="18" charset="0"/>
                <a:cs typeface="Times New Roman" panose="02020603050405020304" pitchFamily="18" charset="0"/>
              </a:rPr>
              <a:t>. Các đề xuất giải bài toán</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Xác suất chọn: số hạng toàn cục</a:t>
            </a:r>
            <a:endParaRPr sz="22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96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192858" y="955220"/>
                <a:ext cx="4639441" cy="3707996"/>
              </a:xfrm>
            </p:spPr>
            <p:txBody>
              <a:bodyPr/>
              <a:lstStyle/>
              <a:p>
                <a:pPr marL="114300" indent="0">
                  <a:buNone/>
                </a:pPr>
                <a:r>
                  <a:rPr lang="en-US" smtClean="0">
                    <a:latin typeface="Times New Roman" panose="02020603050405020304" pitchFamily="18" charset="0"/>
                    <a:cs typeface="Times New Roman" panose="02020603050405020304" pitchFamily="18" charset="0"/>
                  </a:rPr>
                  <a:t>Công thức xác suất chọn:</a:t>
                </a:r>
              </a:p>
              <a:p>
                <a:pPr marL="114300" indent="0">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𝑃</m:t>
                          </m:r>
                        </m:e>
                        <m:sub>
                          <m:r>
                            <a:rPr lang="en-US" sz="1600" i="1">
                              <a:latin typeface="Cambria Math" panose="02040503050406030204" pitchFamily="18" charset="0"/>
                            </a:rPr>
                            <m:t>𝑖𝑗</m:t>
                          </m:r>
                        </m:sub>
                        <m:sup>
                          <m:r>
                            <a:rPr lang="en-US" sz="1600" i="1">
                              <a:latin typeface="Cambria Math" panose="02040503050406030204" pitchFamily="18" charset="0"/>
                            </a:rPr>
                            <m:t>𝑘</m:t>
                          </m:r>
                        </m:sup>
                      </m:sSubSup>
                      <m:r>
                        <a:rPr lang="en-US" sz="1600" i="1">
                          <a:latin typeface="Cambria Math" panose="02040503050406030204" pitchFamily="18" charset="0"/>
                        </a:rPr>
                        <m:t>= </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𝜏</m:t>
                              </m:r>
                            </m:e>
                            <m:sub>
                              <m:r>
                                <a:rPr lang="en-US" sz="1600" i="1">
                                  <a:latin typeface="Cambria Math" panose="02040503050406030204" pitchFamily="18" charset="0"/>
                                </a:rPr>
                                <m:t>𝑖𝑗</m:t>
                              </m:r>
                            </m:sub>
                            <m:sup>
                              <m:r>
                                <a:rPr lang="en-US" sz="1600" i="1">
                                  <a:latin typeface="Cambria Math" panose="02040503050406030204" pitchFamily="18" charset="0"/>
                                </a:rPr>
                                <m:t>𝛼</m:t>
                              </m:r>
                            </m:sup>
                          </m:sSubSup>
                          <m:r>
                            <a:rPr lang="en-US" sz="1600" i="1">
                              <a:latin typeface="Cambria Math" panose="02040503050406030204" pitchFamily="18" charset="0"/>
                            </a:rPr>
                            <m:t> × </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η</m:t>
                              </m:r>
                            </m:e>
                            <m:sub>
                              <m:r>
                                <a:rPr lang="en-US" sz="1600" i="1">
                                  <a:latin typeface="Cambria Math" panose="02040503050406030204" pitchFamily="18" charset="0"/>
                                </a:rPr>
                                <m:t>𝑖𝑗</m:t>
                              </m:r>
                            </m:sub>
                            <m:sup>
                              <m:r>
                                <a:rPr lang="en-US" sz="1600" i="1">
                                  <a:latin typeface="Cambria Math" panose="02040503050406030204" pitchFamily="18" charset="0"/>
                                </a:rPr>
                                <m:t>𝛽</m:t>
                              </m:r>
                            </m:sup>
                          </m:sSubSup>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𝑠𝑝</m:t>
                              </m:r>
                            </m:e>
                            <m:sub>
                              <m:r>
                                <a:rPr lang="en-US" sz="1600" i="1">
                                  <a:latin typeface="Cambria Math" panose="02040503050406030204" pitchFamily="18" charset="0"/>
                                </a:rPr>
                                <m:t>𝑖𝑗</m:t>
                              </m:r>
                            </m:sub>
                          </m:sSub>
                        </m:num>
                        <m:den>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 </m:t>
                              </m:r>
                              <m:r>
                                <a:rPr lang="en-US" sz="1600" i="1">
                                  <a:latin typeface="Cambria Math" panose="02040503050406030204" pitchFamily="18" charset="0"/>
                                </a:rPr>
                                <m:t>𝑙</m:t>
                              </m:r>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𝑎𝑙𝑙𝑜𝑤𝑒𝑑</m:t>
                                  </m:r>
                                </m:e>
                                <m:sub>
                                  <m:r>
                                    <a:rPr lang="en-US" sz="1600" i="1">
                                      <a:latin typeface="Cambria Math" panose="02040503050406030204" pitchFamily="18" charset="0"/>
                                    </a:rPr>
                                    <m:t>𝑖</m:t>
                                  </m:r>
                                </m:sub>
                              </m:sSub>
                            </m:sub>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𝜏</m:t>
                                  </m:r>
                                </m:e>
                                <m:sub>
                                  <m:r>
                                    <a:rPr lang="en-US" sz="1600" i="1">
                                      <a:latin typeface="Cambria Math" panose="02040503050406030204" pitchFamily="18" charset="0"/>
                                    </a:rPr>
                                    <m:t>𝑖𝑙</m:t>
                                  </m:r>
                                </m:sub>
                                <m:sup>
                                  <m:r>
                                    <a:rPr lang="en-US" sz="1600" i="1">
                                      <a:latin typeface="Cambria Math" panose="02040503050406030204" pitchFamily="18" charset="0"/>
                                    </a:rPr>
                                    <m:t>𝛼</m:t>
                                  </m:r>
                                </m:sup>
                              </m:sSubSup>
                              <m:r>
                                <a:rPr lang="en-US" sz="1600" i="1">
                                  <a:latin typeface="Cambria Math" panose="02040503050406030204" pitchFamily="18" charset="0"/>
                                </a:rPr>
                                <m:t> × </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η</m:t>
                                  </m:r>
                                </m:e>
                                <m:sub>
                                  <m:r>
                                    <a:rPr lang="en-US" sz="1600" i="1">
                                      <a:latin typeface="Cambria Math" panose="02040503050406030204" pitchFamily="18" charset="0"/>
                                    </a:rPr>
                                    <m:t>𝑖𝑙</m:t>
                                  </m:r>
                                </m:sub>
                                <m:sup>
                                  <m:r>
                                    <a:rPr lang="en-US" sz="1600" i="1">
                                      <a:latin typeface="Cambria Math" panose="02040503050406030204" pitchFamily="18" charset="0"/>
                                    </a:rPr>
                                    <m:t>𝛽</m:t>
                                  </m:r>
                                </m:sup>
                              </m:sSubSup>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𝑠𝑝</m:t>
                                  </m:r>
                                </m:e>
                                <m:sub>
                                  <m:r>
                                    <a:rPr lang="en-US" sz="1600" i="1">
                                      <a:latin typeface="Cambria Math" panose="02040503050406030204" pitchFamily="18" charset="0"/>
                                    </a:rPr>
                                    <m:t>𝑖𝑙</m:t>
                                  </m:r>
                                </m:sub>
                              </m:sSub>
                            </m:e>
                          </m:nary>
                        </m:den>
                      </m:f>
                      <m:r>
                        <a:rPr lang="en-US" sz="1600" i="1">
                          <a:latin typeface="Cambria Math" panose="02040503050406030204" pitchFamily="18" charset="0"/>
                        </a:rPr>
                        <m:t>+(</m:t>
                      </m:r>
                      <m:r>
                        <a:rPr lang="en-US" sz="1600" i="1">
                          <a:latin typeface="Cambria Math" panose="02040503050406030204" pitchFamily="18" charset="0"/>
                        </a:rPr>
                        <m:t>𝛼</m:t>
                      </m:r>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𝛺</m:t>
                          </m:r>
                        </m:e>
                        <m:sub>
                          <m:r>
                            <a:rPr lang="en-US" sz="1600" i="1">
                              <a:latin typeface="Cambria Math" panose="02040503050406030204" pitchFamily="18" charset="0"/>
                            </a:rPr>
                            <m:t>𝑖𝑗</m:t>
                          </m:r>
                        </m:sub>
                      </m:sSub>
                      <m:r>
                        <a:rPr lang="en-US" sz="1600" i="1">
                          <a:latin typeface="Cambria Math" panose="02040503050406030204" pitchFamily="18" charset="0"/>
                        </a:rPr>
                        <m:t>)</m:t>
                      </m:r>
                    </m:oMath>
                  </m:oMathPara>
                </a14:m>
                <a:endParaRPr lang="en-US" sz="160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192858" y="955220"/>
                <a:ext cx="4639441" cy="3707996"/>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
        <p:nvSpPr>
          <p:cNvPr id="7"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4. </a:t>
            </a:r>
            <a:r>
              <a:rPr lang="en-US" sz="2700">
                <a:latin typeface="Times New Roman" panose="02020603050405020304" pitchFamily="18" charset="0"/>
                <a:cs typeface="Times New Roman" panose="02020603050405020304" pitchFamily="18" charset="0"/>
              </a:rPr>
              <a:t>Các đề xuất giải bài toán</a:t>
            </a:r>
            <a:r>
              <a:rPr lang="en-US" sz="2700" smtClean="0">
                <a:latin typeface="Times New Roman" panose="02020603050405020304" pitchFamily="18" charset="0"/>
                <a:cs typeface="Times New Roman" panose="02020603050405020304" pitchFamily="18" charset="0"/>
              </a:rPr>
              <a:t> </a:t>
            </a:r>
            <a:endParaRPr sz="2700">
              <a:latin typeface="Times New Roman" panose="02020603050405020304" pitchFamily="18" charset="0"/>
              <a:cs typeface="Times New Roman" panose="02020603050405020304" pitchFamily="18" charset="0"/>
            </a:endParaRPr>
          </a:p>
        </p:txBody>
      </p:sp>
      <p:sp>
        <p:nvSpPr>
          <p:cNvPr id="8" name="Rounded Rectangle 7"/>
          <p:cNvSpPr/>
          <p:nvPr/>
        </p:nvSpPr>
        <p:spPr>
          <a:xfrm>
            <a:off x="1080436" y="1002151"/>
            <a:ext cx="2763797" cy="260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Khởi tạo các tham số và ma trận mùi</a:t>
            </a:r>
          </a:p>
        </p:txBody>
      </p:sp>
      <p:sp>
        <p:nvSpPr>
          <p:cNvPr id="9" name="Rectangle 8"/>
          <p:cNvSpPr/>
          <p:nvPr/>
        </p:nvSpPr>
        <p:spPr>
          <a:xfrm>
            <a:off x="1276087" y="1493879"/>
            <a:ext cx="2372496" cy="264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Kiến xây dựng lời giải</a:t>
            </a:r>
            <a:endParaRPr lang="en-US" sz="1350">
              <a:latin typeface="Times New Roman" panose="02020603050405020304" pitchFamily="18" charset="0"/>
              <a:cs typeface="Times New Roman" panose="02020603050405020304" pitchFamily="18" charset="0"/>
            </a:endParaRPr>
          </a:p>
        </p:txBody>
      </p:sp>
      <p:cxnSp>
        <p:nvCxnSpPr>
          <p:cNvPr id="10" name="Straight Arrow Connector 9"/>
          <p:cNvCxnSpPr>
            <a:stCxn id="8" idx="2"/>
            <a:endCxn id="9" idx="0"/>
          </p:cNvCxnSpPr>
          <p:nvPr/>
        </p:nvCxnSpPr>
        <p:spPr>
          <a:xfrm>
            <a:off x="2462335" y="1262206"/>
            <a:ext cx="0" cy="231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21" idx="2"/>
            <a:endCxn id="22" idx="0"/>
          </p:cNvCxnSpPr>
          <p:nvPr/>
        </p:nvCxnSpPr>
        <p:spPr>
          <a:xfrm>
            <a:off x="2462335" y="2229808"/>
            <a:ext cx="1" cy="24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Diamond 11"/>
          <p:cNvSpPr/>
          <p:nvPr/>
        </p:nvSpPr>
        <p:spPr>
          <a:xfrm>
            <a:off x="1562351" y="3952452"/>
            <a:ext cx="1824682" cy="59636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Điều kiện dừng?</a:t>
            </a:r>
          </a:p>
        </p:txBody>
      </p:sp>
      <p:sp>
        <p:nvSpPr>
          <p:cNvPr id="13" name="Rounded Rectangle 12"/>
          <p:cNvSpPr/>
          <p:nvPr/>
        </p:nvSpPr>
        <p:spPr>
          <a:xfrm>
            <a:off x="1086616" y="4782421"/>
            <a:ext cx="2763797" cy="2743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Đưa ra lời giải tốt nhất</a:t>
            </a:r>
          </a:p>
        </p:txBody>
      </p:sp>
      <p:cxnSp>
        <p:nvCxnSpPr>
          <p:cNvPr id="14" name="Straight Arrow Connector 13"/>
          <p:cNvCxnSpPr>
            <a:stCxn id="22" idx="2"/>
            <a:endCxn id="23" idx="0"/>
          </p:cNvCxnSpPr>
          <p:nvPr/>
        </p:nvCxnSpPr>
        <p:spPr>
          <a:xfrm>
            <a:off x="2462336" y="2733051"/>
            <a:ext cx="0" cy="2280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23" idx="2"/>
            <a:endCxn id="24" idx="0"/>
          </p:cNvCxnSpPr>
          <p:nvPr/>
        </p:nvCxnSpPr>
        <p:spPr>
          <a:xfrm>
            <a:off x="2462336" y="3191012"/>
            <a:ext cx="12358" cy="2351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24" idx="2"/>
            <a:endCxn id="12" idx="0"/>
          </p:cNvCxnSpPr>
          <p:nvPr/>
        </p:nvCxnSpPr>
        <p:spPr>
          <a:xfrm flipH="1">
            <a:off x="2474692" y="3723568"/>
            <a:ext cx="2" cy="2288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Elbow Connector 16"/>
          <p:cNvCxnSpPr>
            <a:stCxn id="12" idx="3"/>
            <a:endCxn id="9" idx="0"/>
          </p:cNvCxnSpPr>
          <p:nvPr/>
        </p:nvCxnSpPr>
        <p:spPr>
          <a:xfrm flipH="1" flipV="1">
            <a:off x="2462335" y="1493879"/>
            <a:ext cx="924698" cy="2756754"/>
          </a:xfrm>
          <a:prstGeom prst="bentConnector4">
            <a:avLst>
              <a:gd name="adj1" fmla="val -48886"/>
              <a:gd name="adj2" fmla="val 106357"/>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356141" y="3863924"/>
            <a:ext cx="494272"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Sai</a:t>
            </a:r>
            <a:endParaRPr lang="en-US" sz="1350">
              <a:latin typeface="Times New Roman" panose="02020603050405020304" pitchFamily="18" charset="0"/>
              <a:cs typeface="Times New Roman" panose="02020603050405020304" pitchFamily="18" charset="0"/>
            </a:endParaRPr>
          </a:p>
        </p:txBody>
      </p:sp>
      <p:sp>
        <p:nvSpPr>
          <p:cNvPr id="19" name="TextBox 18"/>
          <p:cNvSpPr txBox="1"/>
          <p:nvPr/>
        </p:nvSpPr>
        <p:spPr>
          <a:xfrm>
            <a:off x="2515880" y="4482339"/>
            <a:ext cx="584888" cy="300082"/>
          </a:xfrm>
          <a:prstGeom prst="rect">
            <a:avLst/>
          </a:prstGeom>
          <a:noFill/>
        </p:spPr>
        <p:txBody>
          <a:bodyPr wrap="square" rtlCol="0">
            <a:spAutoFit/>
          </a:bodyPr>
          <a:lstStyle/>
          <a:p>
            <a:r>
              <a:rPr lang="en-US" sz="1350" smtClean="0">
                <a:latin typeface="Times New Roman" panose="02020603050405020304" pitchFamily="18" charset="0"/>
                <a:cs typeface="Times New Roman" panose="02020603050405020304" pitchFamily="18" charset="0"/>
              </a:rPr>
              <a:t>Đúng</a:t>
            </a:r>
            <a:endParaRPr lang="en-US" sz="1350">
              <a:latin typeface="Times New Roman" panose="02020603050405020304" pitchFamily="18" charset="0"/>
              <a:cs typeface="Times New Roman" panose="02020603050405020304" pitchFamily="18" charset="0"/>
            </a:endParaRPr>
          </a:p>
        </p:txBody>
      </p:sp>
      <p:cxnSp>
        <p:nvCxnSpPr>
          <p:cNvPr id="20" name="Straight Arrow Connector 19"/>
          <p:cNvCxnSpPr>
            <a:stCxn id="9" idx="2"/>
            <a:endCxn id="21" idx="0"/>
          </p:cNvCxnSpPr>
          <p:nvPr/>
        </p:nvCxnSpPr>
        <p:spPr>
          <a:xfrm>
            <a:off x="2462335" y="1758031"/>
            <a:ext cx="0" cy="2336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1276087" y="1991638"/>
            <a:ext cx="2372496" cy="23817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Thuật toán BFS</a:t>
            </a:r>
            <a:endParaRPr lang="en-US" sz="1350">
              <a:latin typeface="Times New Roman" panose="02020603050405020304" pitchFamily="18" charset="0"/>
              <a:cs typeface="Times New Roman" panose="02020603050405020304" pitchFamily="18" charset="0"/>
            </a:endParaRPr>
          </a:p>
        </p:txBody>
      </p:sp>
      <p:sp>
        <p:nvSpPr>
          <p:cNvPr id="22" name="Rectangle 21"/>
          <p:cNvSpPr/>
          <p:nvPr/>
        </p:nvSpPr>
        <p:spPr>
          <a:xfrm>
            <a:off x="1276088" y="2470138"/>
            <a:ext cx="2372495" cy="262913"/>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Cập nhật lại lời giải</a:t>
            </a:r>
            <a:endParaRPr lang="en-US" sz="1350">
              <a:latin typeface="Times New Roman" panose="02020603050405020304" pitchFamily="18" charset="0"/>
              <a:cs typeface="Times New Roman" panose="02020603050405020304" pitchFamily="18" charset="0"/>
            </a:endParaRPr>
          </a:p>
        </p:txBody>
      </p:sp>
      <p:sp>
        <p:nvSpPr>
          <p:cNvPr id="23" name="Rectangle 22"/>
          <p:cNvSpPr/>
          <p:nvPr/>
        </p:nvSpPr>
        <p:spPr>
          <a:xfrm>
            <a:off x="1276088" y="2961065"/>
            <a:ext cx="2372495" cy="229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Cập nhật pheromone</a:t>
            </a:r>
            <a:endParaRPr lang="en-US" sz="1350">
              <a:latin typeface="Times New Roman" panose="02020603050405020304" pitchFamily="18" charset="0"/>
              <a:cs typeface="Times New Roman" panose="02020603050405020304" pitchFamily="18" charset="0"/>
            </a:endParaRPr>
          </a:p>
        </p:txBody>
      </p:sp>
      <p:sp>
        <p:nvSpPr>
          <p:cNvPr id="24" name="Rectangle 23"/>
          <p:cNvSpPr/>
          <p:nvPr/>
        </p:nvSpPr>
        <p:spPr>
          <a:xfrm>
            <a:off x="1288446" y="3426114"/>
            <a:ext cx="2372495" cy="297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smtClean="0">
                <a:latin typeface="Times New Roman" panose="02020603050405020304" pitchFamily="18" charset="0"/>
                <a:cs typeface="Times New Roman" panose="02020603050405020304" pitchFamily="18" charset="0"/>
              </a:rPr>
              <a:t>Cập nhật lời giải tốt nhất</a:t>
            </a:r>
            <a:endParaRPr lang="en-US" sz="1350">
              <a:latin typeface="Times New Roman" panose="02020603050405020304" pitchFamily="18" charset="0"/>
              <a:cs typeface="Times New Roman" panose="02020603050405020304" pitchFamily="18" charset="0"/>
            </a:endParaRPr>
          </a:p>
        </p:txBody>
      </p:sp>
      <p:cxnSp>
        <p:nvCxnSpPr>
          <p:cNvPr id="25" name="Straight Arrow Connector 24"/>
          <p:cNvCxnSpPr>
            <a:stCxn id="12" idx="2"/>
            <a:endCxn id="13" idx="0"/>
          </p:cNvCxnSpPr>
          <p:nvPr/>
        </p:nvCxnSpPr>
        <p:spPr>
          <a:xfrm flipH="1">
            <a:off x="2468515" y="4548814"/>
            <a:ext cx="6177" cy="2336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9090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07688"/>
            <a:ext cx="8520600" cy="3461337"/>
          </a:xfrm>
        </p:spPr>
        <p:txBody>
          <a:bodyPr/>
          <a:lstStyle/>
          <a:p>
            <a:pPr marL="114300" indent="0" algn="just">
              <a:buNone/>
            </a:pPr>
            <a:r>
              <a:rPr lang="en-US" sz="2200" smtClean="0">
                <a:latin typeface="Times New Roman" panose="02020603050405020304" pitchFamily="18" charset="0"/>
                <a:cs typeface="Times New Roman" panose="02020603050405020304" pitchFamily="18" charset="0"/>
              </a:rPr>
              <a:t>Có 3 thực nghiệm nhằm đánh giá thuật toán:</a:t>
            </a:r>
          </a:p>
          <a:p>
            <a:pPr algn="just">
              <a:buClrTx/>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Thực nghiệm 1: </a:t>
            </a:r>
            <a:r>
              <a:rPr lang="en-US" sz="2200" smtClean="0">
                <a:latin typeface="Times New Roman" panose="02020603050405020304" pitchFamily="18" charset="0"/>
                <a:cs typeface="Times New Roman" panose="02020603050405020304" pitchFamily="18" charset="0"/>
              </a:rPr>
              <a:t>Ảnh hướng của số lượng chướng ngại vật lên thuật toán (5 bộ dữ liệu)</a:t>
            </a:r>
          </a:p>
          <a:p>
            <a:pPr algn="just">
              <a:buClrTx/>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Thực nghiệm 2: </a:t>
            </a:r>
            <a:r>
              <a:rPr lang="en-US" sz="2200" smtClean="0">
                <a:latin typeface="Times New Roman" panose="02020603050405020304" pitchFamily="18" charset="0"/>
                <a:cs typeface="Times New Roman" panose="02020603050405020304" pitchFamily="18" charset="0"/>
              </a:rPr>
              <a:t>Ảnh hưởng của hình dạng chướng ngại vật lên thuật toán (5 bộ dữ liệu)</a:t>
            </a:r>
          </a:p>
          <a:p>
            <a:pPr algn="just">
              <a:buClrTx/>
              <a:buFont typeface="Arial" panose="020B0604020202020204" pitchFamily="34" charset="0"/>
              <a:buChar char="•"/>
            </a:pPr>
            <a:r>
              <a:rPr lang="en-US" sz="2200" b="1" smtClean="0">
                <a:latin typeface="Times New Roman" panose="02020603050405020304" pitchFamily="18" charset="0"/>
                <a:cs typeface="Times New Roman" panose="02020603050405020304" pitchFamily="18" charset="0"/>
              </a:rPr>
              <a:t>Thực nghiệm 3: </a:t>
            </a:r>
            <a:r>
              <a:rPr lang="en-US" sz="2200" smtClean="0">
                <a:latin typeface="Times New Roman" panose="02020603050405020304" pitchFamily="18" charset="0"/>
                <a:cs typeface="Times New Roman" panose="02020603050405020304" pitchFamily="18" charset="0"/>
              </a:rPr>
              <a:t>Đánh giá thuật toán trong các bộ dữ liệu mô phỏng không gian trong phòng thí nghiệm (3 bộ dữ liệu)</a:t>
            </a:r>
          </a:p>
          <a:p>
            <a:pPr marL="114300" indent="0" algn="just">
              <a:buClrTx/>
              <a:buNone/>
            </a:pPr>
            <a:r>
              <a:rPr lang="en-US" sz="2200" smtClean="0">
                <a:latin typeface="Times New Roman" panose="02020603050405020304" pitchFamily="18" charset="0"/>
                <a:cs typeface="Times New Roman" panose="02020603050405020304" pitchFamily="18" charset="0"/>
              </a:rPr>
              <a:t>Mỗi giải thuật chạy 30 lần với mỗi bộ dữ liệu</a:t>
            </a: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
        <p:nvSpPr>
          <p:cNvPr id="5"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r>
              <a:rPr lang="en-US" sz="2700">
                <a:latin typeface="Times New Roman" panose="02020603050405020304" pitchFamily="18" charset="0"/>
                <a:cs typeface="Times New Roman" panose="02020603050405020304" pitchFamily="18" charset="0"/>
              </a:rPr>
              <a:t>5. Thực nghiệm và phân tích kết quả</a:t>
            </a:r>
            <a:endParaRPr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946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
        <p:nvSpPr>
          <p:cNvPr id="5" name="Google Shape;143;gf03a968f6e_0_0"/>
          <p:cNvSpPr txBox="1">
            <a:spLocks noGrp="1"/>
          </p:cNvSpPr>
          <p:nvPr>
            <p:ph type="title"/>
          </p:nvPr>
        </p:nvSpPr>
        <p:spPr>
          <a:xfrm>
            <a:off x="1190694" y="0"/>
            <a:ext cx="7830464"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1: </a:t>
            </a:r>
            <a:r>
              <a:rPr lang="vi-VN" sz="2000">
                <a:solidFill>
                  <a:schemeClr val="tx1">
                    <a:lumMod val="75000"/>
                    <a:lumOff val="25000"/>
                  </a:schemeClr>
                </a:solidFill>
                <a:latin typeface="Times New Roman" panose="02020603050405020304" pitchFamily="18" charset="0"/>
                <a:cs typeface="Times New Roman" panose="02020603050405020304" pitchFamily="18" charset="0"/>
              </a:rPr>
              <a:t>Ảnh hướng của số lượng chướng ngại vật lên thuật toán</a:t>
            </a:r>
            <a:endParaRPr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190694" y="1020376"/>
            <a:ext cx="1514668" cy="1514668"/>
          </a:xfrm>
          <a:prstGeom prst="rect">
            <a:avLst/>
          </a:prstGeom>
        </p:spPr>
      </p:pic>
      <p:pic>
        <p:nvPicPr>
          <p:cNvPr id="7" name="Picture 6"/>
          <p:cNvPicPr>
            <a:picLocks noChangeAspect="1"/>
          </p:cNvPicPr>
          <p:nvPr/>
        </p:nvPicPr>
        <p:blipFill>
          <a:blip r:embed="rId3"/>
          <a:stretch>
            <a:fillRect/>
          </a:stretch>
        </p:blipFill>
        <p:spPr>
          <a:xfrm>
            <a:off x="3672470" y="1016869"/>
            <a:ext cx="1516164" cy="1518175"/>
          </a:xfrm>
          <a:prstGeom prst="rect">
            <a:avLst/>
          </a:prstGeom>
        </p:spPr>
      </p:pic>
      <p:pic>
        <p:nvPicPr>
          <p:cNvPr id="8" name="Picture 7"/>
          <p:cNvPicPr>
            <a:picLocks noChangeAspect="1"/>
          </p:cNvPicPr>
          <p:nvPr/>
        </p:nvPicPr>
        <p:blipFill>
          <a:blip r:embed="rId4"/>
          <a:stretch>
            <a:fillRect/>
          </a:stretch>
        </p:blipFill>
        <p:spPr>
          <a:xfrm>
            <a:off x="6155473" y="1018623"/>
            <a:ext cx="1522455" cy="1516421"/>
          </a:xfrm>
          <a:prstGeom prst="rect">
            <a:avLst/>
          </a:prstGeom>
        </p:spPr>
      </p:pic>
      <p:pic>
        <p:nvPicPr>
          <p:cNvPr id="9" name="Picture 8"/>
          <p:cNvPicPr>
            <a:picLocks noChangeAspect="1"/>
          </p:cNvPicPr>
          <p:nvPr/>
        </p:nvPicPr>
        <p:blipFill>
          <a:blip r:embed="rId5"/>
          <a:stretch>
            <a:fillRect/>
          </a:stretch>
        </p:blipFill>
        <p:spPr>
          <a:xfrm>
            <a:off x="2395025" y="3072201"/>
            <a:ext cx="1514668" cy="1516673"/>
          </a:xfrm>
          <a:prstGeom prst="rect">
            <a:avLst/>
          </a:prstGeom>
        </p:spPr>
      </p:pic>
      <p:pic>
        <p:nvPicPr>
          <p:cNvPr id="10" name="Picture 9"/>
          <p:cNvPicPr>
            <a:picLocks noChangeAspect="1"/>
          </p:cNvPicPr>
          <p:nvPr/>
        </p:nvPicPr>
        <p:blipFill>
          <a:blip r:embed="rId6"/>
          <a:stretch>
            <a:fillRect/>
          </a:stretch>
        </p:blipFill>
        <p:spPr>
          <a:xfrm>
            <a:off x="4917214" y="3072201"/>
            <a:ext cx="1520757" cy="1520757"/>
          </a:xfrm>
          <a:prstGeom prst="rect">
            <a:avLst/>
          </a:prstGeom>
        </p:spPr>
      </p:pic>
      <p:sp>
        <p:nvSpPr>
          <p:cNvPr id="11" name="TextBox 10"/>
          <p:cNvSpPr txBox="1"/>
          <p:nvPr/>
        </p:nvSpPr>
        <p:spPr>
          <a:xfrm>
            <a:off x="858925"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 1 chướng ngại vật, chiếm 6% môi trường</a:t>
            </a:r>
            <a:endParaRPr lang="en-US" sz="1200">
              <a:latin typeface="Times New Roman" panose="02020603050405020304" pitchFamily="18" charset="0"/>
              <a:cs typeface="Times New Roman" panose="02020603050405020304" pitchFamily="18" charset="0"/>
            </a:endParaRPr>
          </a:p>
        </p:txBody>
      </p:sp>
      <p:sp>
        <p:nvSpPr>
          <p:cNvPr id="12" name="TextBox 11"/>
          <p:cNvSpPr txBox="1"/>
          <p:nvPr/>
        </p:nvSpPr>
        <p:spPr>
          <a:xfrm>
            <a:off x="3341449"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 2 chướng ngại vật, chiếm 13% môi trường</a:t>
            </a:r>
            <a:endParaRPr lang="en-US" sz="1200">
              <a:latin typeface="Times New Roman" panose="02020603050405020304" pitchFamily="18" charset="0"/>
              <a:cs typeface="Times New Roman" panose="02020603050405020304" pitchFamily="18" charset="0"/>
            </a:endParaRPr>
          </a:p>
        </p:txBody>
      </p:sp>
      <p:sp>
        <p:nvSpPr>
          <p:cNvPr id="13" name="TextBox 12"/>
          <p:cNvSpPr txBox="1"/>
          <p:nvPr/>
        </p:nvSpPr>
        <p:spPr>
          <a:xfrm>
            <a:off x="5827597" y="2535043"/>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 3 chướng ngại vật, chiếm 17% môi trường</a:t>
            </a:r>
            <a:endParaRPr lang="en-US" sz="1200">
              <a:latin typeface="Times New Roman" panose="02020603050405020304" pitchFamily="18" charset="0"/>
              <a:cs typeface="Times New Roman" panose="02020603050405020304" pitchFamily="18" charset="0"/>
            </a:endParaRPr>
          </a:p>
        </p:txBody>
      </p:sp>
      <p:sp>
        <p:nvSpPr>
          <p:cNvPr id="14" name="TextBox 13"/>
          <p:cNvSpPr txBox="1"/>
          <p:nvPr/>
        </p:nvSpPr>
        <p:spPr>
          <a:xfrm>
            <a:off x="2063256" y="4595151"/>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4: 4 chướng ngại vật, chiếm 21% môi trường</a:t>
            </a:r>
            <a:endParaRPr lang="en-US" sz="1200">
              <a:latin typeface="Times New Roman" panose="02020603050405020304" pitchFamily="18" charset="0"/>
              <a:cs typeface="Times New Roman" panose="02020603050405020304" pitchFamily="18" charset="0"/>
            </a:endParaRPr>
          </a:p>
        </p:txBody>
      </p:sp>
      <p:sp>
        <p:nvSpPr>
          <p:cNvPr id="15" name="TextBox 14"/>
          <p:cNvSpPr txBox="1"/>
          <p:nvPr/>
        </p:nvSpPr>
        <p:spPr>
          <a:xfrm>
            <a:off x="4588489" y="458887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5: 10 chướng ngại vật, chiếm 33% môi trường</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115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pic>
        <p:nvPicPr>
          <p:cNvPr id="7" name="Picture 6"/>
          <p:cNvPicPr/>
          <p:nvPr/>
        </p:nvPicPr>
        <p:blipFill>
          <a:blip r:embed="rId3"/>
          <a:stretch>
            <a:fillRect/>
          </a:stretch>
        </p:blipFill>
        <p:spPr>
          <a:xfrm>
            <a:off x="1190694" y="1020376"/>
            <a:ext cx="1514668" cy="1514668"/>
          </a:xfrm>
          <a:prstGeom prst="rect">
            <a:avLst/>
          </a:prstGeom>
        </p:spPr>
      </p:pic>
      <p:sp>
        <p:nvSpPr>
          <p:cNvPr id="8" name="TextBox 7"/>
          <p:cNvSpPr txBox="1"/>
          <p:nvPr/>
        </p:nvSpPr>
        <p:spPr>
          <a:xfrm>
            <a:off x="858925"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 1 chướng ngại vật, chiếm 6% môi trường</a:t>
            </a:r>
            <a:endParaRPr lang="en-US" sz="1200">
              <a:latin typeface="Times New Roman" panose="02020603050405020304" pitchFamily="18" charset="0"/>
              <a:cs typeface="Times New Roman" panose="02020603050405020304" pitchFamily="18" charset="0"/>
            </a:endParaRPr>
          </a:p>
        </p:txBody>
      </p:sp>
      <p:pic>
        <p:nvPicPr>
          <p:cNvPr id="10" name="Picture 9"/>
          <p:cNvPicPr/>
          <p:nvPr/>
        </p:nvPicPr>
        <p:blipFill>
          <a:blip r:embed="rId4"/>
          <a:stretch>
            <a:fillRect/>
          </a:stretch>
        </p:blipFill>
        <p:spPr>
          <a:xfrm>
            <a:off x="3720112" y="1016869"/>
            <a:ext cx="1535429" cy="1518175"/>
          </a:xfrm>
          <a:prstGeom prst="rect">
            <a:avLst/>
          </a:prstGeom>
        </p:spPr>
      </p:pic>
      <p:pic>
        <p:nvPicPr>
          <p:cNvPr id="13" name="Picture 12"/>
          <p:cNvPicPr/>
          <p:nvPr/>
        </p:nvPicPr>
        <p:blipFill>
          <a:blip r:embed="rId5"/>
          <a:stretch>
            <a:fillRect/>
          </a:stretch>
        </p:blipFill>
        <p:spPr>
          <a:xfrm>
            <a:off x="6270291" y="1016869"/>
            <a:ext cx="1522455" cy="1518175"/>
          </a:xfrm>
          <a:prstGeom prst="rect">
            <a:avLst/>
          </a:prstGeom>
        </p:spPr>
      </p:pic>
      <p:sp>
        <p:nvSpPr>
          <p:cNvPr id="14" name="TextBox 13"/>
          <p:cNvSpPr txBox="1"/>
          <p:nvPr/>
        </p:nvSpPr>
        <p:spPr>
          <a:xfrm>
            <a:off x="3341449"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 2 chướng ngại vật, chiếm 13% môi trường</a:t>
            </a:r>
            <a:endParaRPr lang="en-US" sz="1200">
              <a:latin typeface="Times New Roman" panose="02020603050405020304" pitchFamily="18" charset="0"/>
              <a:cs typeface="Times New Roman" panose="02020603050405020304" pitchFamily="18" charset="0"/>
            </a:endParaRPr>
          </a:p>
        </p:txBody>
      </p:sp>
      <p:sp>
        <p:nvSpPr>
          <p:cNvPr id="15" name="TextBox 14"/>
          <p:cNvSpPr txBox="1"/>
          <p:nvPr/>
        </p:nvSpPr>
        <p:spPr>
          <a:xfrm>
            <a:off x="5827597" y="2535043"/>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 3 chướng ngại vật, chiếm 17% môi trường</a:t>
            </a:r>
            <a:endParaRPr lang="en-US" sz="1200">
              <a:latin typeface="Times New Roman" panose="02020603050405020304" pitchFamily="18" charset="0"/>
              <a:cs typeface="Times New Roman" panose="02020603050405020304" pitchFamily="18" charset="0"/>
            </a:endParaRPr>
          </a:p>
        </p:txBody>
      </p:sp>
      <p:sp>
        <p:nvSpPr>
          <p:cNvPr id="17" name="TextBox 16"/>
          <p:cNvSpPr txBox="1"/>
          <p:nvPr/>
        </p:nvSpPr>
        <p:spPr>
          <a:xfrm>
            <a:off x="858924" y="458887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4: 4 chướng ngại vật, chiếm 21% môi trường</a:t>
            </a:r>
            <a:endParaRPr lang="en-US" sz="1200">
              <a:latin typeface="Times New Roman" panose="02020603050405020304" pitchFamily="18" charset="0"/>
              <a:cs typeface="Times New Roman" panose="02020603050405020304" pitchFamily="18" charset="0"/>
            </a:endParaRPr>
          </a:p>
        </p:txBody>
      </p:sp>
      <p:pic>
        <p:nvPicPr>
          <p:cNvPr id="18" name="Picture 17"/>
          <p:cNvPicPr/>
          <p:nvPr/>
        </p:nvPicPr>
        <p:blipFill>
          <a:blip r:embed="rId6"/>
          <a:stretch>
            <a:fillRect/>
          </a:stretch>
        </p:blipFill>
        <p:spPr>
          <a:xfrm>
            <a:off x="1190693" y="3070699"/>
            <a:ext cx="1514668" cy="1522950"/>
          </a:xfrm>
          <a:prstGeom prst="rect">
            <a:avLst/>
          </a:prstGeom>
        </p:spPr>
      </p:pic>
      <p:sp>
        <p:nvSpPr>
          <p:cNvPr id="19" name="TextBox 18"/>
          <p:cNvSpPr txBox="1"/>
          <p:nvPr/>
        </p:nvSpPr>
        <p:spPr>
          <a:xfrm>
            <a:off x="3398722" y="4588873"/>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5: 10 chướng ngại vật, chiếm 33% môi trường</a:t>
            </a:r>
            <a:endParaRPr lang="en-US" sz="1200">
              <a:latin typeface="Times New Roman" panose="02020603050405020304" pitchFamily="18" charset="0"/>
              <a:cs typeface="Times New Roman" panose="02020603050405020304" pitchFamily="18" charset="0"/>
            </a:endParaRPr>
          </a:p>
        </p:txBody>
      </p:sp>
      <p:pic>
        <p:nvPicPr>
          <p:cNvPr id="20" name="Picture 19"/>
          <p:cNvPicPr/>
          <p:nvPr/>
        </p:nvPicPr>
        <p:blipFill>
          <a:blip r:embed="rId7"/>
          <a:stretch>
            <a:fillRect/>
          </a:stretch>
        </p:blipFill>
        <p:spPr>
          <a:xfrm>
            <a:off x="3720111" y="3073087"/>
            <a:ext cx="1535429" cy="1518174"/>
          </a:xfrm>
          <a:prstGeom prst="rect">
            <a:avLst/>
          </a:prstGeom>
        </p:spPr>
      </p:pic>
      <p:sp>
        <p:nvSpPr>
          <p:cNvPr id="22" name="Google Shape;143;gf03a968f6e_0_0"/>
          <p:cNvSpPr txBox="1">
            <a:spLocks/>
          </p:cNvSpPr>
          <p:nvPr/>
        </p:nvSpPr>
        <p:spPr>
          <a:xfrm>
            <a:off x="1190694" y="0"/>
            <a:ext cx="7830464"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a:t>
            </a: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1: Ảnh hướng của số lượng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5827597" y="3880800"/>
            <a:ext cx="2644861" cy="11697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ACO:</a:t>
            </a:r>
          </a:p>
          <a:p>
            <a:r>
              <a:rPr lang="en-US" smtClean="0">
                <a:latin typeface="Times New Roman" panose="02020603050405020304" pitchFamily="18" charset="0"/>
                <a:cs typeface="Times New Roman" panose="02020603050405020304" pitchFamily="18" charset="0"/>
              </a:rPr>
              <a:t>ACO-BFS:</a:t>
            </a:r>
          </a:p>
          <a:p>
            <a:r>
              <a:rPr lang="en-US" smtClean="0">
                <a:latin typeface="Times New Roman" panose="02020603050405020304" pitchFamily="18" charset="0"/>
                <a:cs typeface="Times New Roman" panose="02020603050405020304" pitchFamily="18" charset="0"/>
              </a:rPr>
              <a:t>ACO-BFS-SP:</a:t>
            </a:r>
          </a:p>
          <a:p>
            <a:r>
              <a:rPr lang="en-US" smtClean="0">
                <a:latin typeface="Times New Roman" panose="02020603050405020304" pitchFamily="18" charset="0"/>
                <a:cs typeface="Times New Roman" panose="02020603050405020304" pitchFamily="18" charset="0"/>
              </a:rPr>
              <a:t>ACO-BFS-SP-N:</a:t>
            </a:r>
            <a:endParaRPr lang="en-US">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7321788" y="4798105"/>
            <a:ext cx="900000" cy="21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21788" y="4578073"/>
            <a:ext cx="900000" cy="2160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21788" y="4345259"/>
            <a:ext cx="900000" cy="21600"/>
          </a:xfrm>
          <a:prstGeom prst="line">
            <a:avLst/>
          </a:prstGeom>
          <a:ln>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21788" y="4112445"/>
            <a:ext cx="900000" cy="21600"/>
          </a:xfrm>
          <a:prstGeom prst="line">
            <a:avLst/>
          </a:prstGeom>
          <a:ln>
            <a:solidFill>
              <a:srgbClr val="C61E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608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graphicFrame>
        <p:nvGraphicFramePr>
          <p:cNvPr id="6" name="Table 5"/>
          <p:cNvGraphicFramePr>
            <a:graphicFrameLocks noGrp="1"/>
          </p:cNvGraphicFramePr>
          <p:nvPr>
            <p:extLst>
              <p:ext uri="{D42A27DB-BD31-4B8C-83A1-F6EECF244321}">
                <p14:modId xmlns:p14="http://schemas.microsoft.com/office/powerpoint/2010/main" val="4287861709"/>
              </p:ext>
            </p:extLst>
          </p:nvPr>
        </p:nvGraphicFramePr>
        <p:xfrm>
          <a:off x="446048" y="881056"/>
          <a:ext cx="8026410" cy="4175760"/>
        </p:xfrm>
        <a:graphic>
          <a:graphicData uri="http://schemas.openxmlformats.org/drawingml/2006/table">
            <a:tbl>
              <a:tblPr firstRow="1" bandRow="1">
                <a:tableStyleId>{F5AB1C69-6EDB-4FF4-983F-18BD219EF322}</a:tableStyleId>
              </a:tblPr>
              <a:tblGrid>
                <a:gridCol w="1085386">
                  <a:extLst>
                    <a:ext uri="{9D8B030D-6E8A-4147-A177-3AD203B41FA5}">
                      <a16:colId xmlns:a16="http://schemas.microsoft.com/office/drawing/2014/main" val="2859556625"/>
                    </a:ext>
                  </a:extLst>
                </a:gridCol>
                <a:gridCol w="1420566">
                  <a:extLst>
                    <a:ext uri="{9D8B030D-6E8A-4147-A177-3AD203B41FA5}">
                      <a16:colId xmlns:a16="http://schemas.microsoft.com/office/drawing/2014/main" val="3174561959"/>
                    </a:ext>
                  </a:extLst>
                </a:gridCol>
                <a:gridCol w="1939668">
                  <a:extLst>
                    <a:ext uri="{9D8B030D-6E8A-4147-A177-3AD203B41FA5}">
                      <a16:colId xmlns:a16="http://schemas.microsoft.com/office/drawing/2014/main" val="1270548549"/>
                    </a:ext>
                  </a:extLst>
                </a:gridCol>
                <a:gridCol w="2118733">
                  <a:extLst>
                    <a:ext uri="{9D8B030D-6E8A-4147-A177-3AD203B41FA5}">
                      <a16:colId xmlns:a16="http://schemas.microsoft.com/office/drawing/2014/main" val="1771868019"/>
                    </a:ext>
                  </a:extLst>
                </a:gridCol>
                <a:gridCol w="1462057">
                  <a:extLst>
                    <a:ext uri="{9D8B030D-6E8A-4147-A177-3AD203B41FA5}">
                      <a16:colId xmlns:a16="http://schemas.microsoft.com/office/drawing/2014/main" val="1847349657"/>
                    </a:ext>
                  </a:extLst>
                </a:gridCol>
              </a:tblGrid>
              <a:tr h="515900">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Bộ</a:t>
                      </a:r>
                      <a:r>
                        <a:rPr lang="en-US" baseline="0" smtClean="0">
                          <a:solidFill>
                            <a:sysClr val="windowText" lastClr="000000"/>
                          </a:solidFill>
                          <a:latin typeface="Times New Roman" panose="02020603050405020304" pitchFamily="18" charset="0"/>
                          <a:cs typeface="Times New Roman" panose="02020603050405020304" pitchFamily="18" charset="0"/>
                        </a:rPr>
                        <a:t> dữ liệu</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Thuật</a:t>
                      </a:r>
                      <a:r>
                        <a:rPr lang="en-US" baseline="0" smtClean="0">
                          <a:solidFill>
                            <a:sysClr val="windowText" lastClr="000000"/>
                          </a:solidFill>
                          <a:latin typeface="Times New Roman" panose="02020603050405020304" pitchFamily="18" charset="0"/>
                          <a:cs typeface="Times New Roman" panose="02020603050405020304" pitchFamily="18" charset="0"/>
                        </a:rPr>
                        <a:t> toán</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Thời</a:t>
                      </a:r>
                      <a:r>
                        <a:rPr lang="en-US" baseline="0" smtClean="0">
                          <a:solidFill>
                            <a:sysClr val="windowText" lastClr="000000"/>
                          </a:solidFill>
                          <a:latin typeface="Times New Roman" panose="02020603050405020304" pitchFamily="18" charset="0"/>
                          <a:cs typeface="Times New Roman" panose="02020603050405020304" pitchFamily="18" charset="0"/>
                        </a:rPr>
                        <a:t> gian chạy trung bình</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Độ</a:t>
                      </a:r>
                      <a:r>
                        <a:rPr lang="en-US" baseline="0" smtClean="0">
                          <a:solidFill>
                            <a:sysClr val="windowText" lastClr="000000"/>
                          </a:solidFill>
                          <a:latin typeface="Times New Roman" panose="02020603050405020304" pitchFamily="18" charset="0"/>
                          <a:cs typeface="Times New Roman" panose="02020603050405020304" pitchFamily="18" charset="0"/>
                        </a:rPr>
                        <a:t> dài đường đi trung bình tìm được</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Tỷ</a:t>
                      </a:r>
                      <a:r>
                        <a:rPr lang="en-US" baseline="0" smtClean="0">
                          <a:solidFill>
                            <a:sysClr val="windowText" lastClr="000000"/>
                          </a:solidFill>
                          <a:latin typeface="Times New Roman" panose="02020603050405020304" pitchFamily="18" charset="0"/>
                          <a:cs typeface="Times New Roman" panose="02020603050405020304" pitchFamily="18" charset="0"/>
                        </a:rPr>
                        <a:t> lệ thành công</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1130849"/>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36.2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18.5333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63478"/>
                  </a:ext>
                </a:extLst>
              </a:tr>
              <a:tr h="278504">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39.4667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16.8069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936145"/>
                  </a:ext>
                </a:extLst>
              </a:tr>
              <a:tr h="20416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38.7333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16.6965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244330"/>
                  </a:ext>
                </a:extLst>
              </a:tr>
              <a:tr h="0">
                <a:tc vMerge="1">
                  <a:txBody>
                    <a:bodyPr/>
                    <a:lstStyle/>
                    <a:p>
                      <a:endParaRPr lang="en-US"/>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28.3667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15.0711</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49615152"/>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46.2667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97472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48.8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16.8479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163979"/>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48.9667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17.1098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787693"/>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37.8667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13.8995</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676603561"/>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60.5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20.6966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084594"/>
                  </a:ext>
                </a:extLst>
              </a:tr>
              <a:tr h="179906">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56.6667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15.9498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285802"/>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15.4333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17.1846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86090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9.3667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16.8284</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386117646"/>
                  </a:ext>
                </a:extLst>
              </a:tr>
            </a:tbl>
          </a:graphicData>
        </a:graphic>
      </p:graphicFrame>
      <p:sp>
        <p:nvSpPr>
          <p:cNvPr id="8" name="Google Shape;143;gf03a968f6e_0_0"/>
          <p:cNvSpPr txBox="1">
            <a:spLocks/>
          </p:cNvSpPr>
          <p:nvPr/>
        </p:nvSpPr>
        <p:spPr>
          <a:xfrm>
            <a:off x="1107688" y="0"/>
            <a:ext cx="7857892"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a:t>
            </a: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1: Ảnh hướng của số lượng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904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
        <p:nvSpPr>
          <p:cNvPr id="6" name="Google Shape;143;gf03a968f6e_0_0"/>
          <p:cNvSpPr txBox="1">
            <a:spLocks/>
          </p:cNvSpPr>
          <p:nvPr/>
        </p:nvSpPr>
        <p:spPr>
          <a:xfrm>
            <a:off x="1107688" y="0"/>
            <a:ext cx="7857892"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a:t>
            </a: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1: Ảnh hướng của số lượng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54181275"/>
              </p:ext>
            </p:extLst>
          </p:nvPr>
        </p:nvGraphicFramePr>
        <p:xfrm>
          <a:off x="446048" y="1267769"/>
          <a:ext cx="8026410" cy="2956560"/>
        </p:xfrm>
        <a:graphic>
          <a:graphicData uri="http://schemas.openxmlformats.org/drawingml/2006/table">
            <a:tbl>
              <a:tblPr firstRow="1" bandRow="1">
                <a:tableStyleId>{F5AB1C69-6EDB-4FF4-983F-18BD219EF322}</a:tableStyleId>
              </a:tblPr>
              <a:tblGrid>
                <a:gridCol w="1085386">
                  <a:extLst>
                    <a:ext uri="{9D8B030D-6E8A-4147-A177-3AD203B41FA5}">
                      <a16:colId xmlns:a16="http://schemas.microsoft.com/office/drawing/2014/main" val="2524957566"/>
                    </a:ext>
                  </a:extLst>
                </a:gridCol>
                <a:gridCol w="1463766">
                  <a:extLst>
                    <a:ext uri="{9D8B030D-6E8A-4147-A177-3AD203B41FA5}">
                      <a16:colId xmlns:a16="http://schemas.microsoft.com/office/drawing/2014/main" val="3317271338"/>
                    </a:ext>
                  </a:extLst>
                </a:gridCol>
                <a:gridCol w="1896468">
                  <a:extLst>
                    <a:ext uri="{9D8B030D-6E8A-4147-A177-3AD203B41FA5}">
                      <a16:colId xmlns:a16="http://schemas.microsoft.com/office/drawing/2014/main" val="4171836731"/>
                    </a:ext>
                  </a:extLst>
                </a:gridCol>
                <a:gridCol w="2118733">
                  <a:extLst>
                    <a:ext uri="{9D8B030D-6E8A-4147-A177-3AD203B41FA5}">
                      <a16:colId xmlns:a16="http://schemas.microsoft.com/office/drawing/2014/main" val="4187893959"/>
                    </a:ext>
                  </a:extLst>
                </a:gridCol>
                <a:gridCol w="1462057">
                  <a:extLst>
                    <a:ext uri="{9D8B030D-6E8A-4147-A177-3AD203B41FA5}">
                      <a16:colId xmlns:a16="http://schemas.microsoft.com/office/drawing/2014/main" val="1301539079"/>
                    </a:ext>
                  </a:extLst>
                </a:gridCol>
              </a:tblGrid>
              <a:tr h="516810">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Bộ</a:t>
                      </a:r>
                      <a:r>
                        <a:rPr lang="en-US" baseline="0" smtClean="0">
                          <a:solidFill>
                            <a:sysClr val="windowText" lastClr="000000"/>
                          </a:solidFill>
                          <a:latin typeface="Times New Roman" panose="02020603050405020304" pitchFamily="18" charset="0"/>
                          <a:cs typeface="Times New Roman" panose="02020603050405020304" pitchFamily="18" charset="0"/>
                        </a:rPr>
                        <a:t> dữ liệu</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Thuật</a:t>
                      </a:r>
                      <a:r>
                        <a:rPr lang="en-US" baseline="0" smtClean="0">
                          <a:solidFill>
                            <a:sysClr val="windowText" lastClr="000000"/>
                          </a:solidFill>
                          <a:latin typeface="Times New Roman" panose="02020603050405020304" pitchFamily="18" charset="0"/>
                          <a:cs typeface="Times New Roman" panose="02020603050405020304" pitchFamily="18" charset="0"/>
                        </a:rPr>
                        <a:t> toán</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Thời</a:t>
                      </a:r>
                      <a:r>
                        <a:rPr lang="en-US" baseline="0" smtClean="0">
                          <a:solidFill>
                            <a:sysClr val="windowText" lastClr="000000"/>
                          </a:solidFill>
                          <a:latin typeface="Times New Roman" panose="02020603050405020304" pitchFamily="18" charset="0"/>
                          <a:cs typeface="Times New Roman" panose="02020603050405020304" pitchFamily="18" charset="0"/>
                        </a:rPr>
                        <a:t> gian chạy trung bình</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Độ</a:t>
                      </a:r>
                      <a:r>
                        <a:rPr lang="en-US" baseline="0" smtClean="0">
                          <a:solidFill>
                            <a:sysClr val="windowText" lastClr="000000"/>
                          </a:solidFill>
                          <a:latin typeface="Times New Roman" panose="02020603050405020304" pitchFamily="18" charset="0"/>
                          <a:cs typeface="Times New Roman" panose="02020603050405020304" pitchFamily="18" charset="0"/>
                        </a:rPr>
                        <a:t> dài đường đi trung bình tìm được</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Tỷ</a:t>
                      </a:r>
                      <a:r>
                        <a:rPr lang="en-US" baseline="0" smtClean="0">
                          <a:solidFill>
                            <a:sysClr val="windowText" lastClr="000000"/>
                          </a:solidFill>
                          <a:latin typeface="Times New Roman" panose="02020603050405020304" pitchFamily="18" charset="0"/>
                          <a:cs typeface="Times New Roman" panose="02020603050405020304" pitchFamily="18" charset="0"/>
                        </a:rPr>
                        <a:t> lệ thành công</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872420"/>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4</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15.1333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19.1805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507827"/>
                  </a:ext>
                </a:extLst>
              </a:tr>
              <a:tr h="278504">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15.7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15.1391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097565"/>
                  </a:ext>
                </a:extLst>
              </a:tr>
              <a:tr h="20416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8.8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17.6521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769599"/>
                  </a:ext>
                </a:extLst>
              </a:tr>
              <a:tr h="0">
                <a:tc vMerge="1">
                  <a:txBody>
                    <a:bodyPr/>
                    <a:lstStyle/>
                    <a:p>
                      <a:endParaRPr lang="en-US"/>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7.7667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14.4853</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23174360"/>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14.9333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20.0219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7025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16.562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916234"/>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14.6667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17.8995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088844"/>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11.4333</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14.9238</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13549561"/>
                  </a:ext>
                </a:extLst>
              </a:tr>
            </a:tbl>
          </a:graphicData>
        </a:graphic>
      </p:graphicFrame>
    </p:spTree>
    <p:extLst>
      <p:ext uri="{BB962C8B-B14F-4D97-AF65-F5344CB8AC3E}">
        <p14:creationId xmlns:p14="http://schemas.microsoft.com/office/powerpoint/2010/main" val="229177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1006497" y="184196"/>
            <a:ext cx="7825803" cy="681334"/>
          </a:xfrm>
          <a:prstGeom prst="rect">
            <a:avLst/>
          </a:prstGeom>
          <a:noFill/>
          <a:ln>
            <a:noFill/>
          </a:ln>
        </p:spPr>
        <p:txBody>
          <a:bodyPr spcFirstLastPara="1" wrap="square" lIns="91425" tIns="91425" rIns="91425" bIns="91425" anchor="t" anchorCtr="0">
            <a:noAutofit/>
          </a:bodyPr>
          <a:lstStyle/>
          <a:p>
            <a:pPr algn="just"/>
            <a:r>
              <a:rPr lang="en-US" sz="1750" b="1" cap="small">
                <a:latin typeface="Times New Roman" panose="02020603050405020304" pitchFamily="18" charset="0"/>
                <a:cs typeface="Times New Roman" panose="02020603050405020304" pitchFamily="18" charset="0"/>
              </a:rPr>
              <a:t>GIẢI THUẬT TỐI ƯU HÓA ĐÀN KIẾN ĐỂ LẬP LỊCH ĐƯỜNG ĐI CHO ROBOT DI ĐỘNG TRONG MÔI TRƯỜNG TĨNH CÓ CHƯỚNG NGẠI </a:t>
            </a:r>
            <a:r>
              <a:rPr lang="en-US" sz="1750" b="1" cap="small" smtClean="0">
                <a:latin typeface="Times New Roman" panose="02020603050405020304" pitchFamily="18" charset="0"/>
                <a:cs typeface="Times New Roman" panose="02020603050405020304" pitchFamily="18" charset="0"/>
              </a:rPr>
              <a:t>VẬT</a:t>
            </a:r>
            <a:endParaRPr sz="1750"/>
          </a:p>
        </p:txBody>
      </p:sp>
      <p:sp>
        <p:nvSpPr>
          <p:cNvPr id="137" name="Google Shape;137;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514350" lvl="0" indent="-514350" algn="l" rtl="0">
              <a:lnSpc>
                <a:spcPct val="115000"/>
              </a:lnSpc>
              <a:spcBef>
                <a:spcPts val="0"/>
              </a:spcBef>
              <a:spcAft>
                <a:spcPts val="0"/>
              </a:spcAft>
              <a:buSzPts val="1800"/>
              <a:buFont typeface="+mj-lt"/>
              <a:buAutoNum type="arabicPeriod"/>
            </a:pPr>
            <a:r>
              <a:rPr lang="vi">
                <a:latin typeface="Times New Roman" panose="02020603050405020304" pitchFamily="18" charset="0"/>
                <a:cs typeface="Times New Roman" panose="02020603050405020304" pitchFamily="18" charset="0"/>
              </a:rPr>
              <a:t>Giới thiệu</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Các nghiên cứu liên quan</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Mô tả bài toán</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Các đề xuất giải bài toán</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Thực nghiệm và phân tích kết quả</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Kết luận và định hướng</a:t>
            </a:r>
            <a:endParaRPr>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SzPts val="1800"/>
              <a:buFont typeface="Arial"/>
              <a:buAutoNum type="arabicPeriod"/>
            </a:pPr>
            <a:r>
              <a:rPr lang="vi">
                <a:latin typeface="Times New Roman" panose="02020603050405020304" pitchFamily="18" charset="0"/>
                <a:cs typeface="Times New Roman" panose="02020603050405020304" pitchFamily="18" charset="0"/>
              </a:rPr>
              <a:t>Tài liệu tham khảo</a:t>
            </a:r>
            <a:endParaRPr>
              <a:latin typeface="Times New Roman" panose="02020603050405020304" pitchFamily="18" charset="0"/>
              <a:cs typeface="Times New Roman" panose="02020603050405020304" pitchFamily="18" charset="0"/>
            </a:endParaRPr>
          </a:p>
        </p:txBody>
      </p:sp>
      <p:sp>
        <p:nvSpPr>
          <p:cNvPr id="138" name="Google Shape;138;p3"/>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vi"/>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lgn="just">
              <a:buNone/>
            </a:pPr>
            <a:r>
              <a:rPr lang="en-US" sz="2000" smtClean="0">
                <a:latin typeface="Times New Roman" panose="02020603050405020304" pitchFamily="18" charset="0"/>
                <a:cs typeface="Times New Roman" panose="02020603050405020304" pitchFamily="18" charset="0"/>
              </a:rPr>
              <a:t>Trong môi trường có cùng điểm xuất phát, điểm đích và khác nhau về số lượng và hình dạng chướng ngại vật, thuật toán đề xuất có độ dài đường đi và thời gian chạy chênh lệch rõ rệt so với thuật toán ACO.</a:t>
            </a:r>
          </a:p>
          <a:p>
            <a:pPr algn="just">
              <a:buClrTx/>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Với số lượng chướng ngại vật ít: làm tăng phạm vi tìm kiếm, số lượng điểm xét tăng lên khiến thời gian chạy thực chậm. Thuật toán đề xuất vẫn nhanh hơn so thuật toán ACO.</a:t>
            </a:r>
          </a:p>
          <a:p>
            <a:pPr algn="just">
              <a:buClrTx/>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Với số lượng chướng ngại vật nhiều: về mặt tổng thể đường đi tìm được của các thuật toán ngắn. Nhưng thật toán đề xuất nổi trội hơn về cả thời gian và độ dài quãng đường tìm được.</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sp>
        <p:nvSpPr>
          <p:cNvPr id="5" name="Google Shape;143;gf03a968f6e_0_0"/>
          <p:cNvSpPr txBox="1">
            <a:spLocks/>
          </p:cNvSpPr>
          <p:nvPr/>
        </p:nvSpPr>
        <p:spPr>
          <a:xfrm>
            <a:off x="1107688" y="0"/>
            <a:ext cx="7857892"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a:t>
            </a: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1: Ảnh hướng của số lượng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160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21</a:t>
            </a:fld>
            <a:endParaRPr lang="vi"/>
          </a:p>
        </p:txBody>
      </p:sp>
      <p:sp>
        <p:nvSpPr>
          <p:cNvPr id="5" name="Google Shape;143;gf03a968f6e_0_0"/>
          <p:cNvSpPr txBox="1">
            <a:spLocks noGrp="1"/>
          </p:cNvSpPr>
          <p:nvPr>
            <p:ph type="title"/>
          </p:nvPr>
        </p:nvSpPr>
        <p:spPr>
          <a:xfrm>
            <a:off x="1092820" y="0"/>
            <a:ext cx="7928338"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2: </a:t>
            </a:r>
            <a:r>
              <a:rPr lang="vi-VN" sz="2000">
                <a:solidFill>
                  <a:schemeClr val="tx1">
                    <a:lumMod val="75000"/>
                    <a:lumOff val="25000"/>
                  </a:schemeClr>
                </a:solidFill>
                <a:latin typeface="Times New Roman" panose="02020603050405020304" pitchFamily="18" charset="0"/>
                <a:cs typeface="Times New Roman" panose="02020603050405020304" pitchFamily="18" charset="0"/>
              </a:rPr>
              <a:t>Ảnh hưởng của hình dạng chướng ngại vật lên thuật toán</a:t>
            </a:r>
            <a:endParaRPr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58925"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 chướng ngại vật hình chữ U</a:t>
            </a:r>
            <a:endParaRPr lang="en-US" sz="12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90694" y="1006256"/>
            <a:ext cx="1526763" cy="1528788"/>
          </a:xfrm>
          <a:prstGeom prst="rect">
            <a:avLst/>
          </a:prstGeom>
        </p:spPr>
      </p:pic>
      <p:sp>
        <p:nvSpPr>
          <p:cNvPr id="8" name="TextBox 7"/>
          <p:cNvSpPr txBox="1"/>
          <p:nvPr/>
        </p:nvSpPr>
        <p:spPr>
          <a:xfrm>
            <a:off x="3341449"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E</a:t>
            </a:r>
            <a:endParaRPr lang="en-US" sz="1200">
              <a:latin typeface="Times New Roman" panose="02020603050405020304" pitchFamily="18" charset="0"/>
              <a:cs typeface="Times New Roman" panose="02020603050405020304" pitchFamily="18" charset="0"/>
            </a:endParaRPr>
          </a:p>
        </p:txBody>
      </p:sp>
      <p:sp>
        <p:nvSpPr>
          <p:cNvPr id="9" name="TextBox 8"/>
          <p:cNvSpPr txBox="1"/>
          <p:nvPr/>
        </p:nvSpPr>
        <p:spPr>
          <a:xfrm>
            <a:off x="5827597" y="2535043"/>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 </a:t>
            </a:r>
            <a:r>
              <a:rPr lang="en-US" sz="1200">
                <a:latin typeface="Times New Roman" panose="02020603050405020304" pitchFamily="18" charset="0"/>
                <a:cs typeface="Times New Roman" panose="02020603050405020304" pitchFamily="18" charset="0"/>
              </a:rPr>
              <a:t>chướng ngại vật hình chữ J</a:t>
            </a:r>
          </a:p>
        </p:txBody>
      </p:sp>
      <p:sp>
        <p:nvSpPr>
          <p:cNvPr id="10" name="TextBox 9"/>
          <p:cNvSpPr txBox="1"/>
          <p:nvPr/>
        </p:nvSpPr>
        <p:spPr>
          <a:xfrm>
            <a:off x="2063256" y="4595151"/>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4: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H</a:t>
            </a:r>
            <a:endParaRPr lang="en-US" sz="1200">
              <a:latin typeface="Times New Roman" panose="02020603050405020304" pitchFamily="18" charset="0"/>
              <a:cs typeface="Times New Roman" panose="02020603050405020304" pitchFamily="18" charset="0"/>
            </a:endParaRPr>
          </a:p>
        </p:txBody>
      </p:sp>
      <p:sp>
        <p:nvSpPr>
          <p:cNvPr id="11" name="TextBox 10"/>
          <p:cNvSpPr txBox="1"/>
          <p:nvPr/>
        </p:nvSpPr>
        <p:spPr>
          <a:xfrm>
            <a:off x="4588489" y="458887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5: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G</a:t>
            </a:r>
            <a:endParaRPr lang="en-US" sz="12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3668982" y="1006256"/>
            <a:ext cx="1526763" cy="1528796"/>
          </a:xfrm>
          <a:prstGeom prst="rect">
            <a:avLst/>
          </a:prstGeom>
        </p:spPr>
      </p:pic>
      <p:pic>
        <p:nvPicPr>
          <p:cNvPr id="13" name="Picture 12"/>
          <p:cNvPicPr>
            <a:picLocks noChangeAspect="1"/>
          </p:cNvPicPr>
          <p:nvPr/>
        </p:nvPicPr>
        <p:blipFill>
          <a:blip r:embed="rId4"/>
          <a:stretch>
            <a:fillRect/>
          </a:stretch>
        </p:blipFill>
        <p:spPr>
          <a:xfrm>
            <a:off x="6153317" y="1014315"/>
            <a:ext cx="1526763" cy="1520728"/>
          </a:xfrm>
          <a:prstGeom prst="rect">
            <a:avLst/>
          </a:prstGeom>
        </p:spPr>
      </p:pic>
      <p:pic>
        <p:nvPicPr>
          <p:cNvPr id="14" name="Picture 13"/>
          <p:cNvPicPr>
            <a:picLocks noChangeAspect="1"/>
          </p:cNvPicPr>
          <p:nvPr/>
        </p:nvPicPr>
        <p:blipFill>
          <a:blip r:embed="rId5"/>
          <a:stretch>
            <a:fillRect/>
          </a:stretch>
        </p:blipFill>
        <p:spPr>
          <a:xfrm>
            <a:off x="2386950" y="3060087"/>
            <a:ext cx="1530815" cy="1528787"/>
          </a:xfrm>
          <a:prstGeom prst="rect">
            <a:avLst/>
          </a:prstGeom>
        </p:spPr>
      </p:pic>
      <p:pic>
        <p:nvPicPr>
          <p:cNvPr id="15" name="Picture 14"/>
          <p:cNvPicPr>
            <a:picLocks noChangeAspect="1"/>
          </p:cNvPicPr>
          <p:nvPr/>
        </p:nvPicPr>
        <p:blipFill>
          <a:blip r:embed="rId6"/>
          <a:stretch>
            <a:fillRect/>
          </a:stretch>
        </p:blipFill>
        <p:spPr>
          <a:xfrm>
            <a:off x="4916335" y="3066362"/>
            <a:ext cx="1522511" cy="1522511"/>
          </a:xfrm>
          <a:prstGeom prst="rect">
            <a:avLst/>
          </a:prstGeom>
        </p:spPr>
      </p:pic>
    </p:spTree>
    <p:extLst>
      <p:ext uri="{BB962C8B-B14F-4D97-AF65-F5344CB8AC3E}">
        <p14:creationId xmlns:p14="http://schemas.microsoft.com/office/powerpoint/2010/main" val="3830808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22</a:t>
            </a:fld>
            <a:endParaRPr lang="vi"/>
          </a:p>
        </p:txBody>
      </p:sp>
      <p:sp>
        <p:nvSpPr>
          <p:cNvPr id="6" name="TextBox 5"/>
          <p:cNvSpPr txBox="1"/>
          <p:nvPr/>
        </p:nvSpPr>
        <p:spPr>
          <a:xfrm>
            <a:off x="858925"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 chướng ngại vật hình chữ U</a:t>
            </a:r>
            <a:endParaRPr lang="en-US" sz="1200">
              <a:latin typeface="Times New Roman" panose="02020603050405020304" pitchFamily="18" charset="0"/>
              <a:cs typeface="Times New Roman" panose="02020603050405020304" pitchFamily="18" charset="0"/>
            </a:endParaRPr>
          </a:p>
        </p:txBody>
      </p:sp>
      <p:sp>
        <p:nvSpPr>
          <p:cNvPr id="7" name="TextBox 6"/>
          <p:cNvSpPr txBox="1"/>
          <p:nvPr/>
        </p:nvSpPr>
        <p:spPr>
          <a:xfrm>
            <a:off x="3341449" y="2535044"/>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E</a:t>
            </a:r>
            <a:endParaRPr lang="en-US" sz="1200">
              <a:latin typeface="Times New Roman" panose="02020603050405020304" pitchFamily="18" charset="0"/>
              <a:cs typeface="Times New Roman" panose="02020603050405020304" pitchFamily="18" charset="0"/>
            </a:endParaRPr>
          </a:p>
        </p:txBody>
      </p:sp>
      <p:sp>
        <p:nvSpPr>
          <p:cNvPr id="9" name="TextBox 8"/>
          <p:cNvSpPr txBox="1"/>
          <p:nvPr/>
        </p:nvSpPr>
        <p:spPr>
          <a:xfrm>
            <a:off x="5827597" y="2535043"/>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 </a:t>
            </a:r>
            <a:r>
              <a:rPr lang="en-US" sz="1200">
                <a:latin typeface="Times New Roman" panose="02020603050405020304" pitchFamily="18" charset="0"/>
                <a:cs typeface="Times New Roman" panose="02020603050405020304" pitchFamily="18" charset="0"/>
              </a:rPr>
              <a:t>chướng ngại vật hình chữ J</a:t>
            </a:r>
          </a:p>
        </p:txBody>
      </p:sp>
      <p:sp>
        <p:nvSpPr>
          <p:cNvPr id="10" name="TextBox 9"/>
          <p:cNvSpPr txBox="1"/>
          <p:nvPr/>
        </p:nvSpPr>
        <p:spPr>
          <a:xfrm>
            <a:off x="858923" y="4588872"/>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4: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H</a:t>
            </a:r>
            <a:endParaRPr lang="en-US" sz="1200">
              <a:latin typeface="Times New Roman" panose="02020603050405020304" pitchFamily="18" charset="0"/>
              <a:cs typeface="Times New Roman" panose="02020603050405020304" pitchFamily="18" charset="0"/>
            </a:endParaRPr>
          </a:p>
        </p:txBody>
      </p:sp>
      <p:sp>
        <p:nvSpPr>
          <p:cNvPr id="11" name="TextBox 10"/>
          <p:cNvSpPr txBox="1"/>
          <p:nvPr/>
        </p:nvSpPr>
        <p:spPr>
          <a:xfrm>
            <a:off x="3341448" y="4588872"/>
            <a:ext cx="2178205"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5: </a:t>
            </a:r>
            <a:r>
              <a:rPr lang="en-US" sz="1200">
                <a:latin typeface="Times New Roman" panose="02020603050405020304" pitchFamily="18" charset="0"/>
                <a:cs typeface="Times New Roman" panose="02020603050405020304" pitchFamily="18" charset="0"/>
              </a:rPr>
              <a:t>chướng ngại vật hình chữ </a:t>
            </a:r>
            <a:r>
              <a:rPr lang="en-US" sz="1200" smtClean="0">
                <a:latin typeface="Times New Roman" panose="02020603050405020304" pitchFamily="18" charset="0"/>
                <a:cs typeface="Times New Roman" panose="02020603050405020304" pitchFamily="18" charset="0"/>
              </a:rPr>
              <a:t>G</a:t>
            </a:r>
            <a:endParaRPr lang="en-US" sz="120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1190694" y="1006256"/>
            <a:ext cx="1526763" cy="1528787"/>
          </a:xfrm>
          <a:prstGeom prst="rect">
            <a:avLst/>
          </a:prstGeom>
        </p:spPr>
      </p:pic>
      <p:pic>
        <p:nvPicPr>
          <p:cNvPr id="13" name="Picture 12"/>
          <p:cNvPicPr/>
          <p:nvPr/>
        </p:nvPicPr>
        <p:blipFill>
          <a:blip r:embed="rId3"/>
          <a:stretch>
            <a:fillRect/>
          </a:stretch>
        </p:blipFill>
        <p:spPr>
          <a:xfrm>
            <a:off x="3668982" y="1006256"/>
            <a:ext cx="1526763" cy="1528788"/>
          </a:xfrm>
          <a:prstGeom prst="rect">
            <a:avLst/>
          </a:prstGeom>
        </p:spPr>
      </p:pic>
      <p:pic>
        <p:nvPicPr>
          <p:cNvPr id="14" name="Picture 13"/>
          <p:cNvPicPr/>
          <p:nvPr/>
        </p:nvPicPr>
        <p:blipFill>
          <a:blip r:embed="rId4"/>
          <a:stretch>
            <a:fillRect/>
          </a:stretch>
        </p:blipFill>
        <p:spPr>
          <a:xfrm>
            <a:off x="6147270" y="1006256"/>
            <a:ext cx="1526763" cy="1528787"/>
          </a:xfrm>
          <a:prstGeom prst="rect">
            <a:avLst/>
          </a:prstGeom>
        </p:spPr>
      </p:pic>
      <p:pic>
        <p:nvPicPr>
          <p:cNvPr id="15" name="Picture 14"/>
          <p:cNvPicPr/>
          <p:nvPr/>
        </p:nvPicPr>
        <p:blipFill>
          <a:blip r:embed="rId5"/>
          <a:stretch>
            <a:fillRect/>
          </a:stretch>
        </p:blipFill>
        <p:spPr>
          <a:xfrm>
            <a:off x="1182527" y="3060085"/>
            <a:ext cx="1530999" cy="1528787"/>
          </a:xfrm>
          <a:prstGeom prst="rect">
            <a:avLst/>
          </a:prstGeom>
        </p:spPr>
      </p:pic>
      <p:pic>
        <p:nvPicPr>
          <p:cNvPr id="16" name="Picture 15"/>
          <p:cNvPicPr/>
          <p:nvPr/>
        </p:nvPicPr>
        <p:blipFill>
          <a:blip r:embed="rId6"/>
          <a:stretch>
            <a:fillRect/>
          </a:stretch>
        </p:blipFill>
        <p:spPr>
          <a:xfrm>
            <a:off x="3668982" y="3060085"/>
            <a:ext cx="1530999" cy="1528787"/>
          </a:xfrm>
          <a:prstGeom prst="rect">
            <a:avLst/>
          </a:prstGeom>
        </p:spPr>
      </p:pic>
      <p:sp>
        <p:nvSpPr>
          <p:cNvPr id="18" name="Google Shape;143;gf03a968f6e_0_0"/>
          <p:cNvSpPr txBox="1">
            <a:spLocks/>
          </p:cNvSpPr>
          <p:nvPr/>
        </p:nvSpPr>
        <p:spPr>
          <a:xfrm>
            <a:off x="1092820" y="0"/>
            <a:ext cx="7928338"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2: Ảnh hưởng của hình dạng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Slide Number Placeholder 3"/>
          <p:cNvSpPr txBox="1">
            <a:spLocks/>
          </p:cNvSpPr>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fld id="{00000000-1234-1234-1234-123412341234}" type="slidenum">
              <a:rPr lang="vi" smtClean="0"/>
              <a:pPr/>
              <a:t>22</a:t>
            </a:fld>
            <a:endParaRPr lang="vi"/>
          </a:p>
        </p:txBody>
      </p:sp>
      <p:sp>
        <p:nvSpPr>
          <p:cNvPr id="19" name="Rounded Rectangle 18"/>
          <p:cNvSpPr/>
          <p:nvPr/>
        </p:nvSpPr>
        <p:spPr>
          <a:xfrm>
            <a:off x="5827597" y="3880800"/>
            <a:ext cx="2644861" cy="11697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ACO:</a:t>
            </a:r>
          </a:p>
          <a:p>
            <a:r>
              <a:rPr lang="en-US" smtClean="0">
                <a:latin typeface="Times New Roman" panose="02020603050405020304" pitchFamily="18" charset="0"/>
                <a:cs typeface="Times New Roman" panose="02020603050405020304" pitchFamily="18" charset="0"/>
              </a:rPr>
              <a:t>ACO-BFS:</a:t>
            </a:r>
          </a:p>
          <a:p>
            <a:r>
              <a:rPr lang="en-US" smtClean="0">
                <a:latin typeface="Times New Roman" panose="02020603050405020304" pitchFamily="18" charset="0"/>
                <a:cs typeface="Times New Roman" panose="02020603050405020304" pitchFamily="18" charset="0"/>
              </a:rPr>
              <a:t>ACO-BFS-SP:</a:t>
            </a:r>
          </a:p>
          <a:p>
            <a:r>
              <a:rPr lang="en-US" smtClean="0">
                <a:latin typeface="Times New Roman" panose="02020603050405020304" pitchFamily="18" charset="0"/>
                <a:cs typeface="Times New Roman" panose="02020603050405020304" pitchFamily="18" charset="0"/>
              </a:rPr>
              <a:t>ACO-BFS-SP-N:</a:t>
            </a:r>
            <a:endParaRPr lang="en-US">
              <a:latin typeface="Times New Roman" panose="02020603050405020304" pitchFamily="18" charset="0"/>
              <a:cs typeface="Times New Roman" panose="02020603050405020304" pitchFamily="18" charset="0"/>
            </a:endParaRPr>
          </a:p>
        </p:txBody>
      </p:sp>
      <p:cxnSp>
        <p:nvCxnSpPr>
          <p:cNvPr id="20" name="Straight Connector 19"/>
          <p:cNvCxnSpPr/>
          <p:nvPr/>
        </p:nvCxnSpPr>
        <p:spPr>
          <a:xfrm>
            <a:off x="7321788" y="4798105"/>
            <a:ext cx="900000" cy="21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21788" y="4578073"/>
            <a:ext cx="900000" cy="2160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21788" y="4345259"/>
            <a:ext cx="900000" cy="21600"/>
          </a:xfrm>
          <a:prstGeom prst="line">
            <a:avLst/>
          </a:prstGeom>
          <a:ln>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21788" y="4112445"/>
            <a:ext cx="900000" cy="21600"/>
          </a:xfrm>
          <a:prstGeom prst="line">
            <a:avLst/>
          </a:prstGeom>
          <a:ln>
            <a:solidFill>
              <a:srgbClr val="C61E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55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23</a:t>
            </a:fld>
            <a:endParaRPr lang="vi"/>
          </a:p>
        </p:txBody>
      </p:sp>
      <p:sp>
        <p:nvSpPr>
          <p:cNvPr id="5" name="Google Shape;143;gf03a968f6e_0_0"/>
          <p:cNvSpPr txBox="1">
            <a:spLocks/>
          </p:cNvSpPr>
          <p:nvPr/>
        </p:nvSpPr>
        <p:spPr>
          <a:xfrm>
            <a:off x="1092820" y="0"/>
            <a:ext cx="7928338"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2: Ảnh hưởng của hình dạng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68673171"/>
              </p:ext>
            </p:extLst>
          </p:nvPr>
        </p:nvGraphicFramePr>
        <p:xfrm>
          <a:off x="446048" y="881056"/>
          <a:ext cx="8026410" cy="4175760"/>
        </p:xfrm>
        <a:graphic>
          <a:graphicData uri="http://schemas.openxmlformats.org/drawingml/2006/table">
            <a:tbl>
              <a:tblPr firstRow="1" bandRow="1">
                <a:tableStyleId>{F5AB1C69-6EDB-4FF4-983F-18BD219EF322}</a:tableStyleId>
              </a:tblPr>
              <a:tblGrid>
                <a:gridCol w="1085386">
                  <a:extLst>
                    <a:ext uri="{9D8B030D-6E8A-4147-A177-3AD203B41FA5}">
                      <a16:colId xmlns:a16="http://schemas.microsoft.com/office/drawing/2014/main" val="2859556625"/>
                    </a:ext>
                  </a:extLst>
                </a:gridCol>
                <a:gridCol w="1420566">
                  <a:extLst>
                    <a:ext uri="{9D8B030D-6E8A-4147-A177-3AD203B41FA5}">
                      <a16:colId xmlns:a16="http://schemas.microsoft.com/office/drawing/2014/main" val="3174561959"/>
                    </a:ext>
                  </a:extLst>
                </a:gridCol>
                <a:gridCol w="1939668">
                  <a:extLst>
                    <a:ext uri="{9D8B030D-6E8A-4147-A177-3AD203B41FA5}">
                      <a16:colId xmlns:a16="http://schemas.microsoft.com/office/drawing/2014/main" val="1270548549"/>
                    </a:ext>
                  </a:extLst>
                </a:gridCol>
                <a:gridCol w="2118733">
                  <a:extLst>
                    <a:ext uri="{9D8B030D-6E8A-4147-A177-3AD203B41FA5}">
                      <a16:colId xmlns:a16="http://schemas.microsoft.com/office/drawing/2014/main" val="1771868019"/>
                    </a:ext>
                  </a:extLst>
                </a:gridCol>
                <a:gridCol w="1462057">
                  <a:extLst>
                    <a:ext uri="{9D8B030D-6E8A-4147-A177-3AD203B41FA5}">
                      <a16:colId xmlns:a16="http://schemas.microsoft.com/office/drawing/2014/main" val="1847349657"/>
                    </a:ext>
                  </a:extLst>
                </a:gridCol>
              </a:tblGrid>
              <a:tr h="515900">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Bộ</a:t>
                      </a:r>
                      <a:r>
                        <a:rPr lang="en-US" baseline="0" smtClean="0">
                          <a:solidFill>
                            <a:sysClr val="windowText" lastClr="000000"/>
                          </a:solidFill>
                          <a:latin typeface="Times New Roman" panose="02020603050405020304" pitchFamily="18" charset="0"/>
                          <a:cs typeface="Times New Roman" panose="02020603050405020304" pitchFamily="18" charset="0"/>
                        </a:rPr>
                        <a:t> dữ liệu</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Thuật</a:t>
                      </a:r>
                      <a:r>
                        <a:rPr lang="en-US" baseline="0" smtClean="0">
                          <a:solidFill>
                            <a:sysClr val="windowText" lastClr="000000"/>
                          </a:solidFill>
                          <a:latin typeface="Times New Roman" panose="02020603050405020304" pitchFamily="18" charset="0"/>
                          <a:cs typeface="Times New Roman" panose="02020603050405020304" pitchFamily="18" charset="0"/>
                        </a:rPr>
                        <a:t> toán</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Thời</a:t>
                      </a:r>
                      <a:r>
                        <a:rPr lang="en-US" baseline="0" smtClean="0">
                          <a:solidFill>
                            <a:sysClr val="windowText" lastClr="000000"/>
                          </a:solidFill>
                          <a:latin typeface="Times New Roman" panose="02020603050405020304" pitchFamily="18" charset="0"/>
                          <a:cs typeface="Times New Roman" panose="02020603050405020304" pitchFamily="18" charset="0"/>
                        </a:rPr>
                        <a:t> gian chạy trung bình</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Độ</a:t>
                      </a:r>
                      <a:r>
                        <a:rPr lang="en-US" baseline="0" smtClean="0">
                          <a:solidFill>
                            <a:sysClr val="windowText" lastClr="000000"/>
                          </a:solidFill>
                          <a:latin typeface="Times New Roman" panose="02020603050405020304" pitchFamily="18" charset="0"/>
                          <a:cs typeface="Times New Roman" panose="02020603050405020304" pitchFamily="18" charset="0"/>
                        </a:rPr>
                        <a:t> dài đường đi trung bình tìm được</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Tỷ</a:t>
                      </a:r>
                      <a:r>
                        <a:rPr lang="en-US" baseline="0" smtClean="0">
                          <a:solidFill>
                            <a:sysClr val="windowText" lastClr="000000"/>
                          </a:solidFill>
                          <a:latin typeface="Times New Roman" panose="02020603050405020304" pitchFamily="18" charset="0"/>
                          <a:cs typeface="Times New Roman" panose="02020603050405020304" pitchFamily="18" charset="0"/>
                        </a:rPr>
                        <a:t> lệ thành công</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1130849"/>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14.6667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17.0667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63478"/>
                  </a:ext>
                </a:extLst>
              </a:tr>
              <a:tr h="278504">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22.5333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14.4731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936145"/>
                  </a:ext>
                </a:extLst>
              </a:tr>
              <a:tr h="20416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11.2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18.1188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244330"/>
                  </a:ext>
                </a:extLst>
              </a:tr>
              <a:tr h="0">
                <a:tc vMerge="1">
                  <a:txBody>
                    <a:bodyPr/>
                    <a:lstStyle/>
                    <a:p>
                      <a:endParaRPr lang="en-US"/>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5.4667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13.0711</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49615152"/>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13.1936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20.2903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97472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17.6667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17.0164</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163979"/>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17.3571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21.7405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787693"/>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5.6667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14.0711</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676603561"/>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16.4</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18.6667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084594"/>
                  </a:ext>
                </a:extLst>
              </a:tr>
              <a:tr h="179906">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17.7333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12.3598</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285802"/>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11.2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16.2426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986090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5.9333</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12.2426</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386117646"/>
                  </a:ext>
                </a:extLst>
              </a:tr>
            </a:tbl>
          </a:graphicData>
        </a:graphic>
      </p:graphicFrame>
    </p:spTree>
    <p:extLst>
      <p:ext uri="{BB962C8B-B14F-4D97-AF65-F5344CB8AC3E}">
        <p14:creationId xmlns:p14="http://schemas.microsoft.com/office/powerpoint/2010/main" val="1309798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24</a:t>
            </a:fld>
            <a:endParaRPr lang="vi"/>
          </a:p>
        </p:txBody>
      </p:sp>
      <p:sp>
        <p:nvSpPr>
          <p:cNvPr id="5" name="Google Shape;143;gf03a968f6e_0_0"/>
          <p:cNvSpPr txBox="1">
            <a:spLocks/>
          </p:cNvSpPr>
          <p:nvPr/>
        </p:nvSpPr>
        <p:spPr>
          <a:xfrm>
            <a:off x="1092820" y="0"/>
            <a:ext cx="7928338"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2: Ảnh hưởng của hình dạng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89933470"/>
              </p:ext>
            </p:extLst>
          </p:nvPr>
        </p:nvGraphicFramePr>
        <p:xfrm>
          <a:off x="446048" y="1267769"/>
          <a:ext cx="8026410" cy="2956560"/>
        </p:xfrm>
        <a:graphic>
          <a:graphicData uri="http://schemas.openxmlformats.org/drawingml/2006/table">
            <a:tbl>
              <a:tblPr firstRow="1" bandRow="1">
                <a:tableStyleId>{F5AB1C69-6EDB-4FF4-983F-18BD219EF322}</a:tableStyleId>
              </a:tblPr>
              <a:tblGrid>
                <a:gridCol w="1085386">
                  <a:extLst>
                    <a:ext uri="{9D8B030D-6E8A-4147-A177-3AD203B41FA5}">
                      <a16:colId xmlns:a16="http://schemas.microsoft.com/office/drawing/2014/main" val="2524957566"/>
                    </a:ext>
                  </a:extLst>
                </a:gridCol>
                <a:gridCol w="1463766">
                  <a:extLst>
                    <a:ext uri="{9D8B030D-6E8A-4147-A177-3AD203B41FA5}">
                      <a16:colId xmlns:a16="http://schemas.microsoft.com/office/drawing/2014/main" val="3317271338"/>
                    </a:ext>
                  </a:extLst>
                </a:gridCol>
                <a:gridCol w="1896468">
                  <a:extLst>
                    <a:ext uri="{9D8B030D-6E8A-4147-A177-3AD203B41FA5}">
                      <a16:colId xmlns:a16="http://schemas.microsoft.com/office/drawing/2014/main" val="4171836731"/>
                    </a:ext>
                  </a:extLst>
                </a:gridCol>
                <a:gridCol w="2118733">
                  <a:extLst>
                    <a:ext uri="{9D8B030D-6E8A-4147-A177-3AD203B41FA5}">
                      <a16:colId xmlns:a16="http://schemas.microsoft.com/office/drawing/2014/main" val="4187893959"/>
                    </a:ext>
                  </a:extLst>
                </a:gridCol>
                <a:gridCol w="1462057">
                  <a:extLst>
                    <a:ext uri="{9D8B030D-6E8A-4147-A177-3AD203B41FA5}">
                      <a16:colId xmlns:a16="http://schemas.microsoft.com/office/drawing/2014/main" val="1301539079"/>
                    </a:ext>
                  </a:extLst>
                </a:gridCol>
              </a:tblGrid>
              <a:tr h="516810">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Bộ</a:t>
                      </a:r>
                      <a:r>
                        <a:rPr lang="en-US" baseline="0" smtClean="0">
                          <a:solidFill>
                            <a:sysClr val="windowText" lastClr="000000"/>
                          </a:solidFill>
                          <a:latin typeface="Times New Roman" panose="02020603050405020304" pitchFamily="18" charset="0"/>
                          <a:cs typeface="Times New Roman" panose="02020603050405020304" pitchFamily="18" charset="0"/>
                        </a:rPr>
                        <a:t> dữ liệu</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Thuật</a:t>
                      </a:r>
                      <a:r>
                        <a:rPr lang="en-US" baseline="0" smtClean="0">
                          <a:solidFill>
                            <a:sysClr val="windowText" lastClr="000000"/>
                          </a:solidFill>
                          <a:latin typeface="Times New Roman" panose="02020603050405020304" pitchFamily="18" charset="0"/>
                          <a:cs typeface="Times New Roman" panose="02020603050405020304" pitchFamily="18" charset="0"/>
                        </a:rPr>
                        <a:t> toán</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Thời</a:t>
                      </a:r>
                      <a:r>
                        <a:rPr lang="en-US" baseline="0" smtClean="0">
                          <a:solidFill>
                            <a:sysClr val="windowText" lastClr="000000"/>
                          </a:solidFill>
                          <a:latin typeface="Times New Roman" panose="02020603050405020304" pitchFamily="18" charset="0"/>
                          <a:cs typeface="Times New Roman" panose="02020603050405020304" pitchFamily="18" charset="0"/>
                        </a:rPr>
                        <a:t> gian chạy trung bình</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Độ</a:t>
                      </a:r>
                      <a:r>
                        <a:rPr lang="en-US" baseline="0" smtClean="0">
                          <a:solidFill>
                            <a:sysClr val="windowText" lastClr="000000"/>
                          </a:solidFill>
                          <a:latin typeface="Times New Roman" panose="02020603050405020304" pitchFamily="18" charset="0"/>
                          <a:cs typeface="Times New Roman" panose="02020603050405020304" pitchFamily="18" charset="0"/>
                        </a:rPr>
                        <a:t> dài đường đi trung bình tìm được</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Tỷ</a:t>
                      </a:r>
                      <a:r>
                        <a:rPr lang="en-US" baseline="0" smtClean="0">
                          <a:solidFill>
                            <a:sysClr val="windowText" lastClr="000000"/>
                          </a:solidFill>
                          <a:latin typeface="Times New Roman" panose="02020603050405020304" pitchFamily="18" charset="0"/>
                          <a:cs typeface="Times New Roman" panose="02020603050405020304" pitchFamily="18" charset="0"/>
                        </a:rPr>
                        <a:t> lệ thành công</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872420"/>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4</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14.7333</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20</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507827"/>
                  </a:ext>
                </a:extLst>
              </a:tr>
              <a:tr h="278504">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19.3333</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13.8455</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097565"/>
                  </a:ext>
                </a:extLst>
              </a:tr>
              <a:tr h="20416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11.1333</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19.6569</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769599"/>
                  </a:ext>
                </a:extLst>
              </a:tr>
              <a:tr h="0">
                <a:tc vMerge="1">
                  <a:txBody>
                    <a:bodyPr/>
                    <a:lstStyle/>
                    <a:p>
                      <a:endParaRPr lang="en-US"/>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8.2667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16.0977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23174360"/>
                  </a:ext>
                </a:extLst>
              </a:tr>
              <a:tr h="0">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17.3333</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23.0828</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70251"/>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18.0667</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19.6206</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916234"/>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7.8</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25.0711</a:t>
                      </a:r>
                      <a:endParaRPr lang="en-US" b="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088844"/>
                  </a:ext>
                </a:extLst>
              </a:tr>
              <a:tr h="0">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6.2</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i="0" u="none" strike="noStrike" cap="none" smtClean="0">
                          <a:solidFill>
                            <a:schemeClr val="bg2"/>
                          </a:solidFill>
                          <a:effectLst/>
                          <a:latin typeface="Times New Roman" panose="02020603050405020304" pitchFamily="18" charset="0"/>
                          <a:ea typeface="+mn-ea"/>
                          <a:cs typeface="Times New Roman" panose="02020603050405020304" pitchFamily="18" charset="0"/>
                          <a:sym typeface="Arial"/>
                        </a:rPr>
                        <a:t>16.4853</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13549561"/>
                  </a:ext>
                </a:extLst>
              </a:tr>
            </a:tbl>
          </a:graphicData>
        </a:graphic>
      </p:graphicFrame>
    </p:spTree>
    <p:extLst>
      <p:ext uri="{BB962C8B-B14F-4D97-AF65-F5344CB8AC3E}">
        <p14:creationId xmlns:p14="http://schemas.microsoft.com/office/powerpoint/2010/main" val="433018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lgn="just">
              <a:buNone/>
            </a:pPr>
            <a:r>
              <a:rPr lang="en-US" sz="2000" smtClean="0">
                <a:latin typeface="Times New Roman" panose="02020603050405020304" pitchFamily="18" charset="0"/>
                <a:cs typeface="Times New Roman" panose="02020603050405020304" pitchFamily="18" charset="0"/>
              </a:rPr>
              <a:t>Trong môi trường, chướng ngại vật có bẫy với mức độ lõm và độ phức tạp khác nhau, thuật toán đề xuất có thời gian thoát khỏi bẫy nhanh và độ dài đường đi tìm được ngắn hơn so với thuật toán ACO.</a:t>
            </a:r>
          </a:p>
          <a:p>
            <a:pPr marL="114300" indent="0" algn="just">
              <a:buNone/>
            </a:pPr>
            <a:r>
              <a:rPr lang="en-US" sz="2000" smtClean="0">
                <a:latin typeface="Times New Roman" panose="02020603050405020304" pitchFamily="18" charset="0"/>
                <a:cs typeface="Times New Roman" panose="02020603050405020304" pitchFamily="18" charset="0"/>
              </a:rPr>
              <a:t>Thuật toán vẫn chưa thể cân bằng mức độ ảnh hưởng của xác suất kích thích và số hạng toàn cầu. Tuy vậy, kết quả của thuật toán vẫn có thể chấp nhận được.</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25</a:t>
            </a:fld>
            <a:endParaRPr lang="vi"/>
          </a:p>
        </p:txBody>
      </p:sp>
      <p:sp>
        <p:nvSpPr>
          <p:cNvPr id="5" name="Google Shape;143;gf03a968f6e_0_0"/>
          <p:cNvSpPr txBox="1">
            <a:spLocks/>
          </p:cNvSpPr>
          <p:nvPr/>
        </p:nvSpPr>
        <p:spPr>
          <a:xfrm>
            <a:off x="1092820" y="0"/>
            <a:ext cx="7928338" cy="82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vi-VN" sz="2700" smtClean="0">
                <a:latin typeface="Times New Roman" panose="02020603050405020304" pitchFamily="18" charset="0"/>
                <a:cs typeface="Times New Roman" panose="02020603050405020304" pitchFamily="18" charset="0"/>
              </a:rPr>
              <a:t>5. Thực nghiệm và phân tích kết quả</a:t>
            </a:r>
            <a:r>
              <a:rPr lang="vi-VN" smtClean="0">
                <a:latin typeface="Times New Roman" panose="02020603050405020304" pitchFamily="18" charset="0"/>
                <a:cs typeface="Times New Roman" panose="02020603050405020304" pitchFamily="18" charset="0"/>
              </a:rPr>
              <a:t/>
            </a:r>
            <a:br>
              <a:rPr lang="vi-VN" smtClean="0">
                <a:latin typeface="Times New Roman" panose="02020603050405020304" pitchFamily="18" charset="0"/>
                <a:cs typeface="Times New Roman" panose="02020603050405020304" pitchFamily="18" charset="0"/>
              </a:rPr>
            </a:br>
            <a:r>
              <a:rPr lang="vi-VN" sz="20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2: Ảnh hưởng của hình dạng chướng ngại vật lên thuật toán</a:t>
            </a:r>
            <a:endParaRPr lang="vi-VN" sz="21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83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26</a:t>
            </a:fld>
            <a:endParaRPr lang="vi"/>
          </a:p>
        </p:txBody>
      </p:sp>
      <p:sp>
        <p:nvSpPr>
          <p:cNvPr id="5" name="Google Shape;143;gf03a968f6e_0_0"/>
          <p:cNvSpPr txBox="1">
            <a:spLocks noGrp="1"/>
          </p:cNvSpPr>
          <p:nvPr>
            <p:ph type="title"/>
          </p:nvPr>
        </p:nvSpPr>
        <p:spPr>
          <a:xfrm>
            <a:off x="1100254" y="0"/>
            <a:ext cx="8043746"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3: Các </a:t>
            </a:r>
            <a:r>
              <a:rPr lang="en-US" sz="1900">
                <a:solidFill>
                  <a:schemeClr val="tx1">
                    <a:lumMod val="75000"/>
                    <a:lumOff val="25000"/>
                  </a:schemeClr>
                </a:solidFill>
                <a:latin typeface="Times New Roman" panose="02020603050405020304" pitchFamily="18" charset="0"/>
                <a:cs typeface="Times New Roman" panose="02020603050405020304" pitchFamily="18" charset="0"/>
              </a:rPr>
              <a:t>bộ dữ liệu mô phỏng không gian trong phòng thí </a:t>
            </a: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nghiệm</a:t>
            </a:r>
            <a:endParaRPr sz="190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11699" y="1266324"/>
            <a:ext cx="2614299" cy="2614299"/>
          </a:xfrm>
          <a:prstGeom prst="rect">
            <a:avLst/>
          </a:prstGeom>
        </p:spPr>
      </p:pic>
      <p:pic>
        <p:nvPicPr>
          <p:cNvPr id="7" name="Picture 6"/>
          <p:cNvPicPr>
            <a:picLocks noChangeAspect="1"/>
          </p:cNvPicPr>
          <p:nvPr/>
        </p:nvPicPr>
        <p:blipFill>
          <a:blip r:embed="rId3"/>
          <a:stretch>
            <a:fillRect/>
          </a:stretch>
        </p:blipFill>
        <p:spPr>
          <a:xfrm>
            <a:off x="3264849" y="1266324"/>
            <a:ext cx="2614300" cy="2610833"/>
          </a:xfrm>
          <a:prstGeom prst="rect">
            <a:avLst/>
          </a:prstGeom>
        </p:spPr>
      </p:pic>
      <p:pic>
        <p:nvPicPr>
          <p:cNvPr id="8" name="Picture 7"/>
          <p:cNvPicPr>
            <a:picLocks noChangeAspect="1"/>
          </p:cNvPicPr>
          <p:nvPr/>
        </p:nvPicPr>
        <p:blipFill>
          <a:blip r:embed="rId4"/>
          <a:stretch>
            <a:fillRect/>
          </a:stretch>
        </p:blipFill>
        <p:spPr>
          <a:xfrm>
            <a:off x="6217339" y="1269773"/>
            <a:ext cx="2614299" cy="2610850"/>
          </a:xfrm>
          <a:prstGeom prst="rect">
            <a:avLst/>
          </a:prstGeom>
        </p:spPr>
      </p:pic>
      <p:sp>
        <p:nvSpPr>
          <p:cNvPr id="9" name="TextBox 8"/>
          <p:cNvSpPr txBox="1"/>
          <p:nvPr/>
        </p:nvSpPr>
        <p:spPr>
          <a:xfrm>
            <a:off x="522228" y="3877157"/>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1:phòng thí nghiệm 1 (chứa 8 chướng ngại vật, chiếm 21% môi trường)</a:t>
            </a:r>
            <a:endParaRPr lang="en-US" sz="1200">
              <a:latin typeface="Times New Roman" panose="02020603050405020304" pitchFamily="18" charset="0"/>
              <a:cs typeface="Times New Roman" panose="02020603050405020304" pitchFamily="18" charset="0"/>
            </a:endParaRPr>
          </a:p>
        </p:txBody>
      </p:sp>
      <p:sp>
        <p:nvSpPr>
          <p:cNvPr id="11" name="TextBox 10"/>
          <p:cNvSpPr txBox="1"/>
          <p:nvPr/>
        </p:nvSpPr>
        <p:spPr>
          <a:xfrm>
            <a:off x="3474718" y="3877157"/>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2:phòng thí nghiệm 2 (chứa 7 chướng ngại vật, chiếm 28% môi trường)</a:t>
            </a:r>
            <a:endParaRPr lang="en-US" sz="1200">
              <a:latin typeface="Times New Roman" panose="02020603050405020304" pitchFamily="18" charset="0"/>
              <a:cs typeface="Times New Roman" panose="02020603050405020304" pitchFamily="18" charset="0"/>
            </a:endParaRPr>
          </a:p>
        </p:txBody>
      </p:sp>
      <p:sp>
        <p:nvSpPr>
          <p:cNvPr id="12" name="TextBox 11"/>
          <p:cNvSpPr txBox="1"/>
          <p:nvPr/>
        </p:nvSpPr>
        <p:spPr>
          <a:xfrm>
            <a:off x="6427537" y="3877156"/>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3:phòng thí nghiệm 3 (chứa 6 chướng ngại vật, chiếm 31% môi trường)</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890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27</a:t>
            </a:fld>
            <a:endParaRPr lang="vi"/>
          </a:p>
        </p:txBody>
      </p:sp>
      <p:sp>
        <p:nvSpPr>
          <p:cNvPr id="5" name="Google Shape;143;gf03a968f6e_0_0"/>
          <p:cNvSpPr txBox="1">
            <a:spLocks noGrp="1"/>
          </p:cNvSpPr>
          <p:nvPr>
            <p:ph type="title"/>
          </p:nvPr>
        </p:nvSpPr>
        <p:spPr>
          <a:xfrm>
            <a:off x="1100254" y="0"/>
            <a:ext cx="8043746"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3: Các </a:t>
            </a:r>
            <a:r>
              <a:rPr lang="en-US" sz="1900">
                <a:solidFill>
                  <a:schemeClr val="tx1">
                    <a:lumMod val="75000"/>
                    <a:lumOff val="25000"/>
                  </a:schemeClr>
                </a:solidFill>
                <a:latin typeface="Times New Roman" panose="02020603050405020304" pitchFamily="18" charset="0"/>
                <a:cs typeface="Times New Roman" panose="02020603050405020304" pitchFamily="18" charset="0"/>
              </a:rPr>
              <a:t>bộ dữ liệu mô phỏng không gian trong phòng thí </a:t>
            </a: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nghiệm</a:t>
            </a:r>
            <a:endParaRPr sz="1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09565" y="2943876"/>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1:phòng thí nghiệm 1 (chứa 8 chướng ngại vật, chiếm 21% môi trường)</a:t>
            </a:r>
            <a:endParaRPr lang="en-US" sz="1200">
              <a:latin typeface="Times New Roman" panose="02020603050405020304" pitchFamily="18" charset="0"/>
              <a:cs typeface="Times New Roman" panose="02020603050405020304" pitchFamily="18" charset="0"/>
            </a:endParaRPr>
          </a:p>
        </p:txBody>
      </p:sp>
      <p:sp>
        <p:nvSpPr>
          <p:cNvPr id="8" name="TextBox 7"/>
          <p:cNvSpPr txBox="1"/>
          <p:nvPr/>
        </p:nvSpPr>
        <p:spPr>
          <a:xfrm>
            <a:off x="2972556" y="2986637"/>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2:phòng thí nghiệm 2 (chứa 7 chướng ngại vật, chiếm 28% môi trường)</a:t>
            </a:r>
            <a:endParaRPr lang="en-US" sz="1200">
              <a:latin typeface="Times New Roman" panose="02020603050405020304" pitchFamily="18" charset="0"/>
              <a:cs typeface="Times New Roman" panose="02020603050405020304" pitchFamily="18" charset="0"/>
            </a:endParaRPr>
          </a:p>
        </p:txBody>
      </p:sp>
      <p:sp>
        <p:nvSpPr>
          <p:cNvPr id="9" name="TextBox 8"/>
          <p:cNvSpPr txBox="1"/>
          <p:nvPr/>
        </p:nvSpPr>
        <p:spPr>
          <a:xfrm>
            <a:off x="5759899" y="2986636"/>
            <a:ext cx="2193901" cy="646331"/>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Bộ dữ liệu 3:phòng thí nghiệm 3 (chứa 6 chướng ngại vật, chiếm 31% môi trường)</a:t>
            </a:r>
            <a:endParaRPr lang="en-US" sz="120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495089" y="1135361"/>
            <a:ext cx="1822852" cy="1851276"/>
          </a:xfrm>
          <a:prstGeom prst="rect">
            <a:avLst/>
          </a:prstGeom>
        </p:spPr>
      </p:pic>
      <p:pic>
        <p:nvPicPr>
          <p:cNvPr id="11" name="Picture 10"/>
          <p:cNvPicPr/>
          <p:nvPr/>
        </p:nvPicPr>
        <p:blipFill>
          <a:blip r:embed="rId3"/>
          <a:stretch>
            <a:fillRect/>
          </a:stretch>
        </p:blipFill>
        <p:spPr>
          <a:xfrm>
            <a:off x="3117985" y="1135361"/>
            <a:ext cx="1886015" cy="1851276"/>
          </a:xfrm>
          <a:prstGeom prst="rect">
            <a:avLst/>
          </a:prstGeom>
        </p:spPr>
      </p:pic>
      <p:pic>
        <p:nvPicPr>
          <p:cNvPr id="12" name="Picture 11"/>
          <p:cNvPicPr/>
          <p:nvPr/>
        </p:nvPicPr>
        <p:blipFill>
          <a:blip r:embed="rId4"/>
          <a:stretch>
            <a:fillRect/>
          </a:stretch>
        </p:blipFill>
        <p:spPr>
          <a:xfrm>
            <a:off x="5966501" y="1135361"/>
            <a:ext cx="1780699" cy="1851276"/>
          </a:xfrm>
          <a:prstGeom prst="rect">
            <a:avLst/>
          </a:prstGeom>
        </p:spPr>
      </p:pic>
      <p:sp>
        <p:nvSpPr>
          <p:cNvPr id="13" name="Rounded Rectangle 12"/>
          <p:cNvSpPr/>
          <p:nvPr/>
        </p:nvSpPr>
        <p:spPr>
          <a:xfrm>
            <a:off x="5827597" y="3758400"/>
            <a:ext cx="2644861" cy="11697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ACO:</a:t>
            </a:r>
          </a:p>
          <a:p>
            <a:r>
              <a:rPr lang="en-US" smtClean="0">
                <a:latin typeface="Times New Roman" panose="02020603050405020304" pitchFamily="18" charset="0"/>
                <a:cs typeface="Times New Roman" panose="02020603050405020304" pitchFamily="18" charset="0"/>
              </a:rPr>
              <a:t>ACO-BFS:</a:t>
            </a:r>
          </a:p>
          <a:p>
            <a:r>
              <a:rPr lang="en-US" smtClean="0">
                <a:latin typeface="Times New Roman" panose="02020603050405020304" pitchFamily="18" charset="0"/>
                <a:cs typeface="Times New Roman" panose="02020603050405020304" pitchFamily="18" charset="0"/>
              </a:rPr>
              <a:t>ACO-BFS-SP:</a:t>
            </a:r>
          </a:p>
          <a:p>
            <a:r>
              <a:rPr lang="en-US" smtClean="0">
                <a:latin typeface="Times New Roman" panose="02020603050405020304" pitchFamily="18" charset="0"/>
                <a:cs typeface="Times New Roman" panose="02020603050405020304" pitchFamily="18" charset="0"/>
              </a:rPr>
              <a:t>ACO-BFS-SP-N:</a:t>
            </a:r>
            <a:endParaRPr lang="en-US">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7321788" y="4675705"/>
            <a:ext cx="900000" cy="21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321788" y="4455673"/>
            <a:ext cx="900000" cy="2160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321788" y="4222859"/>
            <a:ext cx="900000" cy="21600"/>
          </a:xfrm>
          <a:prstGeom prst="line">
            <a:avLst/>
          </a:prstGeom>
          <a:ln>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321788" y="3990045"/>
            <a:ext cx="900000" cy="21600"/>
          </a:xfrm>
          <a:prstGeom prst="line">
            <a:avLst/>
          </a:prstGeom>
          <a:ln>
            <a:solidFill>
              <a:srgbClr val="C61E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21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28</a:t>
            </a:fld>
            <a:endParaRPr lang="vi"/>
          </a:p>
        </p:txBody>
      </p:sp>
      <p:sp>
        <p:nvSpPr>
          <p:cNvPr id="5" name="Google Shape;143;gf03a968f6e_0_0"/>
          <p:cNvSpPr txBox="1">
            <a:spLocks noGrp="1"/>
          </p:cNvSpPr>
          <p:nvPr>
            <p:ph type="title"/>
          </p:nvPr>
        </p:nvSpPr>
        <p:spPr>
          <a:xfrm>
            <a:off x="1100254" y="0"/>
            <a:ext cx="8043746"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3: Các </a:t>
            </a:r>
            <a:r>
              <a:rPr lang="en-US" sz="1900">
                <a:solidFill>
                  <a:schemeClr val="tx1">
                    <a:lumMod val="75000"/>
                    <a:lumOff val="25000"/>
                  </a:schemeClr>
                </a:solidFill>
                <a:latin typeface="Times New Roman" panose="02020603050405020304" pitchFamily="18" charset="0"/>
                <a:cs typeface="Times New Roman" panose="02020603050405020304" pitchFamily="18" charset="0"/>
              </a:rPr>
              <a:t>bộ dữ liệu mô phỏng không gian trong phòng thí </a:t>
            </a: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nghiệm</a:t>
            </a:r>
            <a:endParaRPr sz="190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13451230"/>
              </p:ext>
            </p:extLst>
          </p:nvPr>
        </p:nvGraphicFramePr>
        <p:xfrm>
          <a:off x="1173599" y="881056"/>
          <a:ext cx="7298859" cy="4175760"/>
        </p:xfrm>
        <a:graphic>
          <a:graphicData uri="http://schemas.openxmlformats.org/drawingml/2006/table">
            <a:tbl>
              <a:tblPr firstRow="1" bandRow="1">
                <a:tableStyleId>{F5AB1C69-6EDB-4FF4-983F-18BD219EF322}</a:tableStyleId>
              </a:tblPr>
              <a:tblGrid>
                <a:gridCol w="1087201">
                  <a:extLst>
                    <a:ext uri="{9D8B030D-6E8A-4147-A177-3AD203B41FA5}">
                      <a16:colId xmlns:a16="http://schemas.microsoft.com/office/drawing/2014/main" val="2859556625"/>
                    </a:ext>
                  </a:extLst>
                </a:gridCol>
                <a:gridCol w="1454400">
                  <a:extLst>
                    <a:ext uri="{9D8B030D-6E8A-4147-A177-3AD203B41FA5}">
                      <a16:colId xmlns:a16="http://schemas.microsoft.com/office/drawing/2014/main" val="3174561959"/>
                    </a:ext>
                  </a:extLst>
                </a:gridCol>
                <a:gridCol w="1670400">
                  <a:extLst>
                    <a:ext uri="{9D8B030D-6E8A-4147-A177-3AD203B41FA5}">
                      <a16:colId xmlns:a16="http://schemas.microsoft.com/office/drawing/2014/main" val="1270548549"/>
                    </a:ext>
                  </a:extLst>
                </a:gridCol>
                <a:gridCol w="1757329">
                  <a:extLst>
                    <a:ext uri="{9D8B030D-6E8A-4147-A177-3AD203B41FA5}">
                      <a16:colId xmlns:a16="http://schemas.microsoft.com/office/drawing/2014/main" val="1771868019"/>
                    </a:ext>
                  </a:extLst>
                </a:gridCol>
                <a:gridCol w="1329529">
                  <a:extLst>
                    <a:ext uri="{9D8B030D-6E8A-4147-A177-3AD203B41FA5}">
                      <a16:colId xmlns:a16="http://schemas.microsoft.com/office/drawing/2014/main" val="1847349657"/>
                    </a:ext>
                  </a:extLst>
                </a:gridCol>
              </a:tblGrid>
              <a:tr h="508662">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Bộ</a:t>
                      </a:r>
                      <a:r>
                        <a:rPr lang="en-US" baseline="0" smtClean="0">
                          <a:solidFill>
                            <a:sysClr val="windowText" lastClr="000000"/>
                          </a:solidFill>
                          <a:latin typeface="Times New Roman" panose="02020603050405020304" pitchFamily="18" charset="0"/>
                          <a:cs typeface="Times New Roman" panose="02020603050405020304" pitchFamily="18" charset="0"/>
                        </a:rPr>
                        <a:t> dữ liệu</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Thuật</a:t>
                      </a:r>
                      <a:r>
                        <a:rPr lang="en-US" baseline="0" smtClean="0">
                          <a:solidFill>
                            <a:sysClr val="windowText" lastClr="000000"/>
                          </a:solidFill>
                          <a:latin typeface="Times New Roman" panose="02020603050405020304" pitchFamily="18" charset="0"/>
                          <a:cs typeface="Times New Roman" panose="02020603050405020304" pitchFamily="18" charset="0"/>
                        </a:rPr>
                        <a:t> toán</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Thời</a:t>
                      </a:r>
                      <a:r>
                        <a:rPr lang="en-US" baseline="0" smtClean="0">
                          <a:solidFill>
                            <a:sysClr val="windowText" lastClr="000000"/>
                          </a:solidFill>
                          <a:latin typeface="Times New Roman" panose="02020603050405020304" pitchFamily="18" charset="0"/>
                          <a:cs typeface="Times New Roman" panose="02020603050405020304" pitchFamily="18" charset="0"/>
                        </a:rPr>
                        <a:t> gian chạy trung bình</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Độ</a:t>
                      </a:r>
                      <a:r>
                        <a:rPr lang="en-US" baseline="0" smtClean="0">
                          <a:solidFill>
                            <a:sysClr val="windowText" lastClr="000000"/>
                          </a:solidFill>
                          <a:latin typeface="Times New Roman" panose="02020603050405020304" pitchFamily="18" charset="0"/>
                          <a:cs typeface="Times New Roman" panose="02020603050405020304" pitchFamily="18" charset="0"/>
                        </a:rPr>
                        <a:t> dài đường đi trung bình tìm được</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solidFill>
                            <a:sysClr val="windowText" lastClr="000000"/>
                          </a:solidFill>
                          <a:latin typeface="Times New Roman" panose="02020603050405020304" pitchFamily="18" charset="0"/>
                          <a:cs typeface="Times New Roman" panose="02020603050405020304" pitchFamily="18" charset="0"/>
                        </a:rPr>
                        <a:t>Tỷ</a:t>
                      </a:r>
                      <a:r>
                        <a:rPr lang="en-US" baseline="0" smtClean="0">
                          <a:solidFill>
                            <a:sysClr val="windowText" lastClr="000000"/>
                          </a:solidFill>
                          <a:latin typeface="Times New Roman" panose="02020603050405020304" pitchFamily="18" charset="0"/>
                          <a:cs typeface="Times New Roman" panose="02020603050405020304" pitchFamily="18" charset="0"/>
                        </a:rPr>
                        <a:t> lệ thành công</a:t>
                      </a:r>
                      <a:endParaRPr lang="en-US">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1130849"/>
                  </a:ext>
                </a:extLst>
              </a:tr>
              <a:tr h="299213">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1</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16.6333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21.9333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63478"/>
                  </a:ext>
                </a:extLst>
              </a:tr>
              <a:tr h="29921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18.3667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14.6845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936145"/>
                  </a:ext>
                </a:extLst>
              </a:tr>
              <a:tr h="299213">
                <a:tc vMerge="1">
                  <a:txBody>
                    <a:bodyPr/>
                    <a:lstStyle/>
                    <a:p>
                      <a:endParaRPr lang="en-US"/>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18.2667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14.6569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244330"/>
                  </a:ext>
                </a:extLst>
              </a:tr>
              <a:tr h="299213">
                <a:tc vMerge="1">
                  <a:txBody>
                    <a:bodyPr/>
                    <a:lstStyle/>
                    <a:p>
                      <a:endParaRPr lang="en-US"/>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8.7667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13.48537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49615152"/>
                  </a:ext>
                </a:extLst>
              </a:tr>
              <a:tr h="299213">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2</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13.6</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18.2667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974721"/>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13.7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12.6569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779858"/>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Ø</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Ø</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268769"/>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10.5667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11.4853</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29833135"/>
                  </a:ext>
                </a:extLst>
              </a:tr>
              <a:tr h="299213">
                <a:tc rowSpan="4">
                  <a:txBody>
                    <a:bodyPr/>
                    <a:lstStyle/>
                    <a:p>
                      <a:r>
                        <a:rPr lang="en-US" smtClean="0">
                          <a:latin typeface="Times New Roman" panose="02020603050405020304" pitchFamily="18" charset="0"/>
                          <a:cs typeface="Times New Roman" panose="02020603050405020304" pitchFamily="18" charset="0"/>
                        </a:rPr>
                        <a:t>Bộ</a:t>
                      </a:r>
                      <a:r>
                        <a:rPr lang="en-US" baseline="0" smtClean="0">
                          <a:latin typeface="Times New Roman" panose="02020603050405020304" pitchFamily="18" charset="0"/>
                          <a:cs typeface="Times New Roman" panose="02020603050405020304" pitchFamily="18" charset="0"/>
                        </a:rPr>
                        <a:t> dữ liệu 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panose="02020603050405020304" pitchFamily="18" charset="0"/>
                          <a:cs typeface="Times New Roman" panose="02020603050405020304" pitchFamily="18" charset="0"/>
                        </a:rPr>
                        <a:t>ACO</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14.0795</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16.5667</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551937"/>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20.6333</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11.0669</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100%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65812"/>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ACO-BFS-SP</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Ø</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smtClean="0">
                          <a:effectLst/>
                          <a:latin typeface="Times New Roman" panose="02020603050405020304" pitchFamily="18" charset="0"/>
                          <a:cs typeface="Times New Roman" panose="02020603050405020304" pitchFamily="18" charset="0"/>
                          <a:sym typeface="Arial"/>
                        </a:rPr>
                        <a:t>Ø</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latin typeface="Times New Roman" panose="02020603050405020304" pitchFamily="18" charset="0"/>
                          <a:cs typeface="Times New Roman" panose="02020603050405020304" pitchFamily="18" charset="0"/>
                        </a:rPr>
                        <a:t>0%</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356232"/>
                  </a:ext>
                </a:extLst>
              </a:tr>
              <a:tr h="299213">
                <a:tc vMerge="1">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b="1" smtClean="0">
                          <a:solidFill>
                            <a:schemeClr val="bg2"/>
                          </a:solidFill>
                          <a:latin typeface="Times New Roman" panose="02020603050405020304" pitchFamily="18" charset="0"/>
                          <a:cs typeface="Times New Roman" panose="02020603050405020304" pitchFamily="18" charset="0"/>
                        </a:rPr>
                        <a:t>ACO-BFS-SP-N</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7.2667</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400" b="1" u="none" strike="noStrike" cap="none" smtClean="0">
                          <a:solidFill>
                            <a:schemeClr val="bg2"/>
                          </a:solidFill>
                          <a:effectLst/>
                          <a:latin typeface="Times New Roman" panose="02020603050405020304" pitchFamily="18" charset="0"/>
                          <a:cs typeface="Times New Roman" panose="02020603050405020304" pitchFamily="18" charset="0"/>
                          <a:sym typeface="Arial"/>
                        </a:rPr>
                        <a:t>10.6569</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b="1" smtClean="0">
                          <a:solidFill>
                            <a:schemeClr val="bg2"/>
                          </a:solidFill>
                          <a:latin typeface="Times New Roman" panose="02020603050405020304" pitchFamily="18" charset="0"/>
                          <a:cs typeface="Times New Roman" panose="02020603050405020304" pitchFamily="18" charset="0"/>
                        </a:rPr>
                        <a:t>100%</a:t>
                      </a:r>
                      <a:endParaRPr lang="en-US" b="1">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47976897"/>
                  </a:ext>
                </a:extLst>
              </a:tr>
            </a:tbl>
          </a:graphicData>
        </a:graphic>
      </p:graphicFrame>
    </p:spTree>
    <p:extLst>
      <p:ext uri="{BB962C8B-B14F-4D97-AF65-F5344CB8AC3E}">
        <p14:creationId xmlns:p14="http://schemas.microsoft.com/office/powerpoint/2010/main" val="68059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lgn="just">
              <a:buNone/>
            </a:pPr>
            <a:r>
              <a:rPr lang="en-US" smtClean="0">
                <a:latin typeface="Times New Roman" panose="02020603050405020304" pitchFamily="18" charset="0"/>
                <a:cs typeface="Times New Roman" panose="02020603050405020304" pitchFamily="18" charset="0"/>
              </a:rPr>
              <a:t>Thuật toán đề xuất có độ dài đường đi ngắn và tốn ít thời gian thực hiện hơn so với thuật toán ACO.</a:t>
            </a:r>
          </a:p>
          <a:p>
            <a:pPr marL="114300" indent="0" algn="just">
              <a:buNone/>
            </a:pPr>
            <a:r>
              <a:rPr lang="en-US" smtClean="0">
                <a:latin typeface="Times New Roman" panose="02020603050405020304" pitchFamily="18" charset="0"/>
                <a:cs typeface="Times New Roman" panose="02020603050405020304" pitchFamily="18" charset="0"/>
              </a:rPr>
              <a:t>Trong bộ dữ liệu 2 và 3, thuật toán đề xuất đã khắc phục nhược điểm về khả năng chọn điểm của xác suất kích thích.</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29</a:t>
            </a:fld>
            <a:endParaRPr lang="vi"/>
          </a:p>
        </p:txBody>
      </p:sp>
      <p:sp>
        <p:nvSpPr>
          <p:cNvPr id="5" name="Google Shape;143;gf03a968f6e_0_0"/>
          <p:cNvSpPr txBox="1">
            <a:spLocks noGrp="1"/>
          </p:cNvSpPr>
          <p:nvPr>
            <p:ph type="title"/>
          </p:nvPr>
        </p:nvSpPr>
        <p:spPr>
          <a:xfrm>
            <a:off x="1100254" y="0"/>
            <a:ext cx="8043746" cy="82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5. Thực nghiệm và phân tích kết quả</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Bộ thực nghiệm 3: Các </a:t>
            </a:r>
            <a:r>
              <a:rPr lang="en-US" sz="1900">
                <a:solidFill>
                  <a:schemeClr val="tx1">
                    <a:lumMod val="75000"/>
                    <a:lumOff val="25000"/>
                  </a:schemeClr>
                </a:solidFill>
                <a:latin typeface="Times New Roman" panose="02020603050405020304" pitchFamily="18" charset="0"/>
                <a:cs typeface="Times New Roman" panose="02020603050405020304" pitchFamily="18" charset="0"/>
              </a:rPr>
              <a:t>bộ dữ liệu mô phỏng không gian trong phòng thí </a:t>
            </a:r>
            <a:r>
              <a:rPr lang="en-US" sz="1900" smtClean="0">
                <a:solidFill>
                  <a:schemeClr val="tx1">
                    <a:lumMod val="75000"/>
                    <a:lumOff val="25000"/>
                  </a:schemeClr>
                </a:solidFill>
                <a:latin typeface="Times New Roman" panose="02020603050405020304" pitchFamily="18" charset="0"/>
                <a:cs typeface="Times New Roman" panose="02020603050405020304" pitchFamily="18" charset="0"/>
              </a:rPr>
              <a:t>nghiệm</a:t>
            </a:r>
            <a:endParaRPr sz="190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18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smtClean="0">
                <a:latin typeface="Times New Roman" panose="02020603050405020304" pitchFamily="18" charset="0"/>
                <a:cs typeface="Times New Roman" panose="02020603050405020304" pitchFamily="18" charset="0"/>
              </a:rPr>
              <a:t>1. Giới thiệu</a:t>
            </a:r>
            <a:endParaRPr sz="2700">
              <a:latin typeface="Times New Roman" panose="02020603050405020304" pitchFamily="18" charset="0"/>
              <a:cs typeface="Times New Roman" panose="02020603050405020304" pitchFamily="18" charset="0"/>
            </a:endParaRPr>
          </a:p>
        </p:txBody>
      </p:sp>
      <p:sp>
        <p:nvSpPr>
          <p:cNvPr id="145" name="Google Shape;145;gf03a968f6e_0_0"/>
          <p:cNvSpPr txBox="1">
            <a:spLocks noGrp="1"/>
          </p:cNvSpPr>
          <p:nvPr>
            <p:ph type="sldNum" idx="12"/>
          </p:nvPr>
        </p:nvSpPr>
        <p:spPr>
          <a:xfrm>
            <a:off x="8472458" y="466321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vi"/>
              <a:t>3</a:t>
            </a:fld>
            <a:endParaRPr/>
          </a:p>
        </p:txBody>
      </p:sp>
      <p:pic>
        <p:nvPicPr>
          <p:cNvPr id="1028" name="Picture 4" descr="Vĩnh biệt Asimo, chú robot đáng yêu nhưng vô dụng của Honda - Công nghệ"/>
          <p:cNvPicPr>
            <a:picLocks noChangeAspect="1" noChangeArrowheads="1"/>
          </p:cNvPicPr>
          <p:nvPr/>
        </p:nvPicPr>
        <p:blipFill rotWithShape="1">
          <a:blip r:embed="rId3">
            <a:extLst>
              <a:ext uri="{28A0092B-C50C-407E-A947-70E740481C1C}">
                <a14:useLocalDpi xmlns:a14="http://schemas.microsoft.com/office/drawing/2010/main" val="0"/>
              </a:ext>
            </a:extLst>
          </a:blip>
          <a:srcRect l="13199" r="10160"/>
          <a:stretch/>
        </p:blipFill>
        <p:spPr bwMode="auto">
          <a:xfrm>
            <a:off x="3687399" y="2230728"/>
            <a:ext cx="1952853" cy="14400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vuletech.com/wp-content/uploads/2021/04/san-xuat-agv-30.jpg"/>
          <p:cNvPicPr/>
          <p:nvPr/>
        </p:nvPicPr>
        <p:blipFill rotWithShape="1">
          <a:blip r:embed="rId4">
            <a:extLst>
              <a:ext uri="{28A0092B-C50C-407E-A947-70E740481C1C}">
                <a14:useLocalDpi xmlns:a14="http://schemas.microsoft.com/office/drawing/2010/main" val="0"/>
              </a:ext>
            </a:extLst>
          </a:blip>
          <a:srcRect t="3772"/>
          <a:stretch/>
        </p:blipFill>
        <p:spPr bwMode="auto">
          <a:xfrm>
            <a:off x="855194" y="1191339"/>
            <a:ext cx="2140499" cy="1440028"/>
          </a:xfrm>
          <a:prstGeom prst="rect">
            <a:avLst/>
          </a:prstGeom>
          <a:noFill/>
          <a:ln>
            <a:noFill/>
          </a:ln>
          <a:extLst>
            <a:ext uri="{53640926-AAD7-44D8-BBD7-CCE9431645EC}">
              <a14:shadowObscured xmlns:a14="http://schemas.microsoft.com/office/drawing/2010/main"/>
            </a:ext>
          </a:extLst>
        </p:spPr>
      </p:pic>
      <p:pic>
        <p:nvPicPr>
          <p:cNvPr id="9" name="Picture 8" descr="Đưa robot vào hỗ trợ bác sĩ điều trị bệnh nhân COVID-19"/>
          <p:cNvPicPr/>
          <p:nvPr/>
        </p:nvPicPr>
        <p:blipFill>
          <a:blip r:embed="rId5">
            <a:extLst>
              <a:ext uri="{28A0092B-C50C-407E-A947-70E740481C1C}">
                <a14:useLocalDpi xmlns:a14="http://schemas.microsoft.com/office/drawing/2010/main" val="0"/>
              </a:ext>
            </a:extLst>
          </a:blip>
          <a:srcRect/>
          <a:stretch>
            <a:fillRect/>
          </a:stretch>
        </p:blipFill>
        <p:spPr bwMode="auto">
          <a:xfrm>
            <a:off x="6331958" y="3229120"/>
            <a:ext cx="2140499" cy="1434095"/>
          </a:xfrm>
          <a:prstGeom prst="rect">
            <a:avLst/>
          </a:prstGeom>
          <a:noFill/>
          <a:ln>
            <a:noFill/>
          </a:ln>
        </p:spPr>
      </p:pic>
      <p:pic>
        <p:nvPicPr>
          <p:cNvPr id="10" name="Picture 9" descr="Robot Perseverance sử dụng máy phát nhiệt điện đồng vị phóng xạ. Ảnh: NASA."/>
          <p:cNvPicPr/>
          <p:nvPr/>
        </p:nvPicPr>
        <p:blipFill rotWithShape="1">
          <a:blip r:embed="rId6">
            <a:extLst>
              <a:ext uri="{28A0092B-C50C-407E-A947-70E740481C1C}">
                <a14:useLocalDpi xmlns:a14="http://schemas.microsoft.com/office/drawing/2010/main" val="0"/>
              </a:ext>
            </a:extLst>
          </a:blip>
          <a:srcRect l="15341" t="12343" r="13914" b="5350"/>
          <a:stretch/>
        </p:blipFill>
        <p:spPr bwMode="auto">
          <a:xfrm>
            <a:off x="6331958" y="1191339"/>
            <a:ext cx="2140499" cy="1440028"/>
          </a:xfrm>
          <a:prstGeom prst="rect">
            <a:avLst/>
          </a:prstGeom>
          <a:noFill/>
          <a:ln>
            <a:noFill/>
          </a:ln>
          <a:extLst>
            <a:ext uri="{53640926-AAD7-44D8-BBD7-CCE9431645EC}">
              <a14:shadowObscured xmlns:a14="http://schemas.microsoft.com/office/drawing/2010/main"/>
            </a:ext>
          </a:extLst>
        </p:spPr>
      </p:pic>
      <p:pic>
        <p:nvPicPr>
          <p:cNvPr id="1030" name="Picture 6" descr="Robot Hút Bụi Có Gì Mà Nhà Nhà Người Người Đổ Xô Đi Sắm? | Nguyễn Kim"/>
          <p:cNvPicPr>
            <a:picLocks noChangeAspect="1" noChangeArrowheads="1"/>
          </p:cNvPicPr>
          <p:nvPr/>
        </p:nvPicPr>
        <p:blipFill rotWithShape="1">
          <a:blip r:embed="rId7">
            <a:extLst>
              <a:ext uri="{28A0092B-C50C-407E-A947-70E740481C1C}">
                <a14:useLocalDpi xmlns:a14="http://schemas.microsoft.com/office/drawing/2010/main" val="0"/>
              </a:ext>
            </a:extLst>
          </a:blip>
          <a:srcRect l="27522" t="22603" r="11258" b="7267"/>
          <a:stretch/>
        </p:blipFill>
        <p:spPr bwMode="auto">
          <a:xfrm>
            <a:off x="855194" y="3229120"/>
            <a:ext cx="2140499" cy="14340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8" idx="3"/>
          </p:cNvCxnSpPr>
          <p:nvPr/>
        </p:nvCxnSpPr>
        <p:spPr>
          <a:xfrm flipH="1" flipV="1">
            <a:off x="2995693" y="1911353"/>
            <a:ext cx="691705" cy="565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030" idx="3"/>
          </p:cNvCxnSpPr>
          <p:nvPr/>
        </p:nvCxnSpPr>
        <p:spPr>
          <a:xfrm flipH="1">
            <a:off x="2995693" y="3351381"/>
            <a:ext cx="691705" cy="594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0" idx="1"/>
          </p:cNvCxnSpPr>
          <p:nvPr/>
        </p:nvCxnSpPr>
        <p:spPr>
          <a:xfrm flipV="1">
            <a:off x="5640252" y="1911353"/>
            <a:ext cx="691706" cy="5657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endCxn id="9" idx="1"/>
          </p:cNvCxnSpPr>
          <p:nvPr/>
        </p:nvCxnSpPr>
        <p:spPr>
          <a:xfrm>
            <a:off x="5640252" y="3351381"/>
            <a:ext cx="691706" cy="594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barn(inVertical)">
                                      <p:cBhvr>
                                        <p:cTn id="19" dur="500"/>
                                        <p:tgtEl>
                                          <p:spTgt spid="1030"/>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US" smtClean="0">
                <a:latin typeface="Times New Roman" panose="02020603050405020304" pitchFamily="18" charset="0"/>
                <a:cs typeface="Times New Roman" panose="02020603050405020304" pitchFamily="18" charset="0"/>
              </a:rPr>
              <a:t>Giải thuật đề xuất:</a:t>
            </a:r>
          </a:p>
          <a:p>
            <a:pPr>
              <a:buClrTx/>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Có khả năng tìm được đường đi tối ưu trong thời gian ngắn với độ hiệu quả cao trong các môi trường khác nhau.</a:t>
            </a:r>
          </a:p>
          <a:p>
            <a:pPr>
              <a:buClrTx/>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Tốc độ hội tụ nhanh.</a:t>
            </a:r>
          </a:p>
          <a:p>
            <a:pPr>
              <a:buClrTx/>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So sánh với thuật toán ACO cơ bản tốt hơn về cả đường đi lẫn thời gian chạy thuật toán.</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30</a:t>
            </a:fld>
            <a:endParaRPr lang="vi"/>
          </a:p>
        </p:txBody>
      </p:sp>
      <p:sp>
        <p:nvSpPr>
          <p:cNvPr id="5"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6. Kết luận và định hướng</a:t>
            </a:r>
            <a:endParaRPr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949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31</a:t>
            </a:fld>
            <a:endParaRPr lang="vi"/>
          </a:p>
        </p:txBody>
      </p:sp>
      <p:sp>
        <p:nvSpPr>
          <p:cNvPr id="5"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r>
              <a:rPr lang="en-US" sz="2700" smtClean="0">
                <a:latin typeface="Times New Roman" panose="02020603050405020304" pitchFamily="18" charset="0"/>
                <a:cs typeface="Times New Roman" panose="02020603050405020304" pitchFamily="18" charset="0"/>
              </a:rPr>
              <a:t>7. Tài liệu tham khảo</a:t>
            </a:r>
            <a:endParaRPr sz="2700">
              <a:latin typeface="Times New Roman" panose="02020603050405020304" pitchFamily="18" charset="0"/>
              <a:cs typeface="Times New Roman" panose="02020603050405020304" pitchFamily="18" charset="0"/>
            </a:endParaRPr>
          </a:p>
        </p:txBody>
      </p:sp>
      <p:sp>
        <p:nvSpPr>
          <p:cNvPr id="6" name="Text Placeholder 2"/>
          <p:cNvSpPr>
            <a:spLocks noGrp="1"/>
          </p:cNvSpPr>
          <p:nvPr>
            <p:ph type="body" idx="1"/>
          </p:nvPr>
        </p:nvSpPr>
        <p:spPr>
          <a:xfrm>
            <a:off x="316800" y="956740"/>
            <a:ext cx="8445600" cy="3903276"/>
          </a:xfrm>
        </p:spPr>
        <p:txBody>
          <a:bodyPr/>
          <a:lstStyle/>
          <a:p>
            <a:pPr marL="571500" indent="-457200" algn="just">
              <a:buClrTx/>
              <a:buFont typeface="+mj-lt"/>
              <a:buAutoNum type="arabicPeriod"/>
            </a:pPr>
            <a:r>
              <a:rPr lang="en-US" sz="1800">
                <a:latin typeface="Times New Roman" panose="02020603050405020304" pitchFamily="18" charset="0"/>
                <a:cs typeface="Times New Roman" panose="02020603050405020304" pitchFamily="18" charset="0"/>
              </a:rPr>
              <a:t>Dorigo, M., Birattari, M., &amp; Stutzle, T. (2006). Ant colony optimization. </a:t>
            </a:r>
            <a:r>
              <a:rPr lang="en-US" sz="1800" i="1">
                <a:latin typeface="Times New Roman" panose="02020603050405020304" pitchFamily="18" charset="0"/>
                <a:cs typeface="Times New Roman" panose="02020603050405020304" pitchFamily="18" charset="0"/>
              </a:rPr>
              <a:t>IEEE computational intelligence magazine</a:t>
            </a:r>
            <a:r>
              <a:rPr lang="en-US" sz="1800">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1</a:t>
            </a:r>
            <a:r>
              <a:rPr lang="en-US" sz="1800">
                <a:latin typeface="Times New Roman" panose="02020603050405020304" pitchFamily="18" charset="0"/>
                <a:cs typeface="Times New Roman" panose="02020603050405020304" pitchFamily="18" charset="0"/>
              </a:rPr>
              <a:t>(4), 28-39</a:t>
            </a:r>
            <a:r>
              <a:rPr lang="en-US" sz="1800" smtClean="0">
                <a:latin typeface="Times New Roman" panose="02020603050405020304" pitchFamily="18" charset="0"/>
                <a:cs typeface="Times New Roman" panose="02020603050405020304" pitchFamily="18" charset="0"/>
              </a:rPr>
              <a:t>.</a:t>
            </a:r>
          </a:p>
          <a:p>
            <a:pPr marL="571500" indent="-457200" algn="just">
              <a:buClrTx/>
              <a:buFont typeface="+mj-lt"/>
              <a:buAutoNum type="arabicPeriod"/>
            </a:pPr>
            <a:r>
              <a:rPr lang="en-US" sz="1800">
                <a:latin typeface="Times New Roman" panose="02020603050405020304" pitchFamily="18" charset="0"/>
                <a:cs typeface="Times New Roman" panose="02020603050405020304" pitchFamily="18" charset="0"/>
              </a:rPr>
              <a:t>Ajeil, F. </a:t>
            </a:r>
            <a:r>
              <a:rPr lang="en-US" sz="1800" smtClean="0">
                <a:latin typeface="Times New Roman" panose="02020603050405020304" pitchFamily="18" charset="0"/>
                <a:cs typeface="Times New Roman" panose="02020603050405020304" pitchFamily="18" charset="0"/>
              </a:rPr>
              <a:t>H., Ibraheem, I. K., Azar, A. T., &amp; Humaidi, A. J. </a:t>
            </a:r>
            <a:r>
              <a:rPr lang="en-US" sz="1800">
                <a:latin typeface="Times New Roman" panose="02020603050405020304" pitchFamily="18" charset="0"/>
                <a:cs typeface="Times New Roman" panose="02020603050405020304" pitchFamily="18" charset="0"/>
              </a:rPr>
              <a:t>(2020). Grid-based mobile robot path planning using aging - based ant colony optimization algorithm in static and dynamic environments. </a:t>
            </a:r>
            <a:r>
              <a:rPr lang="en-US" sz="1800" i="1">
                <a:latin typeface="Times New Roman" panose="02020603050405020304" pitchFamily="18" charset="0"/>
                <a:cs typeface="Times New Roman" panose="02020603050405020304" pitchFamily="18" charset="0"/>
              </a:rPr>
              <a:t>Sensors</a:t>
            </a:r>
            <a:r>
              <a:rPr lang="en-US" sz="1800">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20</a:t>
            </a:r>
            <a:r>
              <a:rPr lang="en-US" sz="1800">
                <a:latin typeface="Times New Roman" panose="02020603050405020304" pitchFamily="18" charset="0"/>
                <a:cs typeface="Times New Roman" panose="02020603050405020304" pitchFamily="18" charset="0"/>
              </a:rPr>
              <a:t>(7), 1880. </a:t>
            </a:r>
            <a:endParaRPr lang="en-US" sz="1800" smtClean="0">
              <a:latin typeface="Times New Roman" panose="02020603050405020304" pitchFamily="18" charset="0"/>
              <a:cs typeface="Times New Roman" panose="02020603050405020304" pitchFamily="18" charset="0"/>
            </a:endParaRPr>
          </a:p>
          <a:p>
            <a:pPr marL="571500" indent="-457200" algn="just">
              <a:buClrTx/>
              <a:buFont typeface="+mj-lt"/>
              <a:buAutoNum type="arabicPeriod"/>
            </a:pPr>
            <a:r>
              <a:rPr lang="en-US" sz="1800">
                <a:latin typeface="Times New Roman" panose="02020603050405020304" pitchFamily="18" charset="0"/>
                <a:ea typeface="Times New Roman" panose="02020603050405020304" pitchFamily="18" charset="0"/>
              </a:rPr>
              <a:t>Khaled Akka and Farid Khaber (2018). Mobile robot path planning using an improved ant colony optimization. </a:t>
            </a:r>
            <a:r>
              <a:rPr lang="en-US" sz="1800" i="1">
                <a:latin typeface="Times New Roman" panose="02020603050405020304" pitchFamily="18" charset="0"/>
                <a:ea typeface="Times New Roman" panose="02020603050405020304" pitchFamily="18" charset="0"/>
              </a:rPr>
              <a:t>International Journal of Advanced Robotic Systems</a:t>
            </a:r>
            <a:r>
              <a:rPr lang="en-US" sz="1800">
                <a:latin typeface="Times New Roman" panose="02020603050405020304" pitchFamily="18" charset="0"/>
                <a:ea typeface="Times New Roman" panose="02020603050405020304" pitchFamily="18" charset="0"/>
              </a:rPr>
              <a:t>. 1-7</a:t>
            </a:r>
            <a:r>
              <a:rPr lang="en-US" sz="1800" smtClean="0">
                <a:latin typeface="Times New Roman" panose="02020603050405020304" pitchFamily="18" charset="0"/>
                <a:ea typeface="Times New Roman" panose="02020603050405020304" pitchFamily="18" charset="0"/>
              </a:rPr>
              <a:t>.</a:t>
            </a:r>
          </a:p>
          <a:p>
            <a:pPr marL="571500" indent="-457200" algn="just">
              <a:buClrTx/>
              <a:buFont typeface="+mj-lt"/>
              <a:buAutoNum type="arabicPeriod"/>
            </a:pPr>
            <a:r>
              <a:rPr lang="en-US" sz="1800">
                <a:latin typeface="Times New Roman" panose="02020603050405020304" pitchFamily="18" charset="0"/>
                <a:ea typeface="Times New Roman" panose="02020603050405020304" pitchFamily="18" charset="0"/>
              </a:rPr>
              <a:t>D R Parhi and J K Pothal (2011). Intelligent navigation of multiple mobile robots using an ant colony optimization technique in a highly cluttered environment. </a:t>
            </a:r>
            <a:r>
              <a:rPr lang="en-US" sz="1800" i="1">
                <a:latin typeface="Times New Roman" panose="02020603050405020304" pitchFamily="18" charset="0"/>
                <a:ea typeface="Times New Roman" panose="02020603050405020304" pitchFamily="18" charset="0"/>
              </a:rPr>
              <a:t>Proceedings of the Institution of Mechanical Engineers, Part C: Journal of Mechanical Engineering Science.</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44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32</a:t>
            </a:fld>
            <a:endParaRPr lang="vi"/>
          </a:p>
        </p:txBody>
      </p:sp>
      <p:sp>
        <p:nvSpPr>
          <p:cNvPr id="7" name="Text Placeholder 2"/>
          <p:cNvSpPr txBox="1">
            <a:spLocks/>
          </p:cNvSpPr>
          <p:nvPr/>
        </p:nvSpPr>
        <p:spPr>
          <a:xfrm>
            <a:off x="1732022" y="2126957"/>
            <a:ext cx="5679955" cy="158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folHlink"/>
              </a:buClr>
              <a:buSzPts val="1800"/>
              <a:buFont typeface="Noto Sans Symbols"/>
              <a:buChar char="●"/>
              <a:defRPr sz="2400" b="0" i="0" u="none" strike="noStrike" cap="none">
                <a:solidFill>
                  <a:schemeClr val="dk1"/>
                </a:solidFill>
                <a:latin typeface="Tahoma"/>
                <a:ea typeface="Tahoma"/>
                <a:cs typeface="Tahoma"/>
                <a:sym typeface="Tahoma"/>
              </a:defRPr>
            </a:lvl1pPr>
            <a:lvl2pPr marL="914400" marR="0" lvl="1" indent="-317500" algn="l" rtl="0">
              <a:lnSpc>
                <a:spcPct val="115000"/>
              </a:lnSpc>
              <a:spcBef>
                <a:spcPts val="1600"/>
              </a:spcBef>
              <a:spcAft>
                <a:spcPts val="0"/>
              </a:spcAft>
              <a:buClr>
                <a:schemeClr val="hlink"/>
              </a:buClr>
              <a:buSzPts val="1400"/>
              <a:buFont typeface="Noto Sans Symbols"/>
              <a:buChar char="○"/>
              <a:defRPr sz="2100" b="0" i="0" u="none" strike="noStrike" cap="none">
                <a:solidFill>
                  <a:schemeClr val="dk1"/>
                </a:solidFill>
                <a:latin typeface="Tahoma"/>
                <a:ea typeface="Tahoma"/>
                <a:cs typeface="Tahoma"/>
                <a:sym typeface="Tahoma"/>
              </a:defRPr>
            </a:lvl2pPr>
            <a:lvl3pPr marL="1371600" marR="0" lvl="2" indent="-317500" algn="l" rtl="0">
              <a:lnSpc>
                <a:spcPct val="115000"/>
              </a:lnSpc>
              <a:spcBef>
                <a:spcPts val="1600"/>
              </a:spcBef>
              <a:spcAft>
                <a:spcPts val="0"/>
              </a:spcAft>
              <a:buClr>
                <a:schemeClr val="folHlink"/>
              </a:buClr>
              <a:buSzPts val="1400"/>
              <a:buFont typeface="Noto Sans Symbols"/>
              <a:buChar char="■"/>
              <a:defRPr sz="1800" b="0" i="0" u="none" strike="noStrike" cap="none">
                <a:solidFill>
                  <a:schemeClr val="dk1"/>
                </a:solidFill>
                <a:latin typeface="Tahoma"/>
                <a:ea typeface="Tahoma"/>
                <a:cs typeface="Tahoma"/>
                <a:sym typeface="Tahoma"/>
              </a:defRPr>
            </a:lvl3pPr>
            <a:lvl4pPr marL="1828800" marR="0" lvl="3" indent="-317500" algn="l" rtl="0">
              <a:lnSpc>
                <a:spcPct val="115000"/>
              </a:lnSpc>
              <a:spcBef>
                <a:spcPts val="1600"/>
              </a:spcBef>
              <a:spcAft>
                <a:spcPts val="0"/>
              </a:spcAft>
              <a:buClr>
                <a:schemeClr val="accent2"/>
              </a:buClr>
              <a:buSzPts val="1400"/>
              <a:buFont typeface="Noto Sans Symbols"/>
              <a:buChar char="●"/>
              <a:defRPr sz="1500" b="0" i="0" u="none" strike="noStrike" cap="none">
                <a:solidFill>
                  <a:schemeClr val="dk1"/>
                </a:solidFill>
                <a:latin typeface="Tahoma"/>
                <a:ea typeface="Tahoma"/>
                <a:cs typeface="Tahoma"/>
                <a:sym typeface="Tahoma"/>
              </a:defRPr>
            </a:lvl4pPr>
            <a:lvl5pPr marL="2286000" marR="0" lvl="4" indent="-317500" algn="l" rtl="0">
              <a:lnSpc>
                <a:spcPct val="115000"/>
              </a:lnSpc>
              <a:spcBef>
                <a:spcPts val="1600"/>
              </a:spcBef>
              <a:spcAft>
                <a:spcPts val="0"/>
              </a:spcAft>
              <a:buClr>
                <a:schemeClr val="accent1"/>
              </a:buClr>
              <a:buSzPts val="1400"/>
              <a:buFont typeface="Noto Sans Symbols"/>
              <a:buChar char="○"/>
              <a:defRPr sz="1500" b="0" i="0" u="none" strike="noStrike" cap="none">
                <a:solidFill>
                  <a:schemeClr val="dk1"/>
                </a:solidFill>
                <a:latin typeface="Tahoma"/>
                <a:ea typeface="Tahoma"/>
                <a:cs typeface="Tahoma"/>
                <a:sym typeface="Tahoma"/>
              </a:defRPr>
            </a:lvl5pPr>
            <a:lvl6pPr marL="2743200" marR="0" lvl="5" indent="-317500" algn="l" rtl="0">
              <a:lnSpc>
                <a:spcPct val="115000"/>
              </a:lnSpc>
              <a:spcBef>
                <a:spcPts val="1600"/>
              </a:spcBef>
              <a:spcAft>
                <a:spcPts val="0"/>
              </a:spcAft>
              <a:buClr>
                <a:schemeClr val="accent1"/>
              </a:buClr>
              <a:buSzPts val="1400"/>
              <a:buFont typeface="Noto Sans Symbols"/>
              <a:buChar char="■"/>
              <a:defRPr sz="1500" b="0" i="0" u="none" strike="noStrike" cap="none">
                <a:solidFill>
                  <a:schemeClr val="dk1"/>
                </a:solidFill>
                <a:latin typeface="Tahoma"/>
                <a:ea typeface="Tahoma"/>
                <a:cs typeface="Tahoma"/>
                <a:sym typeface="Tahoma"/>
              </a:defRPr>
            </a:lvl6pPr>
            <a:lvl7pPr marL="3200400" marR="0" lvl="6" indent="-317500" algn="l" rtl="0">
              <a:lnSpc>
                <a:spcPct val="115000"/>
              </a:lnSpc>
              <a:spcBef>
                <a:spcPts val="1600"/>
              </a:spcBef>
              <a:spcAft>
                <a:spcPts val="0"/>
              </a:spcAft>
              <a:buClr>
                <a:schemeClr val="accent1"/>
              </a:buClr>
              <a:buSzPts val="1400"/>
              <a:buFont typeface="Noto Sans Symbols"/>
              <a:buChar char="●"/>
              <a:defRPr sz="1500" b="0" i="0" u="none" strike="noStrike" cap="none">
                <a:solidFill>
                  <a:schemeClr val="dk1"/>
                </a:solidFill>
                <a:latin typeface="Tahoma"/>
                <a:ea typeface="Tahoma"/>
                <a:cs typeface="Tahoma"/>
                <a:sym typeface="Tahoma"/>
              </a:defRPr>
            </a:lvl7pPr>
            <a:lvl8pPr marL="3657600" marR="0" lvl="7" indent="-317500" algn="l" rtl="0">
              <a:lnSpc>
                <a:spcPct val="115000"/>
              </a:lnSpc>
              <a:spcBef>
                <a:spcPts val="1600"/>
              </a:spcBef>
              <a:spcAft>
                <a:spcPts val="0"/>
              </a:spcAft>
              <a:buClr>
                <a:schemeClr val="accent1"/>
              </a:buClr>
              <a:buSzPts val="1400"/>
              <a:buFont typeface="Noto Sans Symbols"/>
              <a:buChar char="○"/>
              <a:defRPr sz="1500" b="0" i="0" u="none" strike="noStrike" cap="none">
                <a:solidFill>
                  <a:schemeClr val="dk1"/>
                </a:solidFill>
                <a:latin typeface="Tahoma"/>
                <a:ea typeface="Tahoma"/>
                <a:cs typeface="Tahoma"/>
                <a:sym typeface="Tahoma"/>
              </a:defRPr>
            </a:lvl8pPr>
            <a:lvl9pPr marL="4114800" marR="0" lvl="8" indent="-317500" algn="l" rtl="0">
              <a:lnSpc>
                <a:spcPct val="115000"/>
              </a:lnSpc>
              <a:spcBef>
                <a:spcPts val="1600"/>
              </a:spcBef>
              <a:spcAft>
                <a:spcPts val="1600"/>
              </a:spcAft>
              <a:buClr>
                <a:schemeClr val="accent1"/>
              </a:buClr>
              <a:buSzPts val="1400"/>
              <a:buFont typeface="Noto Sans Symbols"/>
              <a:buChar char="■"/>
              <a:defRPr sz="1500" b="0" i="0" u="none" strike="noStrike" cap="none">
                <a:solidFill>
                  <a:schemeClr val="dk1"/>
                </a:solidFill>
                <a:latin typeface="Tahoma"/>
                <a:ea typeface="Tahoma"/>
                <a:cs typeface="Tahoma"/>
                <a:sym typeface="Tahoma"/>
              </a:defRPr>
            </a:lvl9pPr>
          </a:lstStyle>
          <a:p>
            <a:pPr marL="114300" indent="0" algn="ctr">
              <a:buFont typeface="Noto Sans Symbols"/>
              <a:buNone/>
            </a:pPr>
            <a:r>
              <a:rPr lang="en-US" sz="3600" b="1" smtClean="0">
                <a:solidFill>
                  <a:srgbClr val="C00000"/>
                </a:solidFill>
                <a:latin typeface="Times New Roman" panose="02020603050405020304" pitchFamily="18" charset="0"/>
                <a:cs typeface="Times New Roman" panose="02020603050405020304" pitchFamily="18" charset="0"/>
              </a:rPr>
              <a:t>Cảm ơn thầy cô và các bạn đã lắng nghe!</a:t>
            </a:r>
            <a:endParaRPr lang="en-US" sz="36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3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US" b="1" smtClean="0">
                <a:latin typeface="Times New Roman" panose="02020603050405020304" pitchFamily="18" charset="0"/>
                <a:cs typeface="Times New Roman" panose="02020603050405020304" pitchFamily="18" charset="0"/>
              </a:rPr>
              <a:t>Thách thức của robot di động:</a:t>
            </a:r>
          </a:p>
          <a:p>
            <a:pPr marL="114300" indent="0" algn="just">
              <a:buNone/>
            </a:pPr>
            <a:r>
              <a:rPr lang="en-US" smtClean="0">
                <a:latin typeface="Times New Roman" panose="02020603050405020304" pitchFamily="18" charset="0"/>
                <a:cs typeface="Times New Roman" panose="02020603050405020304" pitchFamily="18" charset="0"/>
              </a:rPr>
              <a:t>Do robot sử dụng nguồn năng lượng hữu hạn, khi gần hết năng lượng robot phải quay về trạm sạc hoặc phải thay pin. Dẫn đến robot không thể hoàn thành hết công việc được giao</a:t>
            </a:r>
          </a:p>
          <a:p>
            <a:pPr algn="just">
              <a:buClrTx/>
              <a:buFont typeface="Times New Roman" panose="02020603050405020304" pitchFamily="18" charset="0"/>
              <a:buChar char="→"/>
            </a:pPr>
            <a:r>
              <a:rPr lang="en-US" smtClean="0">
                <a:latin typeface="Times New Roman" panose="02020603050405020304" pitchFamily="18" charset="0"/>
                <a:cs typeface="Times New Roman" panose="02020603050405020304" pitchFamily="18" charset="0"/>
              </a:rPr>
              <a:t>Việc tối ưu năng lượng nhằm tiết kiệm năng lượng và kéo dài thời gian sống cho robot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
        <p:nvSpPr>
          <p:cNvPr id="5"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smtClean="0">
                <a:latin typeface="Times New Roman" panose="02020603050405020304" pitchFamily="18" charset="0"/>
                <a:cs typeface="Times New Roman" panose="02020603050405020304" pitchFamily="18" charset="0"/>
              </a:rPr>
              <a:t>1. Giới thiệu</a:t>
            </a:r>
            <a:endParaRPr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00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
        <p:nvSpPr>
          <p:cNvPr id="6" name="Google Shape;143;gf03a968f6e_0_0"/>
          <p:cNvSpPr txBox="1">
            <a:spLocks noGrp="1"/>
          </p:cNvSpPr>
          <p:nvPr>
            <p:ph type="title"/>
          </p:nvPr>
        </p:nvSpPr>
        <p:spPr>
          <a:xfrm>
            <a:off x="1190694" y="83950"/>
            <a:ext cx="7641606" cy="69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2</a:t>
            </a:r>
            <a:r>
              <a:rPr lang="en-US" sz="2700" smtClean="0">
                <a:latin typeface="Times New Roman" panose="02020603050405020304" pitchFamily="18" charset="0"/>
                <a:cs typeface="Times New Roman" panose="02020603050405020304" pitchFamily="18" charset="0"/>
              </a:rPr>
              <a:t>. Các nghiên cứu liên quan</a:t>
            </a:r>
            <a:endParaRPr sz="2700">
              <a:latin typeface="Times New Roman" panose="02020603050405020304" pitchFamily="18" charset="0"/>
              <a:cs typeface="Times New Roman" panose="02020603050405020304" pitchFamily="18" charset="0"/>
            </a:endParaRPr>
          </a:p>
        </p:txBody>
      </p:sp>
      <p:sp>
        <p:nvSpPr>
          <p:cNvPr id="16" name="Oval 15"/>
          <p:cNvSpPr/>
          <p:nvPr/>
        </p:nvSpPr>
        <p:spPr>
          <a:xfrm>
            <a:off x="844652" y="2961296"/>
            <a:ext cx="223200" cy="216000"/>
          </a:xfrm>
          <a:prstGeom prst="ellipse">
            <a:avLst/>
          </a:prstGeom>
          <a:solidFill>
            <a:srgbClr val="C61EA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26758" y="2961296"/>
            <a:ext cx="223200" cy="216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675158" y="2961296"/>
            <a:ext cx="223200" cy="216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539154" y="2975264"/>
            <a:ext cx="223200" cy="216000"/>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endCxn id="16" idx="2"/>
          </p:cNvCxnSpPr>
          <p:nvPr/>
        </p:nvCxnSpPr>
        <p:spPr>
          <a:xfrm flipV="1">
            <a:off x="330758" y="3069296"/>
            <a:ext cx="513894" cy="7199"/>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a:stCxn id="16" idx="6"/>
            <a:endCxn id="17" idx="2"/>
          </p:cNvCxnSpPr>
          <p:nvPr/>
        </p:nvCxnSpPr>
        <p:spPr>
          <a:xfrm>
            <a:off x="1067852" y="3069296"/>
            <a:ext cx="3258906" cy="0"/>
          </a:xfrm>
          <a:prstGeom prst="line">
            <a:avLst/>
          </a:prstGeom>
          <a:ln/>
        </p:spPr>
        <p:style>
          <a:lnRef idx="3">
            <a:schemeClr val="dk1"/>
          </a:lnRef>
          <a:fillRef idx="0">
            <a:schemeClr val="dk1"/>
          </a:fillRef>
          <a:effectRef idx="2">
            <a:schemeClr val="dk1"/>
          </a:effectRef>
          <a:fontRef idx="minor">
            <a:schemeClr val="tx1"/>
          </a:fontRef>
        </p:style>
      </p:cxnSp>
      <p:cxnSp>
        <p:nvCxnSpPr>
          <p:cNvPr id="31" name="Straight Connector 30"/>
          <p:cNvCxnSpPr>
            <a:stCxn id="17" idx="6"/>
            <a:endCxn id="18" idx="2"/>
          </p:cNvCxnSpPr>
          <p:nvPr/>
        </p:nvCxnSpPr>
        <p:spPr>
          <a:xfrm>
            <a:off x="4549958" y="3069296"/>
            <a:ext cx="2125200" cy="0"/>
          </a:xfrm>
          <a:prstGeom prst="line">
            <a:avLst/>
          </a:prstGeom>
          <a:ln/>
        </p:spPr>
        <p:style>
          <a:lnRef idx="3">
            <a:schemeClr val="dk1"/>
          </a:lnRef>
          <a:fillRef idx="0">
            <a:schemeClr val="dk1"/>
          </a:fillRef>
          <a:effectRef idx="2">
            <a:schemeClr val="dk1"/>
          </a:effectRef>
          <a:fontRef idx="minor">
            <a:schemeClr val="tx1"/>
          </a:fontRef>
        </p:style>
      </p:cxnSp>
      <p:cxnSp>
        <p:nvCxnSpPr>
          <p:cNvPr id="41" name="Straight Connector 40"/>
          <p:cNvCxnSpPr>
            <a:stCxn id="18" idx="6"/>
            <a:endCxn id="19" idx="2"/>
          </p:cNvCxnSpPr>
          <p:nvPr/>
        </p:nvCxnSpPr>
        <p:spPr>
          <a:xfrm>
            <a:off x="6898358" y="3069296"/>
            <a:ext cx="640796" cy="13968"/>
          </a:xfrm>
          <a:prstGeom prst="line">
            <a:avLst/>
          </a:prstGeom>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9" idx="6"/>
          </p:cNvCxnSpPr>
          <p:nvPr/>
        </p:nvCxnSpPr>
        <p:spPr>
          <a:xfrm>
            <a:off x="7762354" y="3083264"/>
            <a:ext cx="889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Connector 51"/>
          <p:cNvCxnSpPr>
            <a:stCxn id="16" idx="4"/>
            <a:endCxn id="72" idx="0"/>
          </p:cNvCxnSpPr>
          <p:nvPr/>
        </p:nvCxnSpPr>
        <p:spPr>
          <a:xfrm flipH="1">
            <a:off x="955346" y="3177296"/>
            <a:ext cx="906" cy="360000"/>
          </a:xfrm>
          <a:prstGeom prst="line">
            <a:avLst/>
          </a:prstGeom>
          <a:ln/>
        </p:spPr>
        <p:style>
          <a:lnRef idx="2">
            <a:schemeClr val="dk1"/>
          </a:lnRef>
          <a:fillRef idx="0">
            <a:schemeClr val="dk1"/>
          </a:fillRef>
          <a:effectRef idx="1">
            <a:schemeClr val="dk1"/>
          </a:effectRef>
          <a:fontRef idx="minor">
            <a:schemeClr val="tx1"/>
          </a:fontRef>
        </p:style>
      </p:cxnSp>
      <p:cxnSp>
        <p:nvCxnSpPr>
          <p:cNvPr id="54" name="Straight Connector 53"/>
          <p:cNvCxnSpPr>
            <a:stCxn id="18" idx="4"/>
            <a:endCxn id="78" idx="0"/>
          </p:cNvCxnSpPr>
          <p:nvPr/>
        </p:nvCxnSpPr>
        <p:spPr>
          <a:xfrm>
            <a:off x="6786758" y="3177296"/>
            <a:ext cx="0" cy="359999"/>
          </a:xfrm>
          <a:prstGeom prst="line">
            <a:avLst/>
          </a:prstGeom>
          <a:ln/>
        </p:spPr>
        <p:style>
          <a:lnRef idx="2">
            <a:schemeClr val="dk1"/>
          </a:lnRef>
          <a:fillRef idx="0">
            <a:schemeClr val="dk1"/>
          </a:fillRef>
          <a:effectRef idx="1">
            <a:schemeClr val="dk1"/>
          </a:effectRef>
          <a:fontRef idx="minor">
            <a:schemeClr val="tx1"/>
          </a:fontRef>
        </p:style>
      </p:cxnSp>
      <p:cxnSp>
        <p:nvCxnSpPr>
          <p:cNvPr id="58" name="Straight Connector 57"/>
          <p:cNvCxnSpPr>
            <a:stCxn id="76" idx="2"/>
            <a:endCxn id="17" idx="0"/>
          </p:cNvCxnSpPr>
          <p:nvPr/>
        </p:nvCxnSpPr>
        <p:spPr>
          <a:xfrm>
            <a:off x="4438358" y="2601298"/>
            <a:ext cx="0" cy="359998"/>
          </a:xfrm>
          <a:prstGeom prst="line">
            <a:avLst/>
          </a:prstGeom>
          <a:ln/>
        </p:spPr>
        <p:style>
          <a:lnRef idx="2">
            <a:schemeClr val="dk1"/>
          </a:lnRef>
          <a:fillRef idx="0">
            <a:schemeClr val="dk1"/>
          </a:fillRef>
          <a:effectRef idx="1">
            <a:schemeClr val="dk1"/>
          </a:effectRef>
          <a:fontRef idx="minor">
            <a:schemeClr val="tx1"/>
          </a:fontRef>
        </p:style>
      </p:cxnSp>
      <p:cxnSp>
        <p:nvCxnSpPr>
          <p:cNvPr id="59" name="Straight Connector 58"/>
          <p:cNvCxnSpPr>
            <a:stCxn id="80" idx="2"/>
            <a:endCxn id="19" idx="0"/>
          </p:cNvCxnSpPr>
          <p:nvPr/>
        </p:nvCxnSpPr>
        <p:spPr>
          <a:xfrm>
            <a:off x="7650754" y="2601297"/>
            <a:ext cx="0" cy="373967"/>
          </a:xfrm>
          <a:prstGeom prst="line">
            <a:avLst/>
          </a:prstGeom>
          <a:ln/>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677019" y="3537295"/>
            <a:ext cx="556653" cy="307777"/>
          </a:xfrm>
          <a:prstGeom prst="rect">
            <a:avLst/>
          </a:prstGeom>
          <a:noFill/>
        </p:spPr>
        <p:txBody>
          <a:bodyPr wrap="square" rtlCol="0">
            <a:spAutoFit/>
          </a:bodyPr>
          <a:lstStyle/>
          <a:p>
            <a:r>
              <a:rPr lang="en-US" b="1" smtClean="0">
                <a:solidFill>
                  <a:srgbClr val="C61EA2"/>
                </a:solidFill>
                <a:latin typeface="Times New Roman" panose="02020603050405020304" pitchFamily="18" charset="0"/>
                <a:cs typeface="Times New Roman" panose="02020603050405020304" pitchFamily="18" charset="0"/>
              </a:rPr>
              <a:t>1991</a:t>
            </a:r>
            <a:endParaRPr lang="en-US" b="1">
              <a:solidFill>
                <a:srgbClr val="C61EA2"/>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4160031" y="2293521"/>
            <a:ext cx="556653" cy="307777"/>
          </a:xfrm>
          <a:prstGeom prst="rect">
            <a:avLst/>
          </a:prstGeom>
          <a:noFill/>
        </p:spPr>
        <p:txBody>
          <a:bodyPr wrap="square" rtlCol="0">
            <a:spAutoFit/>
          </a:bodyPr>
          <a:lstStyle/>
          <a:p>
            <a:r>
              <a:rPr lang="en-US" b="1" smtClean="0">
                <a:solidFill>
                  <a:schemeClr val="bg2"/>
                </a:solidFill>
                <a:latin typeface="Times New Roman" panose="02020603050405020304" pitchFamily="18" charset="0"/>
                <a:cs typeface="Times New Roman" panose="02020603050405020304" pitchFamily="18" charset="0"/>
              </a:rPr>
              <a:t>2011</a:t>
            </a:r>
            <a:endParaRPr lang="en-US" b="1">
              <a:solidFill>
                <a:schemeClr val="bg2"/>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6508431" y="3537295"/>
            <a:ext cx="556653" cy="307777"/>
          </a:xfrm>
          <a:prstGeom prst="rect">
            <a:avLst/>
          </a:prstGeom>
          <a:noFill/>
        </p:spPr>
        <p:txBody>
          <a:bodyPr wrap="square" rtlCol="0">
            <a:spAutoFit/>
          </a:bodyPr>
          <a:lstStyle/>
          <a:p>
            <a:r>
              <a:rPr lang="en-US" b="1" smtClean="0">
                <a:solidFill>
                  <a:schemeClr val="accent1"/>
                </a:solidFill>
                <a:latin typeface="Times New Roman" panose="02020603050405020304" pitchFamily="18" charset="0"/>
                <a:cs typeface="Times New Roman" panose="02020603050405020304" pitchFamily="18" charset="0"/>
              </a:rPr>
              <a:t>2018</a:t>
            </a:r>
          </a:p>
        </p:txBody>
      </p:sp>
      <p:sp>
        <p:nvSpPr>
          <p:cNvPr id="80" name="TextBox 79"/>
          <p:cNvSpPr txBox="1"/>
          <p:nvPr/>
        </p:nvSpPr>
        <p:spPr>
          <a:xfrm>
            <a:off x="7372427" y="2293520"/>
            <a:ext cx="556653" cy="307777"/>
          </a:xfrm>
          <a:prstGeom prst="rect">
            <a:avLst/>
          </a:prstGeom>
          <a:noFill/>
        </p:spPr>
        <p:txBody>
          <a:bodyPr wrap="square" rtlCol="0">
            <a:spAutoFit/>
          </a:bodyPr>
          <a:lstStyle/>
          <a:p>
            <a:r>
              <a:rPr lang="en-US" b="1" smtClean="0">
                <a:solidFill>
                  <a:schemeClr val="tx1">
                    <a:lumMod val="50000"/>
                    <a:lumOff val="50000"/>
                  </a:schemeClr>
                </a:solidFill>
                <a:latin typeface="Times New Roman" panose="02020603050405020304" pitchFamily="18" charset="0"/>
                <a:cs typeface="Times New Roman" panose="02020603050405020304" pitchFamily="18" charset="0"/>
              </a:rPr>
              <a:t>2020</a:t>
            </a:r>
            <a:endParaRPr lang="en-US" b="1">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3" name="TextBox 82"/>
          <p:cNvSpPr txBox="1"/>
          <p:nvPr/>
        </p:nvSpPr>
        <p:spPr>
          <a:xfrm>
            <a:off x="209685" y="3845072"/>
            <a:ext cx="1491320" cy="954107"/>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Marco Dorigo</a:t>
            </a:r>
          </a:p>
          <a:p>
            <a:pPr algn="just"/>
            <a:r>
              <a:rPr lang="en-US" smtClean="0">
                <a:latin typeface="Times New Roman" panose="02020603050405020304" pitchFamily="18" charset="0"/>
                <a:cs typeface="Times New Roman" panose="02020603050405020304" pitchFamily="18" charset="0"/>
              </a:rPr>
              <a:t>Giới thiệu lần đầu thuật toán tối ưu đàn kiến</a:t>
            </a:r>
            <a:endParaRPr lang="en-US">
              <a:latin typeface="Times New Roman" panose="02020603050405020304" pitchFamily="18" charset="0"/>
              <a:cs typeface="Times New Roman" panose="02020603050405020304" pitchFamily="18" charset="0"/>
            </a:endParaRPr>
          </a:p>
        </p:txBody>
      </p:sp>
      <p:sp>
        <p:nvSpPr>
          <p:cNvPr id="84" name="TextBox 83"/>
          <p:cNvSpPr txBox="1"/>
          <p:nvPr/>
        </p:nvSpPr>
        <p:spPr>
          <a:xfrm>
            <a:off x="3243157" y="1339413"/>
            <a:ext cx="2390400" cy="954107"/>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 R Parhi </a:t>
            </a:r>
            <a:r>
              <a:rPr lang="en-US" b="1" smtClean="0">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J K </a:t>
            </a:r>
            <a:r>
              <a:rPr lang="en-US" b="1" smtClean="0">
                <a:latin typeface="Times New Roman" panose="02020603050405020304" pitchFamily="18" charset="0"/>
                <a:cs typeface="Times New Roman" panose="02020603050405020304" pitchFamily="18" charset="0"/>
              </a:rPr>
              <a:t>Pothal</a:t>
            </a:r>
          </a:p>
          <a:p>
            <a:pPr algn="just"/>
            <a:r>
              <a:rPr lang="en-US" smtClean="0">
                <a:latin typeface="Times New Roman" panose="02020603050405020304" pitchFamily="18" charset="0"/>
                <a:cs typeface="Times New Roman" panose="02020603050405020304" pitchFamily="18" charset="0"/>
              </a:rPr>
              <a:t>Đề xuất sử dụng số hạng toàn cầu cho xác suất chọn</a:t>
            </a:r>
          </a:p>
          <a:p>
            <a:pPr marL="285750" indent="-285750" algn="just">
              <a:buFont typeface="Times New Roman" panose="02020603050405020304" pitchFamily="18" charset="0"/>
              <a:buChar char="→"/>
            </a:pPr>
            <a:r>
              <a:rPr lang="en-US" smtClean="0">
                <a:latin typeface="Times New Roman" panose="02020603050405020304" pitchFamily="18" charset="0"/>
                <a:cs typeface="Times New Roman" panose="02020603050405020304" pitchFamily="18" charset="0"/>
              </a:rPr>
              <a:t>Điều hướng robot đến đích</a:t>
            </a:r>
            <a:endParaRPr lang="en-US">
              <a:latin typeface="Times New Roman" panose="02020603050405020304" pitchFamily="18" charset="0"/>
              <a:cs typeface="Times New Roman" panose="02020603050405020304" pitchFamily="18" charset="0"/>
            </a:endParaRPr>
          </a:p>
        </p:txBody>
      </p:sp>
      <p:sp>
        <p:nvSpPr>
          <p:cNvPr id="85" name="TextBox 84"/>
          <p:cNvSpPr txBox="1"/>
          <p:nvPr/>
        </p:nvSpPr>
        <p:spPr>
          <a:xfrm>
            <a:off x="5281956" y="3845072"/>
            <a:ext cx="3134401" cy="1169551"/>
          </a:xfrm>
          <a:prstGeom prst="rect">
            <a:avLst/>
          </a:prstGeom>
          <a:noFill/>
        </p:spPr>
        <p:txBody>
          <a:bodyPr wrap="square" rtlCol="0">
            <a:spAutoFit/>
          </a:bodyPr>
          <a:lstStyle/>
          <a:p>
            <a:r>
              <a:rPr lang="nn-NO" b="1">
                <a:latin typeface="Times New Roman" panose="02020603050405020304" pitchFamily="18" charset="0"/>
                <a:cs typeface="Times New Roman" panose="02020603050405020304" pitchFamily="18" charset="0"/>
              </a:rPr>
              <a:t>Khaled Akka </a:t>
            </a:r>
            <a:r>
              <a:rPr lang="nn-NO" b="1" smtClean="0">
                <a:latin typeface="Times New Roman" panose="02020603050405020304" pitchFamily="18" charset="0"/>
                <a:cs typeface="Times New Roman" panose="02020603050405020304" pitchFamily="18" charset="0"/>
              </a:rPr>
              <a:t>và </a:t>
            </a:r>
            <a:r>
              <a:rPr lang="nn-NO" b="1">
                <a:latin typeface="Times New Roman" panose="02020603050405020304" pitchFamily="18" charset="0"/>
                <a:cs typeface="Times New Roman" panose="02020603050405020304" pitchFamily="18" charset="0"/>
              </a:rPr>
              <a:t>Farid </a:t>
            </a:r>
            <a:r>
              <a:rPr lang="nn-NO" b="1" smtClean="0">
                <a:latin typeface="Times New Roman" panose="02020603050405020304" pitchFamily="18" charset="0"/>
                <a:cs typeface="Times New Roman" panose="02020603050405020304" pitchFamily="18" charset="0"/>
              </a:rPr>
              <a:t>Khaber</a:t>
            </a:r>
          </a:p>
          <a:p>
            <a:pPr algn="just"/>
            <a:r>
              <a:rPr lang="en-US" smtClean="0">
                <a:latin typeface="Times New Roman" panose="02020603050405020304" pitchFamily="18" charset="0"/>
                <a:cs typeface="Times New Roman" panose="02020603050405020304" pitchFamily="18" charset="0"/>
              </a:rPr>
              <a:t>Đề xuất sử dụng xác suất kích thích</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hàm heuristic toàn cầu cho xác suất chọn</a:t>
            </a:r>
          </a:p>
          <a:p>
            <a:pPr marL="285750" indent="-285750" algn="just">
              <a:buFont typeface="Times New Roman" panose="02020603050405020304" pitchFamily="18" charset="0"/>
              <a:buChar char="→"/>
            </a:pPr>
            <a:r>
              <a:rPr lang="en-US" smtClean="0">
                <a:latin typeface="Times New Roman" panose="02020603050405020304" pitchFamily="18" charset="0"/>
                <a:cs typeface="Times New Roman" panose="02020603050405020304" pitchFamily="18" charset="0"/>
              </a:rPr>
              <a:t>Kiến dễ dàng lựa chọn đỉnh tiếp theo</a:t>
            </a:r>
          </a:p>
          <a:p>
            <a:pPr marL="285750" indent="-285750" algn="just">
              <a:buFont typeface="Times New Roman" panose="02020603050405020304" pitchFamily="18" charset="0"/>
              <a:buChar char="→"/>
            </a:pPr>
            <a:r>
              <a:rPr lang="en-US" smtClean="0">
                <a:latin typeface="Times New Roman" panose="02020603050405020304" pitchFamily="18" charset="0"/>
                <a:cs typeface="Times New Roman" panose="02020603050405020304" pitchFamily="18" charset="0"/>
              </a:rPr>
              <a:t>Mở rộng tầm nhìn cho kiến </a:t>
            </a:r>
          </a:p>
        </p:txBody>
      </p:sp>
      <p:sp>
        <p:nvSpPr>
          <p:cNvPr id="87" name="TextBox 86"/>
          <p:cNvSpPr txBox="1"/>
          <p:nvPr/>
        </p:nvSpPr>
        <p:spPr>
          <a:xfrm>
            <a:off x="6486206" y="1123737"/>
            <a:ext cx="2329094" cy="1169551"/>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Fatin Hassan </a:t>
            </a:r>
            <a:r>
              <a:rPr lang="en-US" b="1" smtClean="0">
                <a:latin typeface="Times New Roman" panose="02020603050405020304" pitchFamily="18" charset="0"/>
                <a:cs typeface="Times New Roman" panose="02020603050405020304" pitchFamily="18" charset="0"/>
              </a:rPr>
              <a:t>Ajeil et al</a:t>
            </a:r>
          </a:p>
          <a:p>
            <a:pPr algn="just"/>
            <a:r>
              <a:rPr lang="en-US" smtClean="0">
                <a:latin typeface="Times New Roman" panose="02020603050405020304" pitchFamily="18" charset="0"/>
                <a:cs typeface="Times New Roman" panose="02020603050405020304" pitchFamily="18" charset="0"/>
              </a:rPr>
              <a:t>Đề xuất tối ưu đàn kiến dựa trên sự lão hóa</a:t>
            </a:r>
          </a:p>
          <a:p>
            <a:pPr marL="285750" indent="-285750" algn="just">
              <a:buFont typeface="Times New Roman" panose="02020603050405020304" pitchFamily="18" charset="0"/>
              <a:buChar char="→"/>
            </a:pPr>
            <a:r>
              <a:rPr lang="en-US" smtClean="0">
                <a:latin typeface="Times New Roman" panose="02020603050405020304" pitchFamily="18" charset="0"/>
                <a:cs typeface="Times New Roman" panose="02020603050405020304" pitchFamily="18" charset="0"/>
              </a:rPr>
              <a:t>Giảm ảnh hưởng của các đường đi không tối ưu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79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66325"/>
            <a:ext cx="5405100" cy="2708075"/>
          </a:xfrm>
        </p:spPr>
        <p:txBody>
          <a:bodyPr/>
          <a:lstStyle/>
          <a:p>
            <a:pPr marL="114300" indent="0" algn="just">
              <a:buNone/>
            </a:pPr>
            <a:r>
              <a:rPr lang="en-US" smtClean="0">
                <a:latin typeface="Times New Roman" panose="02020603050405020304" pitchFamily="18" charset="0"/>
                <a:cs typeface="Times New Roman" panose="02020603050405020304" pitchFamily="18" charset="0"/>
              </a:rPr>
              <a:t>Bài toán tìm đường đi cho robot là tìm kiếm một hay nhiều đường đi khả thi, ngắn và an toàn từ điểm bắt đầu đến điểm đích mà không va chạm chướng ngại vật.</a:t>
            </a:r>
          </a:p>
          <a:p>
            <a:pPr marL="114300" indent="0" algn="just">
              <a:buNone/>
            </a:pPr>
            <a:r>
              <a:rPr lang="en-US" smtClean="0">
                <a:latin typeface="Times New Roman" panose="02020603050405020304" pitchFamily="18" charset="0"/>
                <a:cs typeface="Times New Roman" panose="02020603050405020304" pitchFamily="18" charset="0"/>
              </a:rPr>
              <a:t>Trong đề tài này quan tâm đến môi trường tĩnh 2D có chướng ngại vật.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
        <p:nvSpPr>
          <p:cNvPr id="5" name="Google Shape;143;gf03a968f6e_0_0"/>
          <p:cNvSpPr txBox="1">
            <a:spLocks/>
          </p:cNvSpPr>
          <p:nvPr/>
        </p:nvSpPr>
        <p:spPr>
          <a:xfrm>
            <a:off x="1190694" y="0"/>
            <a:ext cx="7641606" cy="78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en-US" sz="2700" smtClean="0">
                <a:latin typeface="Times New Roman" panose="02020603050405020304" pitchFamily="18" charset="0"/>
                <a:cs typeface="Times New Roman" panose="02020603050405020304" pitchFamily="18" charset="0"/>
              </a:rPr>
              <a:t>3. Bài toán</a:t>
            </a:r>
            <a:br>
              <a:rPr lang="en-US" sz="2700"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Phát biểu bài toán</a:t>
            </a:r>
            <a:endParaRPr lang="en-US" sz="220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989569" y="1266325"/>
            <a:ext cx="2842731" cy="2842731"/>
          </a:xfrm>
          <a:prstGeom prst="rect">
            <a:avLst/>
          </a:prstGeom>
        </p:spPr>
      </p:pic>
    </p:spTree>
    <p:extLst>
      <p:ext uri="{BB962C8B-B14F-4D97-AF65-F5344CB8AC3E}">
        <p14:creationId xmlns:p14="http://schemas.microsoft.com/office/powerpoint/2010/main" val="3822061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
        <p:nvSpPr>
          <p:cNvPr id="5" name="Google Shape;143;gf03a968f6e_0_0"/>
          <p:cNvSpPr txBox="1">
            <a:spLocks noGrp="1"/>
          </p:cNvSpPr>
          <p:nvPr>
            <p:ph type="title"/>
          </p:nvPr>
        </p:nvSpPr>
        <p:spPr>
          <a:xfrm>
            <a:off x="1190694" y="0"/>
            <a:ext cx="7641606" cy="78283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3</a:t>
            </a:r>
            <a:r>
              <a:rPr lang="en-US" sz="2700" smtClean="0">
                <a:latin typeface="Times New Roman" panose="02020603050405020304" pitchFamily="18" charset="0"/>
                <a:cs typeface="Times New Roman" panose="02020603050405020304" pitchFamily="18" charset="0"/>
              </a:rPr>
              <a:t>. Bài toán</a:t>
            </a:r>
            <a:br>
              <a:rPr lang="en-US" sz="2700"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Mô hình hóa bài toán</a:t>
            </a:r>
            <a:endParaRPr sz="220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8833198"/>
                  </p:ext>
                </p:extLst>
              </p:nvPr>
            </p:nvGraphicFramePr>
            <p:xfrm>
              <a:off x="326099" y="1129523"/>
              <a:ext cx="8634947" cy="3478363"/>
            </p:xfrm>
            <a:graphic>
              <a:graphicData uri="http://schemas.openxmlformats.org/drawingml/2006/table">
                <a:tbl>
                  <a:tblPr firstRow="1" bandRow="1">
                    <a:tableStyleId>{F5AB1C69-6EDB-4FF4-983F-18BD219EF322}</a:tableStyleId>
                  </a:tblPr>
                  <a:tblGrid>
                    <a:gridCol w="1617460">
                      <a:extLst>
                        <a:ext uri="{9D8B030D-6E8A-4147-A177-3AD203B41FA5}">
                          <a16:colId xmlns:a16="http://schemas.microsoft.com/office/drawing/2014/main" val="901067519"/>
                        </a:ext>
                      </a:extLst>
                    </a:gridCol>
                    <a:gridCol w="7017487">
                      <a:extLst>
                        <a:ext uri="{9D8B030D-6E8A-4147-A177-3AD203B41FA5}">
                          <a16:colId xmlns:a16="http://schemas.microsoft.com/office/drawing/2014/main" val="2662230176"/>
                        </a:ext>
                      </a:extLst>
                    </a:gridCol>
                  </a:tblGrid>
                  <a:tr h="1509803">
                    <a:tc>
                      <a:txBody>
                        <a:bodyPr/>
                        <a:lstStyle/>
                        <a:p>
                          <a:r>
                            <a:rPr lang="en-US" sz="2400" b="0" smtClean="0">
                              <a:ln>
                                <a:noFill/>
                              </a:ln>
                              <a:solidFill>
                                <a:schemeClr val="tx1"/>
                              </a:solidFill>
                              <a:latin typeface="Times New Roman" panose="02020603050405020304" pitchFamily="18" charset="0"/>
                              <a:cs typeface="Times New Roman" panose="02020603050405020304" pitchFamily="18" charset="0"/>
                            </a:rPr>
                            <a:t>Đầu</a:t>
                          </a:r>
                          <a:r>
                            <a:rPr lang="en-US" sz="2400" b="0" baseline="0" smtClean="0">
                              <a:ln>
                                <a:noFill/>
                              </a:ln>
                              <a:solidFill>
                                <a:schemeClr val="tx1"/>
                              </a:solidFill>
                              <a:latin typeface="Times New Roman" panose="02020603050405020304" pitchFamily="18" charset="0"/>
                              <a:cs typeface="Times New Roman" panose="02020603050405020304" pitchFamily="18" charset="0"/>
                            </a:rPr>
                            <a:t> vào:</a:t>
                          </a:r>
                          <a:endParaRPr lang="en-US" sz="2400" b="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buFont typeface="Arial" panose="020B0604020202020204" pitchFamily="34" charset="0"/>
                            <a:buChar char="•"/>
                          </a:pPr>
                          <a:r>
                            <a:rPr lang="en-US" sz="2400" b="0" smtClean="0">
                              <a:ln>
                                <a:noFill/>
                              </a:ln>
                              <a:solidFill>
                                <a:schemeClr val="tx1"/>
                              </a:solidFill>
                              <a:latin typeface="Times New Roman" panose="02020603050405020304" pitchFamily="18" charset="0"/>
                              <a:cs typeface="Times New Roman" panose="02020603050405020304" pitchFamily="18" charset="0"/>
                            </a:rPr>
                            <a:t>Môi</a:t>
                          </a:r>
                          <a:r>
                            <a:rPr lang="en-US" sz="2400" b="0" baseline="0" smtClean="0">
                              <a:ln>
                                <a:noFill/>
                              </a:ln>
                              <a:solidFill>
                                <a:schemeClr val="tx1"/>
                              </a:solidFill>
                              <a:latin typeface="Times New Roman" panose="02020603050405020304" pitchFamily="18" charset="0"/>
                              <a:cs typeface="Times New Roman" panose="02020603050405020304" pitchFamily="18" charset="0"/>
                            </a:rPr>
                            <a:t> trường hoạt động của robot</a:t>
                          </a:r>
                        </a:p>
                        <a:p>
                          <a:pPr marL="342900" indent="-342900">
                            <a:buFont typeface="Arial" panose="020B0604020202020204" pitchFamily="34" charset="0"/>
                            <a:buChar char="•"/>
                          </a:pPr>
                          <a:r>
                            <a:rPr lang="en-US" sz="2400" b="0" smtClean="0">
                              <a:ln>
                                <a:noFill/>
                              </a:ln>
                              <a:solidFill>
                                <a:schemeClr val="tx1"/>
                              </a:solidFill>
                              <a:latin typeface="Times New Roman" panose="02020603050405020304" pitchFamily="18" charset="0"/>
                              <a:cs typeface="Times New Roman" panose="02020603050405020304" pitchFamily="18" charset="0"/>
                            </a:rPr>
                            <a:t>Robot</a:t>
                          </a:r>
                        </a:p>
                        <a:p>
                          <a:pPr marL="342900" indent="-342900">
                            <a:buFont typeface="Arial" panose="020B0604020202020204" pitchFamily="34" charset="0"/>
                            <a:buChar char="•"/>
                          </a:pPr>
                          <a:r>
                            <a:rPr lang="en-US" sz="2400" b="0" smtClean="0">
                              <a:ln>
                                <a:noFill/>
                              </a:ln>
                              <a:solidFill>
                                <a:schemeClr val="tx1"/>
                              </a:solidFill>
                              <a:latin typeface="Times New Roman" panose="02020603050405020304" pitchFamily="18" charset="0"/>
                              <a:cs typeface="Times New Roman" panose="02020603050405020304" pitchFamily="18" charset="0"/>
                            </a:rPr>
                            <a:t>Điểm</a:t>
                          </a:r>
                          <a:r>
                            <a:rPr lang="en-US" sz="2400" b="0" baseline="0" smtClean="0">
                              <a:ln>
                                <a:noFill/>
                              </a:ln>
                              <a:solidFill>
                                <a:schemeClr val="tx1"/>
                              </a:solidFill>
                              <a:latin typeface="Times New Roman" panose="02020603050405020304" pitchFamily="18" charset="0"/>
                              <a:cs typeface="Times New Roman" panose="02020603050405020304" pitchFamily="18" charset="0"/>
                            </a:rPr>
                            <a:t> bắt đầu </a:t>
                          </a:r>
                          <a14:m>
                            <m:oMath xmlns:m="http://schemas.openxmlformats.org/officeDocument/2006/math">
                              <m:sSub>
                                <m:sSubPr>
                                  <m:ctrlPr>
                                    <a:rPr lang="en-US" sz="2400" b="0" i="1" u="none" strike="noStrike" cap="none" smtClean="0">
                                      <a:ln>
                                        <a:noFill/>
                                      </a:ln>
                                      <a:solidFill>
                                        <a:schemeClr val="tx1"/>
                                      </a:solidFill>
                                      <a:effectLst/>
                                      <a:latin typeface="Cambria Math" panose="02040503050406030204" pitchFamily="18" charset="0"/>
                                      <a:sym typeface="Arial"/>
                                    </a:rPr>
                                  </m:ctrlPr>
                                </m:sSubPr>
                                <m:e>
                                  <m:r>
                                    <a:rPr lang="en-US" sz="2400" b="0" i="1" u="none" strike="noStrike" cap="none">
                                      <a:ln>
                                        <a:noFill/>
                                      </a:ln>
                                      <a:solidFill>
                                        <a:schemeClr val="tx1"/>
                                      </a:solidFill>
                                      <a:effectLst/>
                                      <a:latin typeface="Cambria Math" panose="02040503050406030204" pitchFamily="18" charset="0"/>
                                      <a:sym typeface="Arial"/>
                                    </a:rPr>
                                    <m:t> </m:t>
                                  </m:r>
                                  <m:r>
                                    <a:rPr lang="en-US" sz="2400" b="0" i="1" u="none" strike="noStrike" cap="none">
                                      <a:ln>
                                        <a:noFill/>
                                      </a:ln>
                                      <a:solidFill>
                                        <a:schemeClr val="tx1"/>
                                      </a:solidFill>
                                      <a:effectLst/>
                                      <a:latin typeface="Cambria Math" panose="02040503050406030204" pitchFamily="18" charset="0"/>
                                      <a:sym typeface="Arial"/>
                                    </a:rPr>
                                    <m:t>𝑝</m:t>
                                  </m:r>
                                </m:e>
                                <m:sub>
                                  <m:r>
                                    <a:rPr lang="en-US" sz="2400" b="0" i="1" u="none" strike="noStrike" cap="none">
                                      <a:ln>
                                        <a:noFill/>
                                      </a:ln>
                                      <a:solidFill>
                                        <a:schemeClr val="tx1"/>
                                      </a:solidFill>
                                      <a:effectLst/>
                                      <a:latin typeface="Cambria Math" panose="02040503050406030204" pitchFamily="18" charset="0"/>
                                      <a:sym typeface="Arial"/>
                                    </a:rPr>
                                    <m:t>0 </m:t>
                                  </m:r>
                                </m:sub>
                              </m:sSub>
                            </m:oMath>
                          </a14:m>
                          <a:r>
                            <a:rPr lang="en-US" sz="2400" b="0" smtClean="0">
                              <a:ln>
                                <a:noFill/>
                              </a:ln>
                              <a:solidFill>
                                <a:schemeClr val="tx1"/>
                              </a:solidFill>
                              <a:latin typeface="Times New Roman" panose="02020603050405020304" pitchFamily="18" charset="0"/>
                              <a:cs typeface="Times New Roman" panose="02020603050405020304" pitchFamily="18" charset="0"/>
                            </a:rPr>
                            <a:t> và điểm</a:t>
                          </a:r>
                          <a:r>
                            <a:rPr lang="en-US" sz="2400" b="0" baseline="0" smtClean="0">
                              <a:ln>
                                <a:noFill/>
                              </a:ln>
                              <a:solidFill>
                                <a:schemeClr val="tx1"/>
                              </a:solidFill>
                              <a:latin typeface="Times New Roman" panose="02020603050405020304" pitchFamily="18" charset="0"/>
                              <a:cs typeface="Times New Roman" panose="02020603050405020304" pitchFamily="18" charset="0"/>
                            </a:rPr>
                            <a:t> đích </a:t>
                          </a:r>
                          <a14:m>
                            <m:oMath xmlns:m="http://schemas.openxmlformats.org/officeDocument/2006/math">
                              <m:sSub>
                                <m:sSubPr>
                                  <m:ctrlPr>
                                    <a:rPr lang="en-US" sz="2400" b="0" i="1" smtClean="0">
                                      <a:ln>
                                        <a:noFill/>
                                      </a:ln>
                                      <a:solidFill>
                                        <a:schemeClr val="tx1"/>
                                      </a:solidFill>
                                      <a:effectLst/>
                                      <a:latin typeface="Cambria Math" panose="02040503050406030204" pitchFamily="18" charset="0"/>
                                    </a:rPr>
                                  </m:ctrlPr>
                                </m:sSubPr>
                                <m:e>
                                  <m:r>
                                    <a:rPr lang="en-US" sz="2400" b="0" i="1">
                                      <a:ln>
                                        <a:noFill/>
                                      </a:ln>
                                      <a:solidFill>
                                        <a:schemeClr val="tx1"/>
                                      </a:solidFill>
                                      <a:effectLst/>
                                      <a:latin typeface="Cambria Math" panose="02040503050406030204" pitchFamily="18" charset="0"/>
                                    </a:rPr>
                                    <m:t>𝑝</m:t>
                                  </m:r>
                                </m:e>
                                <m:sub>
                                  <m:r>
                                    <a:rPr lang="en-US" sz="2400" b="0" i="1">
                                      <a:ln>
                                        <a:noFill/>
                                      </a:ln>
                                      <a:solidFill>
                                        <a:schemeClr val="tx1"/>
                                      </a:solidFill>
                                      <a:effectLst/>
                                      <a:latin typeface="Cambria Math" panose="02040503050406030204" pitchFamily="18" charset="0"/>
                                    </a:rPr>
                                    <m:t>𝑛</m:t>
                                  </m:r>
                                  <m:r>
                                    <a:rPr lang="en-US" sz="2400" b="0" i="1">
                                      <a:ln>
                                        <a:noFill/>
                                      </a:ln>
                                      <a:solidFill>
                                        <a:schemeClr val="tx1"/>
                                      </a:solidFill>
                                      <a:effectLst/>
                                      <a:latin typeface="Cambria Math" panose="02040503050406030204" pitchFamily="18" charset="0"/>
                                    </a:rPr>
                                    <m:t>+1</m:t>
                                  </m:r>
                                </m:sub>
                              </m:sSub>
                            </m:oMath>
                          </a14:m>
                          <a:endParaRPr lang="en-US" sz="2400" b="0" i="1" smtClean="0">
                            <a:ln>
                              <a:noFill/>
                            </a:ln>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smtClean="0">
                              <a:ln>
                                <a:noFill/>
                              </a:ln>
                              <a:solidFill>
                                <a:schemeClr val="tx1"/>
                              </a:solidFill>
                              <a:latin typeface="Times New Roman" panose="02020603050405020304" pitchFamily="18" charset="0"/>
                              <a:cs typeface="Times New Roman" panose="02020603050405020304" pitchFamily="18" charset="0"/>
                            </a:rPr>
                            <a:t>Tập</a:t>
                          </a:r>
                          <a:r>
                            <a:rPr lang="en-US" sz="2400" b="0" baseline="0" smtClean="0">
                              <a:ln>
                                <a:noFill/>
                              </a:ln>
                              <a:solidFill>
                                <a:schemeClr val="tx1"/>
                              </a:solidFill>
                              <a:latin typeface="Times New Roman" panose="02020603050405020304" pitchFamily="18" charset="0"/>
                              <a:cs typeface="Times New Roman" panose="02020603050405020304" pitchFamily="18" charset="0"/>
                            </a:rPr>
                            <a:t> m chướng ngại vật </a:t>
                          </a:r>
                          <a14:m>
                            <m:oMath xmlns:m="http://schemas.openxmlformats.org/officeDocument/2006/math">
                              <m:r>
                                <m:rPr>
                                  <m:sty m:val="p"/>
                                </m:rPr>
                                <a:rPr lang="en-US" sz="2400" b="0" i="1" smtClean="0">
                                  <a:ln>
                                    <a:noFill/>
                                  </a:ln>
                                  <a:solidFill>
                                    <a:schemeClr val="tx1"/>
                                  </a:solidFill>
                                  <a:effectLst/>
                                  <a:latin typeface="Cambria Math" panose="02040503050406030204" pitchFamily="18" charset="0"/>
                                </a:rPr>
                                <m:t>O</m:t>
                              </m:r>
                              <m:r>
                                <a:rPr lang="en-US" sz="2400" b="0" smtClean="0">
                                  <a:ln>
                                    <a:noFill/>
                                  </a:ln>
                                  <a:solidFill>
                                    <a:schemeClr val="tx1"/>
                                  </a:solidFill>
                                  <a:effectLst/>
                                  <a:latin typeface="Cambria Math" panose="02040503050406030204" pitchFamily="18" charset="0"/>
                                </a:rPr>
                                <m:t>=(</m:t>
                              </m:r>
                              <m:sSub>
                                <m:sSubPr>
                                  <m:ctrlPr>
                                    <a:rPr lang="en-US" sz="2400" b="0" i="1">
                                      <a:ln>
                                        <a:noFill/>
                                      </a:ln>
                                      <a:solidFill>
                                        <a:schemeClr val="tx1"/>
                                      </a:solidFill>
                                      <a:effectLst/>
                                      <a:latin typeface="Cambria Math" panose="02040503050406030204" pitchFamily="18" charset="0"/>
                                    </a:rPr>
                                  </m:ctrlPr>
                                </m:sSubPr>
                                <m:e>
                                  <m:r>
                                    <m:rPr>
                                      <m:sty m:val="p"/>
                                    </m:rPr>
                                    <a:rPr lang="en-US" sz="2400" b="0" i="1">
                                      <a:ln>
                                        <a:noFill/>
                                      </a:ln>
                                      <a:solidFill>
                                        <a:schemeClr val="tx1"/>
                                      </a:solidFill>
                                      <a:effectLst/>
                                      <a:latin typeface="Cambria Math" panose="02040503050406030204" pitchFamily="18" charset="0"/>
                                    </a:rPr>
                                    <m:t>O</m:t>
                                  </m:r>
                                </m:e>
                                <m:sub>
                                  <m:r>
                                    <a:rPr lang="en-US" sz="2400" b="0">
                                      <a:ln>
                                        <a:noFill/>
                                      </a:ln>
                                      <a:solidFill>
                                        <a:schemeClr val="tx1"/>
                                      </a:solidFill>
                                      <a:effectLst/>
                                      <a:latin typeface="Cambria Math" panose="02040503050406030204" pitchFamily="18" charset="0"/>
                                    </a:rPr>
                                    <m:t>1</m:t>
                                  </m:r>
                                </m:sub>
                              </m:sSub>
                              <m:r>
                                <a:rPr lang="en-US" sz="2400" b="0">
                                  <a:ln>
                                    <a:noFill/>
                                  </a:ln>
                                  <a:solidFill>
                                    <a:schemeClr val="tx1"/>
                                  </a:solidFill>
                                  <a:effectLst/>
                                  <a:latin typeface="Cambria Math" panose="02040503050406030204" pitchFamily="18" charset="0"/>
                                </a:rPr>
                                <m:t>,</m:t>
                              </m:r>
                              <m:sSub>
                                <m:sSubPr>
                                  <m:ctrlPr>
                                    <a:rPr lang="en-US" sz="2400" b="0" i="1">
                                      <a:ln>
                                        <a:noFill/>
                                      </a:ln>
                                      <a:solidFill>
                                        <a:schemeClr val="tx1"/>
                                      </a:solidFill>
                                      <a:effectLst/>
                                      <a:latin typeface="Cambria Math" panose="02040503050406030204" pitchFamily="18" charset="0"/>
                                    </a:rPr>
                                  </m:ctrlPr>
                                </m:sSubPr>
                                <m:e>
                                  <m:r>
                                    <m:rPr>
                                      <m:sty m:val="p"/>
                                    </m:rPr>
                                    <a:rPr lang="en-US" sz="2400" b="0" i="1">
                                      <a:ln>
                                        <a:noFill/>
                                      </a:ln>
                                      <a:solidFill>
                                        <a:schemeClr val="tx1"/>
                                      </a:solidFill>
                                      <a:effectLst/>
                                      <a:latin typeface="Cambria Math" panose="02040503050406030204" pitchFamily="18" charset="0"/>
                                    </a:rPr>
                                    <m:t>O</m:t>
                                  </m:r>
                                </m:e>
                                <m:sub>
                                  <m:r>
                                    <a:rPr lang="en-US" sz="2400" b="0">
                                      <a:ln>
                                        <a:noFill/>
                                      </a:ln>
                                      <a:solidFill>
                                        <a:schemeClr val="tx1"/>
                                      </a:solidFill>
                                      <a:effectLst/>
                                      <a:latin typeface="Cambria Math" panose="02040503050406030204" pitchFamily="18" charset="0"/>
                                    </a:rPr>
                                    <m:t>2</m:t>
                                  </m:r>
                                </m:sub>
                              </m:sSub>
                              <m:r>
                                <a:rPr lang="en-US" sz="2400" b="0">
                                  <a:ln>
                                    <a:noFill/>
                                  </a:ln>
                                  <a:solidFill>
                                    <a:schemeClr val="tx1"/>
                                  </a:solidFill>
                                  <a:effectLst/>
                                  <a:latin typeface="Cambria Math" panose="02040503050406030204" pitchFamily="18" charset="0"/>
                                </a:rPr>
                                <m:t>,…,</m:t>
                              </m:r>
                              <m:sSub>
                                <m:sSubPr>
                                  <m:ctrlPr>
                                    <a:rPr lang="en-US" sz="2400" b="0" i="1">
                                      <a:ln>
                                        <a:noFill/>
                                      </a:ln>
                                      <a:solidFill>
                                        <a:schemeClr val="tx1"/>
                                      </a:solidFill>
                                      <a:effectLst/>
                                      <a:latin typeface="Cambria Math" panose="02040503050406030204" pitchFamily="18" charset="0"/>
                                    </a:rPr>
                                  </m:ctrlPr>
                                </m:sSubPr>
                                <m:e>
                                  <m:r>
                                    <m:rPr>
                                      <m:sty m:val="p"/>
                                    </m:rPr>
                                    <a:rPr lang="en-US" sz="2400" b="0" i="1">
                                      <a:ln>
                                        <a:noFill/>
                                      </a:ln>
                                      <a:solidFill>
                                        <a:schemeClr val="tx1"/>
                                      </a:solidFill>
                                      <a:effectLst/>
                                      <a:latin typeface="Cambria Math" panose="02040503050406030204" pitchFamily="18" charset="0"/>
                                    </a:rPr>
                                    <m:t>O</m:t>
                                  </m:r>
                                </m:e>
                                <m:sub>
                                  <m:r>
                                    <m:rPr>
                                      <m:sty m:val="p"/>
                                    </m:rPr>
                                    <a:rPr lang="en-US" sz="2400" b="0" i="1">
                                      <a:ln>
                                        <a:noFill/>
                                      </a:ln>
                                      <a:solidFill>
                                        <a:schemeClr val="tx1"/>
                                      </a:solidFill>
                                      <a:effectLst/>
                                      <a:latin typeface="Cambria Math" panose="02040503050406030204" pitchFamily="18" charset="0"/>
                                    </a:rPr>
                                    <m:t>m</m:t>
                                  </m:r>
                                </m:sub>
                              </m:sSub>
                              <m:r>
                                <a:rPr lang="en-US" sz="2400" b="0">
                                  <a:ln>
                                    <a:noFill/>
                                  </a:ln>
                                  <a:solidFill>
                                    <a:schemeClr val="tx1"/>
                                  </a:solidFill>
                                  <a:effectLst/>
                                  <a:latin typeface="Cambria Math" panose="02040503050406030204" pitchFamily="18" charset="0"/>
                                </a:rPr>
                                <m:t>)</m:t>
                              </m:r>
                            </m:oMath>
                          </a14:m>
                          <a:endParaRPr lang="en-US" sz="2400" b="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2458733"/>
                      </a:ext>
                    </a:extLst>
                  </a:tr>
                  <a:tr h="799307">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Đầu</a:t>
                          </a:r>
                          <a:r>
                            <a:rPr lang="en-US" sz="2400" baseline="0" smtClean="0">
                              <a:ln>
                                <a:noFill/>
                              </a:ln>
                              <a:solidFill>
                                <a:schemeClr val="tx1"/>
                              </a:solidFill>
                              <a:latin typeface="Times New Roman" panose="02020603050405020304" pitchFamily="18" charset="0"/>
                              <a:cs typeface="Times New Roman" panose="02020603050405020304" pitchFamily="18" charset="0"/>
                            </a:rPr>
                            <a:t> ra:</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smtClean="0">
                              <a:solidFill>
                                <a:srgbClr val="000000"/>
                              </a:solidFill>
                              <a:effectLst/>
                              <a:latin typeface="Times New Roman" panose="02020603050405020304" pitchFamily="18" charset="0"/>
                              <a:ea typeface="Times New Roman" panose="02020603050405020304" pitchFamily="18" charset="0"/>
                            </a:rPr>
                            <a:t>Đường đi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𝑃𝑎</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 </a:t>
                          </a:r>
                          <a:r>
                            <a:rPr lang="en-US" sz="2400">
                              <a:solidFill>
                                <a:srgbClr val="000000"/>
                              </a:solidFill>
                              <a:effectLst/>
                              <a:latin typeface="Times New Roman" panose="02020603050405020304" pitchFamily="18" charset="0"/>
                              <a:ea typeface="Times New Roman" panose="02020603050405020304" pitchFamily="18" charset="0"/>
                            </a:rPr>
                            <a:t>mà robot cần tìm và độ dài đường đi đó</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3012716"/>
                      </a:ext>
                    </a:extLst>
                  </a:tr>
                  <a:tr h="444060">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Ràng</a:t>
                          </a:r>
                          <a:r>
                            <a:rPr lang="en-US" sz="2400" baseline="0" smtClean="0">
                              <a:ln>
                                <a:noFill/>
                              </a:ln>
                              <a:solidFill>
                                <a:schemeClr val="tx1"/>
                              </a:solidFill>
                              <a:latin typeface="Times New Roman" panose="02020603050405020304" pitchFamily="18" charset="0"/>
                              <a:cs typeface="Times New Roman" panose="02020603050405020304" pitchFamily="18" charset="0"/>
                            </a:rPr>
                            <a:t> buộc:</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Đường</a:t>
                          </a:r>
                          <a:r>
                            <a:rPr lang="en-US" sz="2400" baseline="0" smtClean="0">
                              <a:ln>
                                <a:noFill/>
                              </a:ln>
                              <a:solidFill>
                                <a:schemeClr val="tx1"/>
                              </a:solidFill>
                              <a:latin typeface="Times New Roman" panose="02020603050405020304" pitchFamily="18" charset="0"/>
                              <a:cs typeface="Times New Roman" panose="02020603050405020304" pitchFamily="18" charset="0"/>
                            </a:rPr>
                            <a:t> đi tìm được không va chạm với chướng ngại vật</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480198"/>
                      </a:ext>
                    </a:extLst>
                  </a:tr>
                  <a:tr h="643723">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Tối</a:t>
                          </a:r>
                          <a:r>
                            <a:rPr lang="en-US" sz="2400" baseline="0" smtClean="0">
                              <a:ln>
                                <a:noFill/>
                              </a:ln>
                              <a:solidFill>
                                <a:schemeClr val="tx1"/>
                              </a:solidFill>
                              <a:latin typeface="Times New Roman" panose="02020603050405020304" pitchFamily="18" charset="0"/>
                              <a:cs typeface="Times New Roman" panose="02020603050405020304" pitchFamily="18" charset="0"/>
                            </a:rPr>
                            <a:t> ưu:</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Đường</a:t>
                          </a:r>
                          <a:r>
                            <a:rPr lang="en-US" sz="2400" baseline="0" smtClean="0">
                              <a:ln>
                                <a:noFill/>
                              </a:ln>
                              <a:solidFill>
                                <a:schemeClr val="tx1"/>
                              </a:solidFill>
                              <a:latin typeface="Times New Roman" panose="02020603050405020304" pitchFamily="18" charset="0"/>
                              <a:cs typeface="Times New Roman" panose="02020603050405020304" pitchFamily="18" charset="0"/>
                            </a:rPr>
                            <a:t> đi ngắn nhất từ điểm bắt đầu đến điểm đích</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1234300"/>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8833198"/>
                  </p:ext>
                </p:extLst>
              </p:nvPr>
            </p:nvGraphicFramePr>
            <p:xfrm>
              <a:off x="326099" y="1129523"/>
              <a:ext cx="8634947" cy="3478363"/>
            </p:xfrm>
            <a:graphic>
              <a:graphicData uri="http://schemas.openxmlformats.org/drawingml/2006/table">
                <a:tbl>
                  <a:tblPr firstRow="1" bandRow="1">
                    <a:tableStyleId>{F5AB1C69-6EDB-4FF4-983F-18BD219EF322}</a:tableStyleId>
                  </a:tblPr>
                  <a:tblGrid>
                    <a:gridCol w="1617460">
                      <a:extLst>
                        <a:ext uri="{9D8B030D-6E8A-4147-A177-3AD203B41FA5}">
                          <a16:colId xmlns:a16="http://schemas.microsoft.com/office/drawing/2014/main" val="901067519"/>
                        </a:ext>
                      </a:extLst>
                    </a:gridCol>
                    <a:gridCol w="7017487">
                      <a:extLst>
                        <a:ext uri="{9D8B030D-6E8A-4147-A177-3AD203B41FA5}">
                          <a16:colId xmlns:a16="http://schemas.microsoft.com/office/drawing/2014/main" val="2662230176"/>
                        </a:ext>
                      </a:extLst>
                    </a:gridCol>
                  </a:tblGrid>
                  <a:tr h="1554480">
                    <a:tc>
                      <a:txBody>
                        <a:bodyPr/>
                        <a:lstStyle/>
                        <a:p>
                          <a:r>
                            <a:rPr lang="en-US" sz="2400" b="0" smtClean="0">
                              <a:ln>
                                <a:noFill/>
                              </a:ln>
                              <a:solidFill>
                                <a:schemeClr val="tx1"/>
                              </a:solidFill>
                              <a:latin typeface="Times New Roman" panose="02020603050405020304" pitchFamily="18" charset="0"/>
                              <a:cs typeface="Times New Roman" panose="02020603050405020304" pitchFamily="18" charset="0"/>
                            </a:rPr>
                            <a:t>Đầu</a:t>
                          </a:r>
                          <a:r>
                            <a:rPr lang="en-US" sz="2400" b="0" baseline="0" smtClean="0">
                              <a:ln>
                                <a:noFill/>
                              </a:ln>
                              <a:solidFill>
                                <a:schemeClr val="tx1"/>
                              </a:solidFill>
                              <a:latin typeface="Times New Roman" panose="02020603050405020304" pitchFamily="18" charset="0"/>
                              <a:cs typeface="Times New Roman" panose="02020603050405020304" pitchFamily="18" charset="0"/>
                            </a:rPr>
                            <a:t> vào:</a:t>
                          </a:r>
                          <a:endParaRPr lang="en-US" sz="2400" b="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3090" t="-3137" r="-434" b="-124706"/>
                          </a:stretch>
                        </a:blipFill>
                      </a:tcPr>
                    </a:tc>
                    <a:extLst>
                      <a:ext uri="{0D108BD9-81ED-4DB2-BD59-A6C34878D82A}">
                        <a16:rowId xmlns:a16="http://schemas.microsoft.com/office/drawing/2014/main" val="2192458733"/>
                      </a:ext>
                    </a:extLst>
                  </a:tr>
                  <a:tr h="822960">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Đầu</a:t>
                          </a:r>
                          <a:r>
                            <a:rPr lang="en-US" sz="2400" baseline="0" smtClean="0">
                              <a:ln>
                                <a:noFill/>
                              </a:ln>
                              <a:solidFill>
                                <a:schemeClr val="tx1"/>
                              </a:solidFill>
                              <a:latin typeface="Times New Roman" panose="02020603050405020304" pitchFamily="18" charset="0"/>
                              <a:cs typeface="Times New Roman" panose="02020603050405020304" pitchFamily="18" charset="0"/>
                            </a:rPr>
                            <a:t> ra:</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3090" t="-194815" r="-434" b="-135556"/>
                          </a:stretch>
                        </a:blipFill>
                      </a:tcPr>
                    </a:tc>
                    <a:extLst>
                      <a:ext uri="{0D108BD9-81ED-4DB2-BD59-A6C34878D82A}">
                        <a16:rowId xmlns:a16="http://schemas.microsoft.com/office/drawing/2014/main" val="2123012716"/>
                      </a:ext>
                    </a:extLst>
                  </a:tr>
                  <a:tr h="457200">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Ràng</a:t>
                          </a:r>
                          <a:r>
                            <a:rPr lang="en-US" sz="2400" baseline="0" smtClean="0">
                              <a:ln>
                                <a:noFill/>
                              </a:ln>
                              <a:solidFill>
                                <a:schemeClr val="tx1"/>
                              </a:solidFill>
                              <a:latin typeface="Times New Roman" panose="02020603050405020304" pitchFamily="18" charset="0"/>
                              <a:cs typeface="Times New Roman" panose="02020603050405020304" pitchFamily="18" charset="0"/>
                            </a:rPr>
                            <a:t> buộc:</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Đường</a:t>
                          </a:r>
                          <a:r>
                            <a:rPr lang="en-US" sz="2400" baseline="0" smtClean="0">
                              <a:ln>
                                <a:noFill/>
                              </a:ln>
                              <a:solidFill>
                                <a:schemeClr val="tx1"/>
                              </a:solidFill>
                              <a:latin typeface="Times New Roman" panose="02020603050405020304" pitchFamily="18" charset="0"/>
                              <a:cs typeface="Times New Roman" panose="02020603050405020304" pitchFamily="18" charset="0"/>
                            </a:rPr>
                            <a:t> đi tìm được không va chạm với chướng ngại vật</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480198"/>
                      </a:ext>
                    </a:extLst>
                  </a:tr>
                  <a:tr h="643723">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Tối</a:t>
                          </a:r>
                          <a:r>
                            <a:rPr lang="en-US" sz="2400" baseline="0" smtClean="0">
                              <a:ln>
                                <a:noFill/>
                              </a:ln>
                              <a:solidFill>
                                <a:schemeClr val="tx1"/>
                              </a:solidFill>
                              <a:latin typeface="Times New Roman" panose="02020603050405020304" pitchFamily="18" charset="0"/>
                              <a:cs typeface="Times New Roman" panose="02020603050405020304" pitchFamily="18" charset="0"/>
                            </a:rPr>
                            <a:t> ưu:</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smtClean="0">
                              <a:ln>
                                <a:noFill/>
                              </a:ln>
                              <a:solidFill>
                                <a:schemeClr val="tx1"/>
                              </a:solidFill>
                              <a:latin typeface="Times New Roman" panose="02020603050405020304" pitchFamily="18" charset="0"/>
                              <a:cs typeface="Times New Roman" panose="02020603050405020304" pitchFamily="18" charset="0"/>
                            </a:rPr>
                            <a:t>Đường</a:t>
                          </a:r>
                          <a:r>
                            <a:rPr lang="en-US" sz="2400" baseline="0" smtClean="0">
                              <a:ln>
                                <a:noFill/>
                              </a:ln>
                              <a:solidFill>
                                <a:schemeClr val="tx1"/>
                              </a:solidFill>
                              <a:latin typeface="Times New Roman" panose="02020603050405020304" pitchFamily="18" charset="0"/>
                              <a:cs typeface="Times New Roman" panose="02020603050405020304" pitchFamily="18" charset="0"/>
                            </a:rPr>
                            <a:t> đi ngắn nhất từ điểm bắt đầu đến điểm đích</a:t>
                          </a:r>
                          <a:endParaRPr lang="en-US" sz="2400">
                            <a:ln>
                              <a:noFill/>
                            </a:l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1234300"/>
                      </a:ext>
                    </a:extLst>
                  </a:tr>
                </a:tbl>
              </a:graphicData>
            </a:graphic>
          </p:graphicFrame>
        </mc:Fallback>
      </mc:AlternateContent>
    </p:spTree>
    <p:extLst>
      <p:ext uri="{BB962C8B-B14F-4D97-AF65-F5344CB8AC3E}">
        <p14:creationId xmlns:p14="http://schemas.microsoft.com/office/powerpoint/2010/main" val="502466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
        <p:nvSpPr>
          <p:cNvPr id="5" name="Google Shape;143;gf03a968f6e_0_0"/>
          <p:cNvSpPr txBox="1">
            <a:spLocks noGrp="1"/>
          </p:cNvSpPr>
          <p:nvPr>
            <p:ph type="title"/>
          </p:nvPr>
        </p:nvSpPr>
        <p:spPr>
          <a:xfrm>
            <a:off x="1190694" y="0"/>
            <a:ext cx="7641606" cy="828882"/>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700">
                <a:latin typeface="Times New Roman" panose="02020603050405020304" pitchFamily="18" charset="0"/>
                <a:cs typeface="Times New Roman" panose="02020603050405020304" pitchFamily="18" charset="0"/>
              </a:rPr>
              <a:t>4</a:t>
            </a:r>
            <a:r>
              <a:rPr lang="en-US" sz="2700" smtClean="0">
                <a:latin typeface="Times New Roman" panose="02020603050405020304" pitchFamily="18" charset="0"/>
                <a:cs typeface="Times New Roman" panose="02020603050405020304" pitchFamily="18" charset="0"/>
              </a:rPr>
              <a:t>. Các đề xuất giải bài toán</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2200" smtClean="0">
                <a:solidFill>
                  <a:schemeClr val="tx1">
                    <a:lumMod val="75000"/>
                    <a:lumOff val="25000"/>
                  </a:schemeClr>
                </a:solidFill>
                <a:latin typeface="Times New Roman" panose="02020603050405020304" pitchFamily="18" charset="0"/>
                <a:cs typeface="Times New Roman" panose="02020603050405020304" pitchFamily="18" charset="0"/>
              </a:rPr>
              <a:t>Mô hình hóa môi trường</a:t>
            </a:r>
            <a:endParaRPr sz="220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srcRect r="2147"/>
          <a:stretch/>
        </p:blipFill>
        <p:spPr bwMode="auto">
          <a:xfrm>
            <a:off x="6512847" y="1476768"/>
            <a:ext cx="2319453" cy="2230786"/>
          </a:xfrm>
          <a:prstGeom prst="rect">
            <a:avLst/>
          </a:prstGeom>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3"/>
          <a:stretch>
            <a:fillRect/>
          </a:stretch>
        </p:blipFill>
        <p:spPr>
          <a:xfrm>
            <a:off x="3442230" y="1476767"/>
            <a:ext cx="2765619" cy="223078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319" y="1476767"/>
            <a:ext cx="2457996" cy="2230787"/>
          </a:xfrm>
          <a:prstGeom prst="rect">
            <a:avLst/>
          </a:prstGeom>
        </p:spPr>
      </p:pic>
      <p:sp>
        <p:nvSpPr>
          <p:cNvPr id="11" name="TextBox 10"/>
          <p:cNvSpPr txBox="1"/>
          <p:nvPr/>
        </p:nvSpPr>
        <p:spPr>
          <a:xfrm>
            <a:off x="181981" y="1076980"/>
            <a:ext cx="1338147" cy="307777"/>
          </a:xfrm>
          <a:prstGeom prst="rect">
            <a:avLst/>
          </a:prstGeom>
          <a:noFill/>
          <a:ln>
            <a:solidFill>
              <a:schemeClr val="bg2"/>
            </a:solidFill>
          </a:ln>
        </p:spPr>
        <p:txBody>
          <a:bodyPr wrap="square" rtlCol="0">
            <a:spAutoFit/>
          </a:bodyPr>
          <a:lstStyle/>
          <a:p>
            <a:r>
              <a:rPr lang="en-US" smtClean="0">
                <a:latin typeface="Times New Roman" panose="02020603050405020304" pitchFamily="18" charset="0"/>
                <a:cs typeface="Times New Roman" panose="02020603050405020304" pitchFamily="18" charset="0"/>
              </a:rPr>
              <a:t>Điểm xuất phát</a:t>
            </a:r>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2469745" y="3879655"/>
            <a:ext cx="947854" cy="307777"/>
          </a:xfrm>
          <a:prstGeom prst="rect">
            <a:avLst/>
          </a:prstGeom>
          <a:noFill/>
          <a:ln>
            <a:solidFill>
              <a:schemeClr val="bg2"/>
            </a:solidFill>
          </a:ln>
        </p:spPr>
        <p:txBody>
          <a:bodyPr wrap="square" rtlCol="0">
            <a:spAutoFit/>
          </a:bodyPr>
          <a:lstStyle/>
          <a:p>
            <a:r>
              <a:rPr lang="en-US" smtClean="0">
                <a:latin typeface="Times New Roman" panose="02020603050405020304" pitchFamily="18" charset="0"/>
                <a:cs typeface="Times New Roman" panose="02020603050405020304" pitchFamily="18" charset="0"/>
              </a:rPr>
              <a:t>Điểm đích</a:t>
            </a:r>
            <a:endParaRPr lang="en-US">
              <a:latin typeface="Times New Roman" panose="02020603050405020304" pitchFamily="18" charset="0"/>
              <a:cs typeface="Times New Roman" panose="02020603050405020304" pitchFamily="18" charset="0"/>
            </a:endParaRPr>
          </a:p>
        </p:txBody>
      </p:sp>
      <p:cxnSp>
        <p:nvCxnSpPr>
          <p:cNvPr id="14" name="Straight Arrow Connector 13"/>
          <p:cNvCxnSpPr>
            <a:stCxn id="11" idx="2"/>
          </p:cNvCxnSpPr>
          <p:nvPr/>
        </p:nvCxnSpPr>
        <p:spPr>
          <a:xfrm>
            <a:off x="851055" y="1384757"/>
            <a:ext cx="0" cy="30182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0"/>
          </p:cNvCxnSpPr>
          <p:nvPr/>
        </p:nvCxnSpPr>
        <p:spPr>
          <a:xfrm flipH="1" flipV="1">
            <a:off x="2941593" y="3516352"/>
            <a:ext cx="2079" cy="36330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0931" y="3881545"/>
            <a:ext cx="1620247" cy="523220"/>
          </a:xfrm>
          <a:prstGeom prst="rect">
            <a:avLst/>
          </a:prstGeom>
          <a:noFill/>
          <a:ln>
            <a:solidFill>
              <a:schemeClr val="bg2"/>
            </a:solidFill>
          </a:ln>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Khu vực bị cản trở bởi chướng ngại vật</a:t>
            </a:r>
            <a:endParaRPr lang="en-US">
              <a:latin typeface="Times New Roman" panose="02020603050405020304" pitchFamily="18" charset="0"/>
              <a:cs typeface="Times New Roman" panose="02020603050405020304" pitchFamily="18" charset="0"/>
            </a:endParaRPr>
          </a:p>
        </p:txBody>
      </p:sp>
      <p:cxnSp>
        <p:nvCxnSpPr>
          <p:cNvPr id="24" name="Straight Arrow Connector 23"/>
          <p:cNvCxnSpPr>
            <a:stCxn id="23" idx="0"/>
          </p:cNvCxnSpPr>
          <p:nvPr/>
        </p:nvCxnSpPr>
        <p:spPr>
          <a:xfrm flipH="1" flipV="1">
            <a:off x="847578" y="3518242"/>
            <a:ext cx="3477" cy="36330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799858" y="1076980"/>
            <a:ext cx="1254729" cy="307777"/>
          </a:xfrm>
          <a:prstGeom prst="rect">
            <a:avLst/>
          </a:prstGeom>
          <a:noFill/>
          <a:ln>
            <a:solidFill>
              <a:schemeClr val="bg2"/>
            </a:solidFill>
          </a:ln>
        </p:spPr>
        <p:txBody>
          <a:bodyPr wrap="square" rtlCol="0">
            <a:spAutoFit/>
          </a:bodyPr>
          <a:lstStyle/>
          <a:p>
            <a:r>
              <a:rPr lang="en-US" smtClean="0">
                <a:latin typeface="Times New Roman" panose="02020603050405020304" pitchFamily="18" charset="0"/>
                <a:cs typeface="Times New Roman" panose="02020603050405020304" pitchFamily="18" charset="0"/>
              </a:rPr>
              <a:t>Khu vực trống</a:t>
            </a:r>
            <a:endParaRPr lang="en-US">
              <a:latin typeface="Times New Roman" panose="02020603050405020304" pitchFamily="18" charset="0"/>
              <a:cs typeface="Times New Roman" panose="02020603050405020304" pitchFamily="18" charset="0"/>
            </a:endParaRPr>
          </a:p>
        </p:txBody>
      </p:sp>
      <p:cxnSp>
        <p:nvCxnSpPr>
          <p:cNvPr id="28" name="Straight Arrow Connector 27"/>
          <p:cNvCxnSpPr>
            <a:stCxn id="27" idx="2"/>
          </p:cNvCxnSpPr>
          <p:nvPr/>
        </p:nvCxnSpPr>
        <p:spPr>
          <a:xfrm flipH="1">
            <a:off x="2427222" y="1384757"/>
            <a:ext cx="1" cy="301824"/>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46677" y="4435530"/>
            <a:ext cx="2595638" cy="353943"/>
          </a:xfrm>
          <a:prstGeom prst="rect">
            <a:avLst/>
          </a:prstGeom>
          <a:noFill/>
        </p:spPr>
        <p:txBody>
          <a:bodyPr wrap="square" rtlCol="0">
            <a:spAutoFit/>
          </a:bodyPr>
          <a:lstStyle/>
          <a:p>
            <a:pPr algn="ctr"/>
            <a:r>
              <a:rPr lang="en-US" sz="1700" smtClean="0">
                <a:latin typeface="Times New Roman" panose="02020603050405020304" pitchFamily="18" charset="0"/>
                <a:cs typeface="Times New Roman" panose="02020603050405020304" pitchFamily="18" charset="0"/>
              </a:rPr>
              <a:t>Phương pháp phân rã ô lưới</a:t>
            </a:r>
            <a:endParaRPr lang="en-US" sz="1700">
              <a:latin typeface="Times New Roman" panose="02020603050405020304" pitchFamily="18" charset="0"/>
              <a:cs typeface="Times New Roman" panose="02020603050405020304" pitchFamily="18" charset="0"/>
            </a:endParaRPr>
          </a:p>
        </p:txBody>
      </p:sp>
      <p:sp>
        <p:nvSpPr>
          <p:cNvPr id="33" name="TextBox 32"/>
          <p:cNvSpPr txBox="1"/>
          <p:nvPr/>
        </p:nvSpPr>
        <p:spPr>
          <a:xfrm>
            <a:off x="3687337" y="4441263"/>
            <a:ext cx="2520512" cy="615553"/>
          </a:xfrm>
          <a:prstGeom prst="rect">
            <a:avLst/>
          </a:prstGeom>
          <a:noFill/>
        </p:spPr>
        <p:txBody>
          <a:bodyPr wrap="square" rtlCol="0">
            <a:spAutoFit/>
          </a:bodyPr>
          <a:lstStyle/>
          <a:p>
            <a:pPr algn="ctr"/>
            <a:r>
              <a:rPr lang="en-US" sz="1700" smtClean="0">
                <a:latin typeface="Times New Roman" panose="02020603050405020304" pitchFamily="18" charset="0"/>
                <a:cs typeface="Times New Roman" panose="02020603050405020304" pitchFamily="18" charset="0"/>
              </a:rPr>
              <a:t>Ma trận hai chiều thể hiện trạng thái mỗi ô lưới</a:t>
            </a:r>
            <a:endParaRPr lang="en-US" sz="1700">
              <a:latin typeface="Times New Roman" panose="02020603050405020304" pitchFamily="18" charset="0"/>
              <a:cs typeface="Times New Roman" panose="02020603050405020304" pitchFamily="18" charset="0"/>
            </a:endParaRPr>
          </a:p>
        </p:txBody>
      </p:sp>
      <p:sp>
        <p:nvSpPr>
          <p:cNvPr id="34" name="TextBox 33"/>
          <p:cNvSpPr txBox="1"/>
          <p:nvPr/>
        </p:nvSpPr>
        <p:spPr>
          <a:xfrm>
            <a:off x="6510518" y="4435530"/>
            <a:ext cx="2321782" cy="353943"/>
          </a:xfrm>
          <a:prstGeom prst="rect">
            <a:avLst/>
          </a:prstGeom>
          <a:noFill/>
        </p:spPr>
        <p:txBody>
          <a:bodyPr wrap="square" rtlCol="0">
            <a:spAutoFit/>
          </a:bodyPr>
          <a:lstStyle/>
          <a:p>
            <a:pPr algn="ctr"/>
            <a:r>
              <a:rPr lang="en-US" sz="1700" smtClean="0">
                <a:latin typeface="Times New Roman" panose="02020603050405020304" pitchFamily="18" charset="0"/>
                <a:cs typeface="Times New Roman" panose="02020603050405020304" pitchFamily="18" charset="0"/>
              </a:rPr>
              <a:t>Địa chỉ mỗi ô lưới</a:t>
            </a: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1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animBg="1"/>
      <p:bldP spid="27" grpId="0" animBg="1"/>
      <p:bldP spid="31"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7290" y="1022400"/>
            <a:ext cx="7885009" cy="3640816"/>
          </a:xfrm>
        </p:spPr>
        <p:txBody>
          <a:bodyPr numCol="1"/>
          <a:lstStyle/>
          <a:p>
            <a:pPr marL="114300" indent="0">
              <a:buClr>
                <a:schemeClr val="tx1"/>
              </a:buClr>
              <a:buNone/>
            </a:pPr>
            <a:r>
              <a:rPr lang="en-US" sz="1800" b="1">
                <a:solidFill>
                  <a:schemeClr val="tx1"/>
                </a:solidFill>
                <a:latin typeface="Times New Roman" panose="02020603050405020304" pitchFamily="18" charset="0"/>
                <a:cs typeface="Times New Roman" panose="02020603050405020304" pitchFamily="18" charset="0"/>
              </a:rPr>
              <a:t>Thuật toán tối ưu hóa đàn </a:t>
            </a:r>
            <a:r>
              <a:rPr lang="en-US" sz="1800" b="1" smtClean="0">
                <a:solidFill>
                  <a:schemeClr val="tx1"/>
                </a:solidFill>
                <a:latin typeface="Times New Roman" panose="02020603050405020304" pitchFamily="18" charset="0"/>
                <a:cs typeface="Times New Roman" panose="02020603050405020304" pitchFamily="18" charset="0"/>
              </a:rPr>
              <a:t>kiến (Ant Colony Optimization - ACO):</a:t>
            </a:r>
          </a:p>
          <a:p>
            <a:pPr marL="114300" indent="0">
              <a:buClr>
                <a:schemeClr val="tx1"/>
              </a:buClr>
              <a:buNone/>
            </a:pPr>
            <a:r>
              <a:rPr lang="en-US" sz="1800" smtClean="0">
                <a:latin typeface="Times New Roman" panose="02020603050405020304" pitchFamily="18" charset="0"/>
                <a:cs typeface="Times New Roman" panose="02020603050405020304" pitchFamily="18" charset="0"/>
              </a:rPr>
              <a:t>Lần đầu được giới thiệu vào năm 1991 bởi Marco Dorigo.</a:t>
            </a:r>
          </a:p>
          <a:p>
            <a:pPr marL="114300" indent="0">
              <a:buClr>
                <a:schemeClr val="tx1"/>
              </a:buClr>
              <a:buNone/>
            </a:pPr>
            <a:r>
              <a:rPr lang="en-US" sz="1800" smtClean="0">
                <a:latin typeface="Times New Roman" panose="02020603050405020304" pitchFamily="18" charset="0"/>
                <a:cs typeface="Times New Roman" panose="02020603050405020304" pitchFamily="18" charset="0"/>
              </a:rPr>
              <a:t>Ý tưởng của thuật toán:</a:t>
            </a:r>
          </a:p>
          <a:p>
            <a:pPr algn="just">
              <a:buClr>
                <a:schemeClr val="tx1"/>
              </a:buClr>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Dựa trên hành vi đi lang thang và đánh dấu đường đi bằng pheromone của loài kiến trong khi tìm kiếm nguồn thức ăn.</a:t>
            </a:r>
          </a:p>
          <a:p>
            <a:pPr algn="just">
              <a:buClr>
                <a:schemeClr val="tx1"/>
              </a:buClr>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Đoạn đường nào có nhiều pheromone hơn thì đường đó thu hút nhiều kiến đi qua hơn.</a:t>
            </a:r>
          </a:p>
          <a:p>
            <a:pPr algn="just">
              <a:buClr>
                <a:schemeClr val="tx1"/>
              </a:buClr>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Những con kiến đi sau sẽ lựa chọn đoạn đường có nồng độ pheromone lớn nhất để đi.</a:t>
            </a:r>
          </a:p>
          <a:p>
            <a:pPr algn="just">
              <a:buClr>
                <a:schemeClr val="tx1"/>
              </a:buClr>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Theo thời gian, lượng pheromone sẽ bay hơi, nồng độ pheromone giảm, còn lại những đoạn đường có nồng độ pheromone lớn.</a:t>
            </a:r>
            <a:endParaRPr lang="en-US" sz="2000" smtClean="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
        <p:nvSpPr>
          <p:cNvPr id="6" name="Google Shape;143;gf03a968f6e_0_0"/>
          <p:cNvSpPr txBox="1">
            <a:spLocks/>
          </p:cNvSpPr>
          <p:nvPr/>
        </p:nvSpPr>
        <p:spPr>
          <a:xfrm>
            <a:off x="1190694" y="83950"/>
            <a:ext cx="7641606" cy="698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3600"/>
              <a:buFont typeface="Arial"/>
              <a:buNone/>
              <a:defRPr sz="3300" b="0" i="0" u="none" strike="noStrike" cap="none">
                <a:solidFill>
                  <a:schemeClr val="dk2"/>
                </a:solidFill>
                <a:latin typeface="Tahoma"/>
                <a:ea typeface="Tahoma"/>
                <a:cs typeface="Tahoma"/>
                <a:sym typeface="Tahoma"/>
              </a:defRPr>
            </a:lvl9pPr>
          </a:lstStyle>
          <a:p>
            <a:r>
              <a:rPr lang="en-US" sz="2700" smtClean="0">
                <a:latin typeface="Times New Roman" panose="02020603050405020304" pitchFamily="18" charset="0"/>
                <a:cs typeface="Times New Roman" panose="02020603050405020304" pitchFamily="18" charset="0"/>
              </a:rPr>
              <a:t>4. Các đề xuất giải bài toán </a:t>
            </a:r>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810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TotalTime>
  <Words>2285</Words>
  <Application>Microsoft Office PowerPoint</Application>
  <PresentationFormat>On-screen Show (16:9)</PresentationFormat>
  <Paragraphs>478</Paragraphs>
  <Slides>32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Cambria Math</vt:lpstr>
      <vt:lpstr>Times New Roman</vt:lpstr>
      <vt:lpstr>Arial</vt:lpstr>
      <vt:lpstr>Tahoma</vt:lpstr>
      <vt:lpstr>Open Sans</vt:lpstr>
      <vt:lpstr>Noto Sans Symbols</vt:lpstr>
      <vt:lpstr>1_Blends</vt:lpstr>
      <vt:lpstr>Blends</vt:lpstr>
      <vt:lpstr>ĐỒ ÁN TỐT NGHIỆP</vt:lpstr>
      <vt:lpstr>GIẢI THUẬT TỐI ƯU HÓA ĐÀN KIẾN ĐỂ LẬP LỊCH ĐƯỜNG ĐI CHO ROBOT DI ĐỘNG TRONG MÔI TRƯỜNG TĨNH CÓ CHƯỚNG NGẠI VẬT</vt:lpstr>
      <vt:lpstr>1. Giới thiệu</vt:lpstr>
      <vt:lpstr>1. Giới thiệu</vt:lpstr>
      <vt:lpstr>2. Các nghiên cứu liên quan</vt:lpstr>
      <vt:lpstr>PowerPoint Presentation</vt:lpstr>
      <vt:lpstr>3. Bài toán Mô hình hóa bài toán</vt:lpstr>
      <vt:lpstr>4. Các đề xuất giải bài toán Mô hình hóa môi trường</vt:lpstr>
      <vt:lpstr>PowerPoint Presentation</vt:lpstr>
      <vt:lpstr>PowerPoint Presentation</vt:lpstr>
      <vt:lpstr>4. Các đề xuất giải bài toán Thuật toán tìm kiếm theo chiều rộng</vt:lpstr>
      <vt:lpstr>4. Các đề xuất giải bài toán Xác suất chọn: xác suất kích thích</vt:lpstr>
      <vt:lpstr>4. Các đề xuất giải bài toán Xác suất chọn: số hạng toàn cục</vt:lpstr>
      <vt:lpstr>4. Các đề xuất giải bài toán </vt:lpstr>
      <vt:lpstr>5. Thực nghiệm và phân tích kết quả</vt:lpstr>
      <vt:lpstr>5. Thực nghiệm và phân tích kết quả Bộ thực nghiệm 1: Ảnh hướng của số lượng chướng ngại vật lên thuật toán</vt:lpstr>
      <vt:lpstr>PowerPoint Presentation</vt:lpstr>
      <vt:lpstr>PowerPoint Presentation</vt:lpstr>
      <vt:lpstr>PowerPoint Presentation</vt:lpstr>
      <vt:lpstr>PowerPoint Presentation</vt:lpstr>
      <vt:lpstr>5. Thực nghiệm và phân tích kết quả Bộ thực nghiệm 2: Ảnh hưởng của hình dạng chướng ngại vật lên thuật toán</vt:lpstr>
      <vt:lpstr>PowerPoint Presentation</vt:lpstr>
      <vt:lpstr>PowerPoint Presentation</vt:lpstr>
      <vt:lpstr>PowerPoint Presentation</vt:lpstr>
      <vt:lpstr>PowerPoint Presentation</vt:lpstr>
      <vt:lpstr>5. Thực nghiệm và phân tích kết quả Bộ thực nghiệm 3: Các bộ dữ liệu mô phỏng không gian trong phòng thí nghiệm</vt:lpstr>
      <vt:lpstr>5. Thực nghiệm và phân tích kết quả Bộ thực nghiệm 3: Các bộ dữ liệu mô phỏng không gian trong phòng thí nghiệm</vt:lpstr>
      <vt:lpstr>5. Thực nghiệm và phân tích kết quả Bộ thực nghiệm 3: Các bộ dữ liệu mô phỏng không gian trong phòng thí nghiệm</vt:lpstr>
      <vt:lpstr>5. Thực nghiệm và phân tích kết quả Bộ thực nghiệm 3: Các bộ dữ liệu mô phỏng không gian trong phòng thí nghiệm</vt:lpstr>
      <vt:lpstr>6. Kết luận và định hướng</vt:lpstr>
      <vt:lpstr>7. 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cp:lastModifiedBy>Ngô Việt Hoàng</cp:lastModifiedBy>
  <cp:revision>142</cp:revision>
  <dcterms:modified xsi:type="dcterms:W3CDTF">2022-01-22T02:27:50Z</dcterms:modified>
</cp:coreProperties>
</file>