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4" r:id="rId4"/>
    <p:sldId id="257" r:id="rId5"/>
    <p:sldId id="275" r:id="rId6"/>
    <p:sldId id="276" r:id="rId7"/>
    <p:sldId id="277" r:id="rId8"/>
    <p:sldId id="278" r:id="rId9"/>
    <p:sldId id="279" r:id="rId11"/>
    <p:sldId id="280" r:id="rId12"/>
    <p:sldId id="281" r:id="rId13"/>
    <p:sldId id="259" r:id="rId14"/>
    <p:sldId id="282" r:id="rId15"/>
    <p:sldId id="283" r:id="rId16"/>
    <p:sldId id="285" r:id="rId17"/>
    <p:sldId id="286" r:id="rId18"/>
    <p:sldId id="287" r:id="rId19"/>
    <p:sldId id="288" r:id="rId20"/>
    <p:sldId id="273"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p:txBody>
      </p:sp>
      <p:sp>
        <p:nvSpPr>
          <p:cNvPr id="3" name="object 3"/>
          <p:cNvSpPr txBox="1"/>
          <p:nvPr/>
        </p:nvSpPr>
        <p:spPr>
          <a:xfrm>
            <a:off x="909929" y="18110"/>
            <a:ext cx="7344409" cy="727710"/>
          </a:xfrm>
          <a:prstGeom prst="rect">
            <a:avLst/>
          </a:prstGeom>
        </p:spPr>
        <p:txBody>
          <a:bodyPr vert="horz" wrap="square" lIns="0" tIns="13335" rIns="0" bIns="0" rtlCol="0">
            <a:spAutoFit/>
          </a:bodyPr>
          <a:lstStyle/>
          <a:p>
            <a:pPr marL="3810" algn="ctr">
              <a:lnSpc>
                <a:spcPct val="100000"/>
              </a:lnSpc>
              <a:spcBef>
                <a:spcPts val="105"/>
              </a:spcBef>
            </a:pPr>
            <a:r>
              <a:rPr sz="2300" b="1">
                <a:latin typeface="Times New Roman" panose="02020603050405020304"/>
                <a:cs typeface="Times New Roman" panose="02020603050405020304"/>
              </a:rPr>
              <a:t>BỘ</a:t>
            </a:r>
            <a:r>
              <a:rPr sz="2300" b="1" spc="-25">
                <a:latin typeface="Times New Roman" panose="02020603050405020304"/>
                <a:cs typeface="Times New Roman" panose="02020603050405020304"/>
              </a:rPr>
              <a:t> </a:t>
            </a:r>
            <a:r>
              <a:rPr sz="2300" b="1">
                <a:latin typeface="Times New Roman" panose="02020603050405020304"/>
                <a:cs typeface="Times New Roman" panose="02020603050405020304"/>
              </a:rPr>
              <a:t>GIÁO</a:t>
            </a:r>
            <a:r>
              <a:rPr sz="2300" b="1" spc="-30">
                <a:latin typeface="Times New Roman" panose="02020603050405020304"/>
                <a:cs typeface="Times New Roman" panose="02020603050405020304"/>
              </a:rPr>
              <a:t> </a:t>
            </a:r>
            <a:r>
              <a:rPr sz="2300" b="1">
                <a:latin typeface="Times New Roman" panose="02020603050405020304"/>
                <a:cs typeface="Times New Roman" panose="02020603050405020304"/>
              </a:rPr>
              <a:t>DỤC</a:t>
            </a:r>
            <a:r>
              <a:rPr sz="2300" b="1" spc="-75">
                <a:latin typeface="Times New Roman" panose="02020603050405020304"/>
                <a:cs typeface="Times New Roman" panose="02020603050405020304"/>
              </a:rPr>
              <a:t> </a:t>
            </a:r>
            <a:r>
              <a:rPr sz="2300" b="1">
                <a:latin typeface="Times New Roman" panose="02020603050405020304"/>
                <a:cs typeface="Times New Roman" panose="02020603050405020304"/>
              </a:rPr>
              <a:t>VÀ</a:t>
            </a:r>
            <a:r>
              <a:rPr sz="2300" b="1" spc="-10">
                <a:latin typeface="Times New Roman" panose="02020603050405020304"/>
                <a:cs typeface="Times New Roman" panose="02020603050405020304"/>
              </a:rPr>
              <a:t> </a:t>
            </a:r>
            <a:r>
              <a:rPr sz="2300" b="1">
                <a:latin typeface="Times New Roman" panose="02020603050405020304"/>
                <a:cs typeface="Times New Roman" panose="02020603050405020304"/>
              </a:rPr>
              <a:t>ĐÀO</a:t>
            </a:r>
            <a:r>
              <a:rPr sz="2300" b="1" spc="-60">
                <a:latin typeface="Times New Roman" panose="02020603050405020304"/>
                <a:cs typeface="Times New Roman" panose="02020603050405020304"/>
              </a:rPr>
              <a:t> </a:t>
            </a:r>
            <a:r>
              <a:rPr sz="2300" b="1" spc="-25">
                <a:latin typeface="Times New Roman" panose="02020603050405020304"/>
                <a:cs typeface="Times New Roman" panose="02020603050405020304"/>
              </a:rPr>
              <a:t>TẠO</a:t>
            </a:r>
            <a:endParaRPr sz="2300">
              <a:latin typeface="Times New Roman" panose="02020603050405020304"/>
              <a:cs typeface="Times New Roman" panose="02020603050405020304"/>
            </a:endParaRPr>
          </a:p>
          <a:p>
            <a:pPr algn="ctr">
              <a:lnSpc>
                <a:spcPct val="100000"/>
              </a:lnSpc>
            </a:pPr>
            <a:r>
              <a:rPr sz="2300" b="1">
                <a:latin typeface="Times New Roman" panose="02020603050405020304"/>
                <a:cs typeface="Times New Roman" panose="02020603050405020304"/>
              </a:rPr>
              <a:t>TRƯỜNG</a:t>
            </a:r>
            <a:r>
              <a:rPr sz="2300" b="1" spc="-90">
                <a:latin typeface="Times New Roman" panose="02020603050405020304"/>
                <a:cs typeface="Times New Roman" panose="02020603050405020304"/>
              </a:rPr>
              <a:t> </a:t>
            </a:r>
            <a:r>
              <a:rPr sz="2300" b="1">
                <a:latin typeface="Times New Roman" panose="02020603050405020304"/>
                <a:cs typeface="Times New Roman" panose="02020603050405020304"/>
              </a:rPr>
              <a:t>ĐẠI</a:t>
            </a:r>
            <a:r>
              <a:rPr sz="2300" b="1" spc="-25">
                <a:latin typeface="Times New Roman" panose="02020603050405020304"/>
                <a:cs typeface="Times New Roman" panose="02020603050405020304"/>
              </a:rPr>
              <a:t> </a:t>
            </a:r>
            <a:r>
              <a:rPr sz="2300" b="1">
                <a:latin typeface="Times New Roman" panose="02020603050405020304"/>
                <a:cs typeface="Times New Roman" panose="02020603050405020304"/>
              </a:rPr>
              <a:t>HỌC</a:t>
            </a:r>
            <a:r>
              <a:rPr sz="2300" b="1" spc="-30">
                <a:latin typeface="Times New Roman" panose="02020603050405020304"/>
                <a:cs typeface="Times New Roman" panose="02020603050405020304"/>
              </a:rPr>
              <a:t> </a:t>
            </a:r>
            <a:r>
              <a:rPr sz="2300" b="1">
                <a:latin typeface="Times New Roman" panose="02020603050405020304"/>
                <a:cs typeface="Times New Roman" panose="02020603050405020304"/>
              </a:rPr>
              <a:t>SƯ</a:t>
            </a:r>
            <a:r>
              <a:rPr sz="2300" b="1" spc="-55">
                <a:latin typeface="Times New Roman" panose="02020603050405020304"/>
                <a:cs typeface="Times New Roman" panose="02020603050405020304"/>
              </a:rPr>
              <a:t> </a:t>
            </a:r>
            <a:r>
              <a:rPr sz="2300" b="1">
                <a:latin typeface="Times New Roman" panose="02020603050405020304"/>
                <a:cs typeface="Times New Roman" panose="02020603050405020304"/>
              </a:rPr>
              <a:t>PHẠM</a:t>
            </a:r>
            <a:r>
              <a:rPr sz="2300" b="1" spc="-40">
                <a:latin typeface="Times New Roman" panose="02020603050405020304"/>
                <a:cs typeface="Times New Roman" panose="02020603050405020304"/>
              </a:rPr>
              <a:t> </a:t>
            </a:r>
            <a:r>
              <a:rPr sz="2300" b="1">
                <a:latin typeface="Times New Roman" panose="02020603050405020304"/>
                <a:cs typeface="Times New Roman" panose="02020603050405020304"/>
              </a:rPr>
              <a:t>KỸ</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THUẬT</a:t>
            </a:r>
            <a:r>
              <a:rPr sz="2300" b="1" spc="-75">
                <a:latin typeface="Times New Roman" panose="02020603050405020304"/>
                <a:cs typeface="Times New Roman" panose="02020603050405020304"/>
              </a:rPr>
              <a:t> </a:t>
            </a:r>
            <a:r>
              <a:rPr sz="2300" b="1">
                <a:latin typeface="Times New Roman" panose="02020603050405020304"/>
                <a:cs typeface="Times New Roman" panose="02020603050405020304"/>
              </a:rPr>
              <a:t>HƯNG</a:t>
            </a:r>
            <a:r>
              <a:rPr sz="2300" b="1" spc="-145">
                <a:latin typeface="Times New Roman" panose="02020603050405020304"/>
                <a:cs typeface="Times New Roman" panose="02020603050405020304"/>
              </a:rPr>
              <a:t> </a:t>
            </a:r>
            <a:r>
              <a:rPr sz="2300" b="1" spc="-25">
                <a:latin typeface="Times New Roman" panose="02020603050405020304"/>
                <a:cs typeface="Times New Roman" panose="02020603050405020304"/>
              </a:rPr>
              <a:t>YÊN</a:t>
            </a:r>
            <a:endParaRPr sz="2300">
              <a:latin typeface="Times New Roman" panose="02020603050405020304"/>
              <a:cs typeface="Times New Roman" panose="02020603050405020304"/>
            </a:endParaRPr>
          </a:p>
        </p:txBody>
      </p:sp>
      <p:sp>
        <p:nvSpPr>
          <p:cNvPr id="4" name="object 4"/>
          <p:cNvSpPr txBox="1"/>
          <p:nvPr/>
        </p:nvSpPr>
        <p:spPr>
          <a:xfrm>
            <a:off x="3671442" y="6471920"/>
            <a:ext cx="2414270" cy="37719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2024</a:t>
            </a:r>
            <a:endParaRPr sz="230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931665"/>
          </a:xfrm>
          <a:prstGeom prst="rect">
            <a:avLst/>
          </a:prstGeom>
        </p:spPr>
        <p:txBody>
          <a:bodyPr vert="horz" wrap="square" lIns="0" tIns="43815" rIns="0" bIns="0" rtlCol="0">
            <a:spAutoFit/>
          </a:bodyPr>
          <a:lstStyle/>
          <a:p>
            <a:pPr algn="ctr">
              <a:lnSpc>
                <a:spcPct val="100000"/>
              </a:lnSpc>
              <a:spcBef>
                <a:spcPts val="345"/>
              </a:spcBef>
            </a:pPr>
            <a:r>
              <a:rPr sz="3000">
                <a:solidFill>
                  <a:srgbClr val="000000"/>
                </a:solidFill>
                <a:latin typeface="Times New Roman" panose="02020603050405020304"/>
                <a:cs typeface="Times New Roman" panose="02020603050405020304"/>
              </a:rPr>
              <a:t>BÁO</a:t>
            </a:r>
            <a:r>
              <a:rPr sz="3000" spc="-80">
                <a:solidFill>
                  <a:srgbClr val="000000"/>
                </a:solidFill>
                <a:latin typeface="Times New Roman" panose="02020603050405020304"/>
                <a:cs typeface="Times New Roman" panose="02020603050405020304"/>
              </a:rPr>
              <a:t> </a:t>
            </a:r>
            <a:r>
              <a:rPr sz="3000">
                <a:solidFill>
                  <a:srgbClr val="000000"/>
                </a:solidFill>
                <a:latin typeface="Times New Roman" panose="02020603050405020304"/>
                <a:cs typeface="Times New Roman" panose="02020603050405020304"/>
              </a:rPr>
              <a:t>CÁO</a:t>
            </a:r>
            <a:r>
              <a:rPr sz="3000" spc="-75">
                <a:solidFill>
                  <a:srgbClr val="000000"/>
                </a:solidFill>
                <a:latin typeface="Times New Roman" panose="02020603050405020304"/>
                <a:cs typeface="Times New Roman" panose="02020603050405020304"/>
              </a:rPr>
              <a:t> </a:t>
            </a:r>
            <a:r>
              <a:rPr sz="3000">
                <a:solidFill>
                  <a:srgbClr val="000000"/>
                </a:solidFill>
                <a:latin typeface="Times New Roman" panose="02020603050405020304"/>
                <a:cs typeface="Times New Roman" panose="02020603050405020304"/>
              </a:rPr>
              <a:t>MÔN</a:t>
            </a:r>
            <a:r>
              <a:rPr sz="3000" spc="-45">
                <a:solidFill>
                  <a:srgbClr val="000000"/>
                </a:solidFill>
                <a:latin typeface="Times New Roman" panose="02020603050405020304"/>
                <a:cs typeface="Times New Roman" panose="02020603050405020304"/>
              </a:rPr>
              <a:t> </a:t>
            </a:r>
            <a:r>
              <a:rPr sz="3000" spc="-25">
                <a:solidFill>
                  <a:srgbClr val="000000"/>
                </a:solidFill>
                <a:latin typeface="Times New Roman" panose="02020603050405020304"/>
                <a:cs typeface="Times New Roman" panose="02020603050405020304"/>
              </a:rPr>
              <a:t>HỌC</a:t>
            </a:r>
            <a:endParaRPr sz="3000">
              <a:latin typeface="Times New Roman" panose="02020603050405020304"/>
              <a:cs typeface="Times New Roman" panose="02020603050405020304"/>
            </a:endParaRPr>
          </a:p>
          <a:p>
            <a:pPr marR="8890" algn="ctr">
              <a:lnSpc>
                <a:spcPct val="100000"/>
              </a:lnSpc>
              <a:spcBef>
                <a:spcPts val="220"/>
              </a:spcBef>
            </a:pPr>
            <a:r>
              <a:rPr lang="en-US" sz="2600" err="1">
                <a:solidFill>
                  <a:srgbClr val="FF0000"/>
                </a:solidFill>
                <a:latin typeface="Times New Roman" panose="02020603050405020304"/>
                <a:cs typeface="Times New Roman" panose="02020603050405020304"/>
              </a:rPr>
              <a:t>Nhập</a:t>
            </a:r>
            <a:r>
              <a:rPr lang="en-US" sz="2600">
                <a:solidFill>
                  <a:srgbClr val="FF0000"/>
                </a:solidFill>
                <a:latin typeface="Times New Roman" panose="02020603050405020304"/>
                <a:cs typeface="Times New Roman" panose="02020603050405020304"/>
              </a:rPr>
              <a:t> Môn Khoa </a:t>
            </a:r>
            <a:r>
              <a:rPr lang="en-US" sz="2600" err="1">
                <a:solidFill>
                  <a:srgbClr val="FF0000"/>
                </a:solidFill>
                <a:latin typeface="Times New Roman" panose="02020603050405020304"/>
                <a:cs typeface="Times New Roman" panose="02020603050405020304"/>
              </a:rPr>
              <a:t>Học</a:t>
            </a:r>
            <a:r>
              <a:rPr lang="en-US" sz="2600">
                <a:solidFill>
                  <a:srgbClr val="FF0000"/>
                </a:solidFill>
                <a:latin typeface="Times New Roman" panose="02020603050405020304"/>
                <a:cs typeface="Times New Roman" panose="02020603050405020304"/>
              </a:rPr>
              <a:t> </a:t>
            </a:r>
            <a:r>
              <a:rPr lang="en-US" sz="2600" err="1">
                <a:solidFill>
                  <a:srgbClr val="FF0000"/>
                </a:solidFill>
                <a:latin typeface="Times New Roman" panose="02020603050405020304"/>
                <a:cs typeface="Times New Roman" panose="02020603050405020304"/>
              </a:rPr>
              <a:t>Dữ</a:t>
            </a:r>
            <a:r>
              <a:rPr lang="en-US" sz="2600">
                <a:solidFill>
                  <a:srgbClr val="FF0000"/>
                </a:solidFill>
                <a:latin typeface="Times New Roman" panose="02020603050405020304"/>
                <a:cs typeface="Times New Roman" panose="02020603050405020304"/>
              </a:rPr>
              <a:t> </a:t>
            </a:r>
            <a:r>
              <a:rPr lang="en-US" sz="2600" err="1">
                <a:solidFill>
                  <a:srgbClr val="FF0000"/>
                </a:solidFill>
                <a:latin typeface="Times New Roman" panose="02020603050405020304"/>
                <a:cs typeface="Times New Roman" panose="02020603050405020304"/>
              </a:rPr>
              <a:t>Liệu</a:t>
            </a:r>
            <a:endParaRPr sz="2600">
              <a:latin typeface="Times New Roman" panose="02020603050405020304"/>
              <a:cs typeface="Times New Roman" panose="02020603050405020304"/>
            </a:endParaRPr>
          </a:p>
        </p:txBody>
      </p:sp>
      <p:sp>
        <p:nvSpPr>
          <p:cNvPr id="9" name="object 9"/>
          <p:cNvSpPr txBox="1"/>
          <p:nvPr/>
        </p:nvSpPr>
        <p:spPr>
          <a:xfrm>
            <a:off x="845921" y="3771087"/>
            <a:ext cx="7798434" cy="2126864"/>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Các Kỹ Thuật Học Máy Vào Dự Đoán </a:t>
            </a:r>
            <a:endParaRPr lang="en-US" sz="2600" b="1" spc="-10">
              <a:latin typeface="Times New Roman" panose="02020603050405020304"/>
              <a:cs typeface="Times New Roman" panose="02020603050405020304"/>
            </a:endParaRPr>
          </a:p>
          <a:p>
            <a:pPr marL="12700" algn="ctr">
              <a:lnSpc>
                <a:spcPct val="100000"/>
              </a:lnSpc>
              <a:spcBef>
                <a:spcPts val="105"/>
              </a:spcBef>
            </a:pPr>
            <a:r>
              <a:rPr lang="en-US" sz="2600" b="1" spc="-10">
                <a:latin typeface="Times New Roman" panose="02020603050405020304"/>
                <a:cs typeface="Times New Roman" panose="02020603050405020304"/>
              </a:rPr>
              <a:t>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2300" b="1">
                <a:latin typeface="Times New Roman" panose="02020603050405020304"/>
                <a:cs typeface="Times New Roman" panose="02020603050405020304"/>
              </a:rPr>
              <a:t>Giảng</a:t>
            </a:r>
            <a:r>
              <a:rPr sz="2300" b="1" spc="-125">
                <a:latin typeface="Times New Roman" panose="02020603050405020304"/>
                <a:cs typeface="Times New Roman" panose="02020603050405020304"/>
              </a:rPr>
              <a:t> </a:t>
            </a:r>
            <a:r>
              <a:rPr sz="2300" b="1">
                <a:latin typeface="Times New Roman" panose="02020603050405020304"/>
                <a:cs typeface="Times New Roman" panose="02020603050405020304"/>
              </a:rPr>
              <a:t>Viên:</a:t>
            </a:r>
            <a:r>
              <a:rPr sz="2300" b="1" spc="-65">
                <a:latin typeface="Times New Roman" panose="02020603050405020304"/>
                <a:cs typeface="Times New Roman" panose="02020603050405020304"/>
              </a:rPr>
              <a:t> </a:t>
            </a:r>
            <a:r>
              <a:rPr sz="2300" b="1">
                <a:latin typeface="Times New Roman" panose="02020603050405020304"/>
                <a:cs typeface="Times New Roman" panose="02020603050405020304"/>
              </a:rPr>
              <a:t>PGS.</a:t>
            </a:r>
            <a:r>
              <a:rPr lang="en-US" sz="2300" b="1">
                <a:latin typeface="Times New Roman" panose="02020603050405020304"/>
                <a:cs typeface="Times New Roman" panose="02020603050405020304"/>
              </a:rPr>
              <a:t> </a:t>
            </a:r>
            <a:r>
              <a:rPr sz="2300" b="1">
                <a:latin typeface="Times New Roman" panose="02020603050405020304"/>
                <a:cs typeface="Times New Roman" panose="02020603050405020304"/>
              </a:rPr>
              <a:t>TS.</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NGUYỄN</a:t>
            </a:r>
            <a:r>
              <a:rPr sz="2300" b="1" spc="-80">
                <a:latin typeface="Times New Roman" panose="02020603050405020304"/>
                <a:cs typeface="Times New Roman" panose="02020603050405020304"/>
              </a:rPr>
              <a:t> </a:t>
            </a:r>
            <a:r>
              <a:rPr sz="2300" b="1">
                <a:latin typeface="Times New Roman" panose="02020603050405020304"/>
                <a:cs typeface="Times New Roman" panose="02020603050405020304"/>
              </a:rPr>
              <a:t>MINH</a:t>
            </a:r>
            <a:r>
              <a:rPr sz="2300" b="1" spc="-80">
                <a:latin typeface="Times New Roman" panose="02020603050405020304"/>
                <a:cs typeface="Times New Roman" panose="02020603050405020304"/>
              </a:rPr>
              <a:t> </a:t>
            </a:r>
            <a:r>
              <a:rPr sz="2300" b="1" spc="-20">
                <a:latin typeface="Times New Roman" panose="02020603050405020304"/>
                <a:cs typeface="Times New Roman" panose="02020603050405020304"/>
              </a:rPr>
              <a:t>TIẾN</a:t>
            </a:r>
            <a:endParaRPr sz="2300">
              <a:latin typeface="Times New Roman" panose="02020603050405020304"/>
              <a:cs typeface="Times New Roman" panose="02020603050405020304"/>
            </a:endParaRPr>
          </a:p>
          <a:p>
            <a:pPr marR="342900" algn="ctr">
              <a:lnSpc>
                <a:spcPct val="100000"/>
              </a:lnSpc>
              <a:spcBef>
                <a:spcPts val="1555"/>
              </a:spcBef>
            </a:pPr>
            <a:r>
              <a:rPr sz="2300" b="1">
                <a:latin typeface="Times New Roman" panose="02020603050405020304"/>
                <a:cs typeface="Times New Roman" panose="02020603050405020304"/>
              </a:rPr>
              <a:t>TRÌNH</a:t>
            </a:r>
            <a:r>
              <a:rPr sz="2300" b="1" spc="-65">
                <a:latin typeface="Times New Roman" panose="02020603050405020304"/>
                <a:cs typeface="Times New Roman" panose="02020603050405020304"/>
              </a:rPr>
              <a:t> </a:t>
            </a:r>
            <a:r>
              <a:rPr sz="2300" b="1" spc="-30">
                <a:latin typeface="Times New Roman" panose="02020603050405020304"/>
                <a:cs typeface="Times New Roman" panose="02020603050405020304"/>
              </a:rPr>
              <a:t>BÀY:</a:t>
            </a:r>
            <a:r>
              <a:rPr sz="2300" b="1" spc="-95">
                <a:latin typeface="Times New Roman" panose="02020603050405020304"/>
                <a:cs typeface="Times New Roman" panose="02020603050405020304"/>
              </a:rPr>
              <a:t> </a:t>
            </a:r>
            <a:r>
              <a:rPr sz="2300" b="1" spc="-35">
                <a:latin typeface="Times New Roman" panose="02020603050405020304"/>
                <a:cs typeface="Times New Roman" panose="02020603050405020304"/>
              </a:rPr>
              <a:t>DƯƠNG</a:t>
            </a:r>
            <a:r>
              <a:rPr sz="2300" b="1" spc="-114">
                <a:latin typeface="Times New Roman" panose="02020603050405020304"/>
                <a:cs typeface="Times New Roman" panose="02020603050405020304"/>
              </a:rPr>
              <a:t> </a:t>
            </a:r>
            <a:r>
              <a:rPr sz="2300" b="1" spc="-45">
                <a:latin typeface="Times New Roman" panose="02020603050405020304"/>
                <a:cs typeface="Times New Roman" panose="02020603050405020304"/>
              </a:rPr>
              <a:t>VIỆT</a:t>
            </a:r>
            <a:r>
              <a:rPr sz="2300" b="1" spc="-95">
                <a:latin typeface="Times New Roman" panose="02020603050405020304"/>
                <a:cs typeface="Times New Roman" panose="02020603050405020304"/>
              </a:rPr>
              <a:t> </a:t>
            </a:r>
            <a:r>
              <a:rPr sz="2300" b="1" spc="-20">
                <a:latin typeface="Times New Roman" panose="02020603050405020304"/>
                <a:cs typeface="Times New Roman" panose="02020603050405020304"/>
              </a:rPr>
              <a:t>HÙNG</a:t>
            </a:r>
            <a:endParaRPr sz="23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30/5/2025</a:t>
            </a:r>
            <a:endParaRPr lang="en-US" spc="-10"/>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6647974"/>
          </a:xfrm>
        </p:spPr>
        <p:txBody>
          <a:bodyPr/>
          <a:lstStyle/>
          <a:p>
            <a:r>
              <a:rPr lang="en-US"/>
              <a:t>3.2 Mô hình</a:t>
            </a:r>
            <a:endParaRPr lang="en-US"/>
          </a:p>
          <a:p>
            <a:r>
              <a:rPr lang="vi-VN" b="1"/>
              <a:t>Danh sách mô hình được sử dụng</a:t>
            </a:r>
            <a:r>
              <a:rPr lang="vi-VN"/>
              <a:t>: </a:t>
            </a:r>
            <a:endParaRPr lang="en-US"/>
          </a:p>
          <a:p>
            <a:pPr marL="457200" indent="-457200">
              <a:buFont typeface="+mj-lt"/>
              <a:buAutoNum type="arabicPeriod"/>
            </a:pPr>
            <a:r>
              <a:rPr lang="vi-VN" b="0"/>
              <a:t>Logistic Regression</a:t>
            </a:r>
            <a:endParaRPr lang="en-US" b="0"/>
          </a:p>
          <a:p>
            <a:pPr marL="457200" indent="-457200">
              <a:buFont typeface="+mj-lt"/>
              <a:buAutoNum type="arabicPeriod"/>
            </a:pP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Support Vector Machine (SVM)</a:t>
            </a:r>
            <a:endParaRPr lang="en-US" b="0"/>
          </a:p>
          <a:p>
            <a:pPr marL="457200" indent="-457200">
              <a:buFont typeface="+mj-lt"/>
              <a:buAutoNum type="arabicPeriod"/>
            </a:pPr>
            <a:endParaRPr lang="vi-VN" b="0"/>
          </a:p>
          <a:p>
            <a:pPr marL="457200" indent="-457200">
              <a:buFont typeface="+mj-lt"/>
              <a:buAutoNum type="arabicPeriod"/>
            </a:pPr>
            <a:r>
              <a:rPr lang="vi-VN" b="0"/>
              <a:t>XGBoost</a:t>
            </a:r>
            <a:endParaRPr lang="vi-VN" b="0"/>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custDataLst>
              <p:tags r:id="rId1"/>
            </p:custDataLst>
          </p:nvPr>
        </p:nvGraphicFramePr>
        <p:xfrm>
          <a:off x="78105" y="1319530"/>
          <a:ext cx="8994140" cy="5027295"/>
        </p:xfrm>
        <a:graphic>
          <a:graphicData uri="http://schemas.openxmlformats.org/drawingml/2006/table">
            <a:tbl>
              <a:tblPr firstRow="1" bandRow="1">
                <a:tableStyleId>{5C22544A-7EE6-4342-B048-85BDC9FD1C3A}</a:tableStyleId>
              </a:tblPr>
              <a:tblGrid>
                <a:gridCol w="675005"/>
                <a:gridCol w="675005"/>
                <a:gridCol w="675005"/>
                <a:gridCol w="675640"/>
                <a:gridCol w="674370"/>
                <a:gridCol w="675005"/>
                <a:gridCol w="675640"/>
                <a:gridCol w="675005"/>
                <a:gridCol w="674370"/>
                <a:gridCol w="675640"/>
                <a:gridCol w="675005"/>
                <a:gridCol w="675005"/>
                <a:gridCol w="893445"/>
              </a:tblGrid>
              <a:tr h="648335">
                <a:tc>
                  <a:txBody>
                    <a:bodyPr/>
                    <a:p>
                      <a:pPr algn="ctr"/>
                      <a:r>
                        <a:rPr lang="en-US" altLang="zh-CN" sz="1100"/>
                        <a:t>Model</a:t>
                      </a:r>
                      <a:endParaRPr lang="en-US" altLang="zh-CN" sz="1100"/>
                    </a:p>
                  </a:txBody>
                  <a:tcPr marL="0" marR="0" marT="0" marB="0" anchor="ctr" anchorCtr="0">
                    <a:solidFill>
                      <a:schemeClr val="accent6">
                        <a:lumMod val="75000"/>
                      </a:schemeClr>
                    </a:solidFill>
                  </a:tcPr>
                </a:tc>
                <a:tc>
                  <a:txBody>
                    <a:bodyPr/>
                    <a:p>
                      <a:pPr algn="ctr"/>
                      <a:r>
                        <a:rPr lang="en-US" altLang="zh-CN" sz="1100"/>
                        <a:t>Train Accuracy</a:t>
                      </a:r>
                      <a:endParaRPr lang="en-US" altLang="zh-CN" sz="1100"/>
                    </a:p>
                  </a:txBody>
                  <a:tcPr marL="0" marR="0" marT="0" marB="0" anchor="ctr" anchorCtr="0">
                    <a:solidFill>
                      <a:schemeClr val="accent6">
                        <a:lumMod val="75000"/>
                      </a:schemeClr>
                    </a:solidFill>
                  </a:tcPr>
                </a:tc>
                <a:tc>
                  <a:txBody>
                    <a:bodyPr/>
                    <a:p>
                      <a:pPr algn="ctr"/>
                      <a:r>
                        <a:rPr lang="en-US" altLang="zh-CN" sz="1100"/>
                        <a:t>Test Accuracy</a:t>
                      </a:r>
                      <a:endParaRPr lang="en-US" altLang="zh-CN" sz="1100"/>
                    </a:p>
                  </a:txBody>
                  <a:tcPr marL="0" marR="0" marT="0" marB="0" anchor="ctr" anchorCtr="0">
                    <a:solidFill>
                      <a:schemeClr val="accent6">
                        <a:lumMod val="75000"/>
                      </a:schemeClr>
                    </a:solidFill>
                  </a:tcPr>
                </a:tc>
                <a:tc>
                  <a:txBody>
                    <a:bodyPr/>
                    <a:p>
                      <a:pPr algn="ctr"/>
                      <a:r>
                        <a:rPr lang="en-US" altLang="zh-CN" sz="1100"/>
                        <a:t>#</a:t>
                      </a:r>
                      <a:endParaRPr lang="en-US" altLang="zh-CN" sz="1100"/>
                    </a:p>
                  </a:txBody>
                  <a:tcPr marL="0" marR="0" marT="0" marB="0" anchor="ctr" anchorCtr="0">
                    <a:solidFill>
                      <a:schemeClr val="accent6">
                        <a:lumMod val="75000"/>
                      </a:schemeClr>
                    </a:solidFill>
                  </a:tcPr>
                </a:tc>
                <a:tc>
                  <a:txBody>
                    <a:bodyPr/>
                    <a:p>
                      <a:pPr algn="ctr"/>
                      <a:r>
                        <a:rPr lang="en-US" altLang="zh-CN" sz="1100"/>
                        <a:t>Train F1</a:t>
                      </a:r>
                      <a:endParaRPr lang="en-US" altLang="zh-CN" sz="1100"/>
                    </a:p>
                  </a:txBody>
                  <a:tcPr marL="0" marR="0" marT="0" marB="0" anchor="ctr" anchorCtr="0">
                    <a:solidFill>
                      <a:schemeClr val="accent6">
                        <a:lumMod val="75000"/>
                      </a:schemeClr>
                    </a:solidFill>
                  </a:tcPr>
                </a:tc>
                <a:tc>
                  <a:txBody>
                    <a:bodyPr/>
                    <a:p>
                      <a:pPr algn="ctr"/>
                      <a:r>
                        <a:rPr lang="en-US" altLang="zh-CN" sz="1100"/>
                        <a:t>Test F1</a:t>
                      </a:r>
                      <a:endParaRPr lang="en-US" altLang="zh-CN" sz="1100"/>
                    </a:p>
                  </a:txBody>
                  <a:tcPr marL="0" marR="0" marT="0" marB="0" anchor="ctr" anchorCtr="0">
                    <a:solidFill>
                      <a:schemeClr val="accent6">
                        <a:lumMod val="75000"/>
                      </a:schemeClr>
                    </a:solidFill>
                  </a:tcPr>
                </a:tc>
                <a:tc>
                  <a:txBody>
                    <a:bodyPr/>
                    <a:p>
                      <a:pPr algn="ctr"/>
                      <a:r>
                        <a:rPr lang="en-US" altLang="zh-CN" sz="1100"/>
                        <a:t>#</a:t>
                      </a:r>
                      <a:endParaRPr lang="en-US" altLang="zh-CN" sz="1100"/>
                    </a:p>
                  </a:txBody>
                  <a:tcPr marL="0" marR="0" marT="0" marB="0" anchor="ctr" anchorCtr="0">
                    <a:solidFill>
                      <a:schemeClr val="accent6">
                        <a:lumMod val="75000"/>
                      </a:schemeClr>
                    </a:solidFill>
                  </a:tcPr>
                </a:tc>
                <a:tc>
                  <a:txBody>
                    <a:bodyPr/>
                    <a:p>
                      <a:pPr algn="ctr"/>
                      <a:r>
                        <a:rPr lang="en-US" altLang="zh-CN" sz="1100"/>
                        <a:t>Train Precision</a:t>
                      </a:r>
                      <a:endParaRPr lang="en-US" altLang="zh-CN" sz="1100"/>
                    </a:p>
                  </a:txBody>
                  <a:tcPr marL="0" marR="0" marT="0" marB="0" anchor="ctr" anchorCtr="0">
                    <a:solidFill>
                      <a:schemeClr val="accent6">
                        <a:lumMod val="75000"/>
                      </a:schemeClr>
                    </a:solidFill>
                  </a:tcPr>
                </a:tc>
                <a:tc>
                  <a:txBody>
                    <a:bodyPr/>
                    <a:p>
                      <a:pPr algn="ctr"/>
                      <a:r>
                        <a:rPr lang="en-US" altLang="zh-CN" sz="1100"/>
                        <a:t>Test Precision</a:t>
                      </a:r>
                      <a:endParaRPr lang="en-US" altLang="zh-CN" sz="1100"/>
                    </a:p>
                  </a:txBody>
                  <a:tcPr marL="0" marR="0" marT="0" marB="0" anchor="ctr" anchorCtr="0">
                    <a:solidFill>
                      <a:schemeClr val="accent6">
                        <a:lumMod val="75000"/>
                      </a:schemeClr>
                    </a:solidFill>
                  </a:tcPr>
                </a:tc>
                <a:tc>
                  <a:txBody>
                    <a:bodyPr/>
                    <a:p>
                      <a:pPr algn="ctr"/>
                      <a:r>
                        <a:rPr lang="en-US" altLang="zh-CN" sz="1100"/>
                        <a:t>#</a:t>
                      </a:r>
                      <a:endParaRPr lang="en-US" altLang="zh-CN" sz="1100"/>
                    </a:p>
                  </a:txBody>
                  <a:tcPr marL="0" marR="0" marT="0" marB="0" anchor="ctr" anchorCtr="0">
                    <a:solidFill>
                      <a:schemeClr val="accent6">
                        <a:lumMod val="75000"/>
                      </a:schemeClr>
                    </a:solidFill>
                  </a:tcPr>
                </a:tc>
                <a:tc>
                  <a:txBody>
                    <a:bodyPr/>
                    <a:p>
                      <a:pPr algn="ctr"/>
                      <a:r>
                        <a:rPr lang="en-US" altLang="zh-CN" sz="1100"/>
                        <a:t>Train Recall</a:t>
                      </a:r>
                      <a:endParaRPr lang="en-US" altLang="zh-CN" sz="1100"/>
                    </a:p>
                  </a:txBody>
                  <a:tcPr marL="0" marR="0" marT="0" marB="0" anchor="ctr" anchorCtr="0">
                    <a:solidFill>
                      <a:schemeClr val="accent6">
                        <a:lumMod val="75000"/>
                      </a:schemeClr>
                    </a:solidFill>
                  </a:tcPr>
                </a:tc>
                <a:tc>
                  <a:txBody>
                    <a:bodyPr/>
                    <a:p>
                      <a:pPr algn="ctr"/>
                      <a:r>
                        <a:rPr lang="en-US" altLang="zh-CN" sz="1100"/>
                        <a:t>Test Recall</a:t>
                      </a:r>
                      <a:endParaRPr lang="en-US" altLang="zh-CN" sz="1100"/>
                    </a:p>
                  </a:txBody>
                  <a:tcPr marL="0" marR="0" marT="0" marB="0" anchor="ctr" anchorCtr="0">
                    <a:solidFill>
                      <a:schemeClr val="accent6">
                        <a:lumMod val="75000"/>
                      </a:schemeClr>
                    </a:solidFill>
                  </a:tcPr>
                </a:tc>
                <a:tc>
                  <a:txBody>
                    <a:bodyPr/>
                    <a:p>
                      <a:pPr algn="ctr"/>
                      <a:r>
                        <a:rPr lang="en-US" altLang="zh-CN" sz="1100"/>
                        <a:t>#</a:t>
                      </a:r>
                      <a:endParaRPr lang="en-US" altLang="zh-CN" sz="1100"/>
                    </a:p>
                  </a:txBody>
                  <a:tcPr marL="0" marR="0" marT="0" marB="0" anchor="ctr" anchorCtr="0">
                    <a:solidFill>
                      <a:schemeClr val="accent6">
                        <a:lumMod val="75000"/>
                      </a:schemeClr>
                    </a:solidFill>
                  </a:tcPr>
                </a:tc>
              </a:tr>
              <a:tr h="647700">
                <a:tc>
                  <a:txBody>
                    <a:bodyPr/>
                    <a:p>
                      <a:pPr algn="ctr"/>
                      <a:r>
                        <a:rPr lang="en-US" altLang="zh-CN" sz="1100"/>
                        <a:t>Logistic Regression</a:t>
                      </a:r>
                      <a:endParaRPr lang="en-US" altLang="zh-CN" sz="1100"/>
                    </a:p>
                  </a:txBody>
                  <a:tcPr marL="0" marR="0" marT="0" marB="0" anchor="ctr" anchorCtr="0"/>
                </a:tc>
                <a:tc>
                  <a:txBody>
                    <a:bodyPr/>
                    <a:p>
                      <a:pPr algn="ctr"/>
                      <a:r>
                        <a:rPr lang="en-US" altLang="zh-CN" sz="1100"/>
                        <a:t>89.40%</a:t>
                      </a:r>
                      <a:endParaRPr lang="en-US" altLang="zh-CN" sz="1100"/>
                    </a:p>
                  </a:txBody>
                  <a:tcPr marL="0" marR="0" marT="0" marB="0" anchor="ctr" anchorCtr="0"/>
                </a:tc>
                <a:tc>
                  <a:txBody>
                    <a:bodyPr/>
                    <a:p>
                      <a:pPr algn="ctr"/>
                      <a:r>
                        <a:rPr lang="en-US" altLang="zh-CN" sz="1100"/>
                        <a:t>89.30%</a:t>
                      </a:r>
                      <a:endParaRPr lang="en-US" altLang="zh-CN" sz="1100"/>
                    </a:p>
                  </a:txBody>
                  <a:tcPr marL="0" marR="0" marT="0" marB="0" anchor="ctr" anchorCtr="0"/>
                </a:tc>
                <a:tc>
                  <a:txBody>
                    <a:bodyPr/>
                    <a:p>
                      <a:pPr algn="ctr"/>
                      <a:r>
                        <a:rPr lang="en-US" altLang="zh-CN" sz="1100"/>
                        <a:t>0.10%</a:t>
                      </a:r>
                      <a:endParaRPr lang="en-US" altLang="zh-CN" sz="1100"/>
                    </a:p>
                  </a:txBody>
                  <a:tcPr marL="0" marR="0" marT="0" marB="0" anchor="ctr" anchorCtr="0"/>
                </a:tc>
                <a:tc>
                  <a:txBody>
                    <a:bodyPr/>
                    <a:p>
                      <a:pPr algn="ctr"/>
                      <a:r>
                        <a:rPr lang="en-US" altLang="zh-CN" sz="1100"/>
                        <a:t>0.8740</a:t>
                      </a:r>
                      <a:endParaRPr lang="en-US" altLang="zh-CN" sz="1100"/>
                    </a:p>
                  </a:txBody>
                  <a:tcPr marL="0" marR="0" marT="0" marB="0" anchor="ctr" anchorCtr="0"/>
                </a:tc>
                <a:tc>
                  <a:txBody>
                    <a:bodyPr/>
                    <a:p>
                      <a:pPr algn="ctr"/>
                      <a:r>
                        <a:rPr lang="en-US" altLang="zh-CN" sz="1100"/>
                        <a:t>0.8616</a:t>
                      </a:r>
                      <a:endParaRPr lang="en-US" altLang="zh-CN" sz="1100"/>
                    </a:p>
                  </a:txBody>
                  <a:tcPr marL="0" marR="0" marT="0" marB="0" anchor="ctr" anchorCtr="0"/>
                </a:tc>
                <a:tc>
                  <a:txBody>
                    <a:bodyPr/>
                    <a:p>
                      <a:pPr algn="ctr"/>
                      <a:r>
                        <a:rPr lang="en-US" altLang="zh-CN" sz="1100"/>
                        <a:t>0.0125</a:t>
                      </a:r>
                      <a:endParaRPr lang="en-US" altLang="zh-CN" sz="1100"/>
                    </a:p>
                  </a:txBody>
                  <a:tcPr marL="0" marR="0" marT="0" marB="0" anchor="ctr" anchorCtr="0"/>
                </a:tc>
                <a:tc>
                  <a:txBody>
                    <a:bodyPr/>
                    <a:p>
                      <a:pPr algn="ctr"/>
                      <a:r>
                        <a:rPr lang="en-US" altLang="zh-CN" sz="1100"/>
                        <a:t>0.8623</a:t>
                      </a:r>
                      <a:endParaRPr lang="en-US" altLang="zh-CN" sz="1100"/>
                    </a:p>
                  </a:txBody>
                  <a:tcPr marL="0" marR="0" marT="0" marB="0" anchor="ctr" anchorCtr="0"/>
                </a:tc>
                <a:tc>
                  <a:txBody>
                    <a:bodyPr/>
                    <a:p>
                      <a:pPr algn="ctr"/>
                      <a:r>
                        <a:rPr lang="en-US" altLang="zh-CN" sz="1100"/>
                        <a:t>0.8409</a:t>
                      </a:r>
                      <a:endParaRPr lang="en-US" altLang="zh-CN" sz="1100"/>
                    </a:p>
                  </a:txBody>
                  <a:tcPr marL="0" marR="0" marT="0" marB="0" anchor="ctr" anchorCtr="0"/>
                </a:tc>
                <a:tc>
                  <a:txBody>
                    <a:bodyPr/>
                    <a:p>
                      <a:pPr algn="ctr"/>
                      <a:r>
                        <a:rPr lang="en-US" altLang="zh-CN" sz="1100"/>
                        <a:t>0.0213</a:t>
                      </a:r>
                      <a:endParaRPr lang="en-US" altLang="zh-CN" sz="1100"/>
                    </a:p>
                  </a:txBody>
                  <a:tcPr marL="0" marR="0" marT="0" marB="0" anchor="ctr" anchorCtr="0"/>
                </a:tc>
                <a:tc>
                  <a:txBody>
                    <a:bodyPr/>
                    <a:p>
                      <a:pPr algn="ctr"/>
                      <a:r>
                        <a:rPr lang="en-US" altLang="zh-CN" sz="1100"/>
                        <a:t>0.8861</a:t>
                      </a:r>
                      <a:endParaRPr lang="en-US" altLang="zh-CN" sz="1100"/>
                    </a:p>
                  </a:txBody>
                  <a:tcPr marL="0" marR="0" marT="0" marB="0" anchor="ctr" anchorCtr="0"/>
                </a:tc>
                <a:tc>
                  <a:txBody>
                    <a:bodyPr/>
                    <a:p>
                      <a:pPr algn="ctr"/>
                      <a:r>
                        <a:rPr lang="en-US" altLang="zh-CN" sz="1100"/>
                        <a:t>0.8833</a:t>
                      </a:r>
                      <a:endParaRPr lang="en-US" altLang="zh-CN" sz="1100"/>
                    </a:p>
                  </a:txBody>
                  <a:tcPr marL="0" marR="0" marT="0" marB="0" anchor="ctr" anchorCtr="0"/>
                </a:tc>
                <a:tc>
                  <a:txBody>
                    <a:bodyPr/>
                    <a:p>
                      <a:pPr algn="ctr"/>
                      <a:r>
                        <a:rPr lang="en-US" altLang="zh-CN" sz="1100"/>
                        <a:t>0.0029</a:t>
                      </a:r>
                      <a:endParaRPr lang="en-US" altLang="zh-CN" sz="1100"/>
                    </a:p>
                  </a:txBody>
                  <a:tcPr marL="0" marR="0" marT="0" marB="0" anchor="ctr" anchorCtr="0"/>
                </a:tc>
              </a:tr>
              <a:tr h="648335">
                <a:tc>
                  <a:txBody>
                    <a:bodyPr/>
                    <a:p>
                      <a:pPr algn="ctr"/>
                      <a:r>
                        <a:rPr lang="en-US" altLang="zh-CN" sz="1100"/>
                        <a:t>Decision Tree</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84.10%</a:t>
                      </a:r>
                      <a:endParaRPr lang="en-US" altLang="zh-CN" sz="1100"/>
                    </a:p>
                  </a:txBody>
                  <a:tcPr marL="0" marR="0" marT="0" marB="0" anchor="ctr" anchorCtr="0"/>
                </a:tc>
                <a:tc>
                  <a:txBody>
                    <a:bodyPr/>
                    <a:p>
                      <a:pPr algn="ctr"/>
                      <a:r>
                        <a:rPr lang="en-US" altLang="zh-CN" sz="1100"/>
                        <a:t>15.90%</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0.7831</a:t>
                      </a:r>
                      <a:endParaRPr lang="en-US" altLang="zh-CN" sz="1100"/>
                    </a:p>
                  </a:txBody>
                  <a:tcPr marL="0" marR="0" marT="0" marB="0" anchor="ctr" anchorCtr="0"/>
                </a:tc>
                <a:tc>
                  <a:txBody>
                    <a:bodyPr/>
                    <a:p>
                      <a:pPr algn="ctr"/>
                      <a:r>
                        <a:rPr lang="en-US" altLang="zh-CN" sz="1100"/>
                        <a:t>0.2169</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0.8062</a:t>
                      </a:r>
                      <a:endParaRPr lang="en-US" altLang="zh-CN" sz="1100"/>
                    </a:p>
                  </a:txBody>
                  <a:tcPr marL="0" marR="0" marT="0" marB="0" anchor="ctr" anchorCtr="0"/>
                </a:tc>
                <a:tc>
                  <a:txBody>
                    <a:bodyPr/>
                    <a:p>
                      <a:pPr algn="ctr"/>
                      <a:r>
                        <a:rPr lang="en-US" altLang="zh-CN" sz="1100"/>
                        <a:t>0.1938</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0.7613</a:t>
                      </a:r>
                      <a:endParaRPr lang="en-US" altLang="zh-CN" sz="1100"/>
                    </a:p>
                  </a:txBody>
                  <a:tcPr marL="0" marR="0" marT="0" marB="0" anchor="ctr" anchorCtr="0"/>
                </a:tc>
                <a:tc>
                  <a:txBody>
                    <a:bodyPr/>
                    <a:p>
                      <a:pPr algn="ctr"/>
                      <a:r>
                        <a:rPr lang="en-US" altLang="zh-CN" sz="1100"/>
                        <a:t>0.2387</a:t>
                      </a:r>
                      <a:endParaRPr lang="en-US" altLang="zh-CN" sz="1100"/>
                    </a:p>
                  </a:txBody>
                  <a:tcPr marL="0" marR="0" marT="0" marB="0" anchor="ctr" anchorCtr="0"/>
                </a:tc>
              </a:tr>
              <a:tr h="648335">
                <a:tc>
                  <a:txBody>
                    <a:bodyPr/>
                    <a:p>
                      <a:pPr algn="ctr"/>
                      <a:r>
                        <a:rPr lang="en-US" altLang="zh-CN" sz="1100"/>
                        <a:t>Random Forest</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91.00%</a:t>
                      </a:r>
                      <a:endParaRPr lang="en-US" altLang="zh-CN" sz="1100"/>
                    </a:p>
                  </a:txBody>
                  <a:tcPr marL="0" marR="0" marT="0" marB="0" anchor="ctr" anchorCtr="0"/>
                </a:tc>
                <a:tc>
                  <a:txBody>
                    <a:bodyPr/>
                    <a:p>
                      <a:pPr algn="ctr"/>
                      <a:r>
                        <a:rPr lang="en-US" altLang="zh-CN" sz="1100"/>
                        <a:t>9.00%</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0.8787</a:t>
                      </a:r>
                      <a:endParaRPr lang="en-US" altLang="zh-CN" sz="1100"/>
                    </a:p>
                  </a:txBody>
                  <a:tcPr marL="0" marR="0" marT="0" marB="0" anchor="ctr" anchorCtr="0"/>
                </a:tc>
                <a:tc>
                  <a:txBody>
                    <a:bodyPr/>
                    <a:p>
                      <a:pPr algn="ctr"/>
                      <a:r>
                        <a:rPr lang="en-US" altLang="zh-CN" sz="1100"/>
                        <a:t>0.1213</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0.8932</a:t>
                      </a:r>
                      <a:endParaRPr lang="en-US" altLang="zh-CN" sz="1100"/>
                    </a:p>
                  </a:txBody>
                  <a:tcPr marL="0" marR="0" marT="0" marB="0" anchor="ctr" anchorCtr="0"/>
                </a:tc>
                <a:tc>
                  <a:txBody>
                    <a:bodyPr/>
                    <a:p>
                      <a:pPr algn="ctr"/>
                      <a:r>
                        <a:rPr lang="en-US" altLang="zh-CN" sz="1100"/>
                        <a:t>0.1068</a:t>
                      </a:r>
                      <a:endParaRPr lang="en-US" altLang="zh-CN" sz="1100"/>
                    </a:p>
                  </a:txBody>
                  <a:tcPr marL="0" marR="0" marT="0" marB="0" anchor="ctr" anchorCtr="0"/>
                </a:tc>
                <a:tc>
                  <a:txBody>
                    <a:bodyPr/>
                    <a:p>
                      <a:pPr algn="ctr"/>
                      <a:r>
                        <a:rPr lang="en-US" altLang="zh-CN" sz="1100"/>
                        <a:t>1.0000</a:t>
                      </a:r>
                      <a:endParaRPr lang="en-US" altLang="zh-CN" sz="1100"/>
                    </a:p>
                  </a:txBody>
                  <a:tcPr marL="0" marR="0" marT="0" marB="0" anchor="ctr" anchorCtr="0"/>
                </a:tc>
                <a:tc>
                  <a:txBody>
                    <a:bodyPr/>
                    <a:p>
                      <a:pPr algn="ctr"/>
                      <a:r>
                        <a:rPr lang="en-US" altLang="zh-CN" sz="1100"/>
                        <a:t>0.8647</a:t>
                      </a:r>
                      <a:endParaRPr lang="en-US" altLang="zh-CN" sz="1100"/>
                    </a:p>
                  </a:txBody>
                  <a:tcPr marL="0" marR="0" marT="0" marB="0" anchor="ctr" anchorCtr="0"/>
                </a:tc>
                <a:tc>
                  <a:txBody>
                    <a:bodyPr/>
                    <a:p>
                      <a:pPr algn="ctr"/>
                      <a:r>
                        <a:rPr lang="en-US" altLang="zh-CN" sz="1100"/>
                        <a:t>0.1353</a:t>
                      </a:r>
                      <a:endParaRPr lang="en-US" altLang="zh-CN" sz="1100"/>
                    </a:p>
                  </a:txBody>
                  <a:tcPr marL="0" marR="0" marT="0" marB="0" anchor="ctr" anchorCtr="0"/>
                </a:tc>
              </a:tr>
              <a:tr h="647700">
                <a:tc>
                  <a:txBody>
                    <a:bodyPr/>
                    <a:p>
                      <a:pPr algn="ctr"/>
                      <a:r>
                        <a:rPr lang="en-US" altLang="zh-CN" sz="1100"/>
                        <a:t>K-Nearest Neighbors</a:t>
                      </a:r>
                      <a:endParaRPr lang="en-US" altLang="zh-CN" sz="1100"/>
                    </a:p>
                  </a:txBody>
                  <a:tcPr marL="0" marR="0" marT="0" marB="0" anchor="ctr" anchorCtr="0"/>
                </a:tc>
                <a:tc>
                  <a:txBody>
                    <a:bodyPr/>
                    <a:p>
                      <a:pPr algn="ctr"/>
                      <a:r>
                        <a:rPr lang="en-US" altLang="zh-CN" sz="1100"/>
                        <a:t>78.50%</a:t>
                      </a:r>
                      <a:endParaRPr lang="en-US" altLang="zh-CN" sz="1100"/>
                    </a:p>
                  </a:txBody>
                  <a:tcPr marL="0" marR="0" marT="0" marB="0" anchor="ctr" anchorCtr="0"/>
                </a:tc>
                <a:tc>
                  <a:txBody>
                    <a:bodyPr/>
                    <a:p>
                      <a:pPr algn="ctr"/>
                      <a:r>
                        <a:rPr lang="en-US" altLang="zh-CN" sz="1100"/>
                        <a:t>64.50%</a:t>
                      </a:r>
                      <a:endParaRPr lang="en-US" altLang="zh-CN" sz="1100"/>
                    </a:p>
                  </a:txBody>
                  <a:tcPr marL="0" marR="0" marT="0" marB="0" anchor="ctr" anchorCtr="0"/>
                </a:tc>
                <a:tc>
                  <a:txBody>
                    <a:bodyPr/>
                    <a:p>
                      <a:pPr algn="ctr"/>
                      <a:r>
                        <a:rPr lang="en-US" altLang="zh-CN" sz="1100"/>
                        <a:t>14.00%</a:t>
                      </a:r>
                      <a:endParaRPr lang="en-US" altLang="zh-CN" sz="1100"/>
                    </a:p>
                  </a:txBody>
                  <a:tcPr marL="0" marR="0" marT="0" marB="0" anchor="ctr" anchorCtr="0"/>
                </a:tc>
                <a:tc>
                  <a:txBody>
                    <a:bodyPr/>
                    <a:p>
                      <a:pPr algn="ctr"/>
                      <a:r>
                        <a:rPr lang="en-US" altLang="zh-CN" sz="1100"/>
                        <a:t>0.7386</a:t>
                      </a:r>
                      <a:endParaRPr lang="en-US" altLang="zh-CN" sz="1100"/>
                    </a:p>
                  </a:txBody>
                  <a:tcPr marL="0" marR="0" marT="0" marB="0" anchor="ctr" anchorCtr="0"/>
                </a:tc>
                <a:tc>
                  <a:txBody>
                    <a:bodyPr/>
                    <a:p>
                      <a:pPr algn="ctr"/>
                      <a:r>
                        <a:rPr lang="en-US" altLang="zh-CN" sz="1100"/>
                        <a:t>0.5384</a:t>
                      </a:r>
                      <a:endParaRPr lang="en-US" altLang="zh-CN" sz="1100"/>
                    </a:p>
                  </a:txBody>
                  <a:tcPr marL="0" marR="0" marT="0" marB="0" anchor="ctr" anchorCtr="0"/>
                </a:tc>
                <a:tc>
                  <a:txBody>
                    <a:bodyPr/>
                    <a:p>
                      <a:pPr algn="ctr"/>
                      <a:r>
                        <a:rPr lang="en-US" altLang="zh-CN" sz="1100"/>
                        <a:t>0.2002</a:t>
                      </a:r>
                      <a:endParaRPr lang="en-US" altLang="zh-CN" sz="1100"/>
                    </a:p>
                  </a:txBody>
                  <a:tcPr marL="0" marR="0" marT="0" marB="0" anchor="ctr" anchorCtr="0"/>
                </a:tc>
                <a:tc>
                  <a:txBody>
                    <a:bodyPr/>
                    <a:p>
                      <a:pPr algn="ctr"/>
                      <a:r>
                        <a:rPr lang="en-US" altLang="zh-CN" sz="1100"/>
                        <a:t>0.7454</a:t>
                      </a:r>
                      <a:endParaRPr lang="en-US" altLang="zh-CN" sz="1100"/>
                    </a:p>
                  </a:txBody>
                  <a:tcPr marL="0" marR="0" marT="0" marB="0" anchor="ctr" anchorCtr="0"/>
                </a:tc>
                <a:tc>
                  <a:txBody>
                    <a:bodyPr/>
                    <a:p>
                      <a:pPr algn="ctr"/>
                      <a:r>
                        <a:rPr lang="en-US" altLang="zh-CN" sz="1100"/>
                        <a:t>0.5281</a:t>
                      </a:r>
                      <a:endParaRPr lang="en-US" altLang="zh-CN" sz="1100"/>
                    </a:p>
                  </a:txBody>
                  <a:tcPr marL="0" marR="0" marT="0" marB="0" anchor="ctr" anchorCtr="0"/>
                </a:tc>
                <a:tc>
                  <a:txBody>
                    <a:bodyPr/>
                    <a:p>
                      <a:pPr algn="ctr"/>
                      <a:r>
                        <a:rPr lang="en-US" altLang="zh-CN" sz="1100"/>
                        <a:t>0.2173</a:t>
                      </a:r>
                      <a:endParaRPr lang="en-US" altLang="zh-CN" sz="1100"/>
                    </a:p>
                  </a:txBody>
                  <a:tcPr marL="0" marR="0" marT="0" marB="0" anchor="ctr" anchorCtr="0"/>
                </a:tc>
                <a:tc>
                  <a:txBody>
                    <a:bodyPr/>
                    <a:p>
                      <a:pPr algn="ctr"/>
                      <a:r>
                        <a:rPr lang="en-US" altLang="zh-CN" sz="1100"/>
                        <a:t>0.7319</a:t>
                      </a:r>
                      <a:endParaRPr lang="en-US" altLang="zh-CN" sz="1100"/>
                    </a:p>
                  </a:txBody>
                  <a:tcPr marL="0" marR="0" marT="0" marB="0" anchor="ctr" anchorCtr="0"/>
                </a:tc>
                <a:tc>
                  <a:txBody>
                    <a:bodyPr/>
                    <a:p>
                      <a:pPr algn="ctr"/>
                      <a:r>
                        <a:rPr lang="en-US" altLang="zh-CN" sz="1100"/>
                        <a:t>0.5491</a:t>
                      </a:r>
                      <a:endParaRPr lang="en-US" altLang="zh-CN" sz="1100"/>
                    </a:p>
                  </a:txBody>
                  <a:tcPr marL="0" marR="0" marT="0" marB="0" anchor="ctr" anchorCtr="0"/>
                </a:tc>
                <a:tc>
                  <a:txBody>
                    <a:bodyPr/>
                    <a:p>
                      <a:pPr algn="ctr"/>
                      <a:r>
                        <a:rPr lang="en-US" altLang="zh-CN" sz="1100"/>
                        <a:t>0.1829</a:t>
                      </a:r>
                      <a:endParaRPr lang="en-US" altLang="zh-CN" sz="1100"/>
                    </a:p>
                  </a:txBody>
                  <a:tcPr marL="0" marR="0" marT="0" marB="0" anchor="ctr" anchorCtr="0"/>
                </a:tc>
              </a:tr>
              <a:tr h="660400">
                <a:tc>
                  <a:txBody>
                    <a:bodyPr/>
                    <a:p>
                      <a:pPr algn="ctr"/>
                      <a:r>
                        <a:rPr lang="en-US" altLang="zh-CN" sz="1100"/>
                        <a:t>Naive Bayes</a:t>
                      </a:r>
                      <a:endParaRPr lang="en-US" altLang="zh-CN" sz="1100"/>
                    </a:p>
                  </a:txBody>
                  <a:tcPr marL="0" marR="0" marT="0" marB="0" anchor="ctr" anchorCtr="0"/>
                </a:tc>
                <a:tc>
                  <a:txBody>
                    <a:bodyPr/>
                    <a:p>
                      <a:pPr algn="ctr"/>
                      <a:r>
                        <a:rPr lang="en-US" altLang="zh-CN" sz="1100"/>
                        <a:t>86.17%</a:t>
                      </a:r>
                      <a:endParaRPr lang="en-US" altLang="zh-CN" sz="1100"/>
                    </a:p>
                  </a:txBody>
                  <a:tcPr marL="0" marR="0" marT="0" marB="0" anchor="ctr" anchorCtr="0"/>
                </a:tc>
                <a:tc>
                  <a:txBody>
                    <a:bodyPr/>
                    <a:p>
                      <a:pPr algn="ctr"/>
                      <a:r>
                        <a:rPr lang="en-US" altLang="zh-CN" sz="1100"/>
                        <a:t>86.90%</a:t>
                      </a:r>
                      <a:endParaRPr lang="en-US" altLang="zh-CN" sz="1100"/>
                    </a:p>
                  </a:txBody>
                  <a:tcPr marL="0" marR="0" marT="0" marB="0" anchor="ctr" anchorCtr="0"/>
                </a:tc>
                <a:tc>
                  <a:txBody>
                    <a:bodyPr/>
                    <a:p>
                      <a:pPr algn="ctr"/>
                      <a:r>
                        <a:rPr lang="en-US" altLang="zh-CN" sz="1100"/>
                        <a:t>-0.73%</a:t>
                      </a:r>
                      <a:endParaRPr lang="en-US" altLang="zh-CN" sz="1100"/>
                    </a:p>
                  </a:txBody>
                  <a:tcPr marL="0" marR="0" marT="0" marB="0" anchor="ctr" anchorCtr="0"/>
                </a:tc>
                <a:tc>
                  <a:txBody>
                    <a:bodyPr/>
                    <a:p>
                      <a:pPr algn="ctr"/>
                      <a:r>
                        <a:rPr lang="en-US" altLang="zh-CN" sz="1100"/>
                        <a:t>0.8390</a:t>
                      </a:r>
                      <a:endParaRPr lang="en-US" altLang="zh-CN" sz="1100"/>
                    </a:p>
                  </a:txBody>
                  <a:tcPr marL="0" marR="0" marT="0" marB="0" anchor="ctr" anchorCtr="0"/>
                </a:tc>
                <a:tc>
                  <a:txBody>
                    <a:bodyPr/>
                    <a:p>
                      <a:pPr algn="ctr"/>
                      <a:r>
                        <a:rPr lang="en-US" altLang="zh-CN" sz="1100"/>
                        <a:t>0.8327</a:t>
                      </a:r>
                      <a:endParaRPr lang="en-US" altLang="zh-CN" sz="1100"/>
                    </a:p>
                  </a:txBody>
                  <a:tcPr marL="0" marR="0" marT="0" marB="0" anchor="ctr" anchorCtr="0"/>
                </a:tc>
                <a:tc>
                  <a:txBody>
                    <a:bodyPr/>
                    <a:p>
                      <a:pPr algn="ctr"/>
                      <a:r>
                        <a:rPr lang="en-US" altLang="zh-CN" sz="1100"/>
                        <a:t>0.0063</a:t>
                      </a:r>
                      <a:endParaRPr lang="en-US" altLang="zh-CN" sz="1100"/>
                    </a:p>
                  </a:txBody>
                  <a:tcPr marL="0" marR="0" marT="0" marB="0" anchor="ctr" anchorCtr="0"/>
                </a:tc>
                <a:tc>
                  <a:txBody>
                    <a:bodyPr/>
                    <a:p>
                      <a:pPr algn="ctr"/>
                      <a:r>
                        <a:rPr lang="en-US" altLang="zh-CN" sz="1100"/>
                        <a:t>0.8118</a:t>
                      </a:r>
                      <a:endParaRPr lang="en-US" altLang="zh-CN" sz="1100"/>
                    </a:p>
                  </a:txBody>
                  <a:tcPr marL="0" marR="0" marT="0" marB="0" anchor="ctr" anchorCtr="0"/>
                </a:tc>
                <a:tc>
                  <a:txBody>
                    <a:bodyPr/>
                    <a:p>
                      <a:pPr algn="ctr"/>
                      <a:r>
                        <a:rPr lang="en-US" altLang="zh-CN" sz="1100"/>
                        <a:t>0.8030</a:t>
                      </a:r>
                      <a:endParaRPr lang="en-US" altLang="zh-CN" sz="1100"/>
                    </a:p>
                  </a:txBody>
                  <a:tcPr marL="0" marR="0" marT="0" marB="0" anchor="ctr" anchorCtr="0"/>
                </a:tc>
                <a:tc>
                  <a:txBody>
                    <a:bodyPr/>
                    <a:p>
                      <a:pPr algn="ctr"/>
                      <a:r>
                        <a:rPr lang="en-US" altLang="zh-CN" sz="1100"/>
                        <a:t>0.0089</a:t>
                      </a:r>
                      <a:endParaRPr lang="en-US" altLang="zh-CN" sz="1100"/>
                    </a:p>
                  </a:txBody>
                  <a:tcPr marL="0" marR="0" marT="0" marB="0" anchor="ctr" anchorCtr="0"/>
                </a:tc>
                <a:tc>
                  <a:txBody>
                    <a:bodyPr/>
                    <a:p>
                      <a:pPr algn="ctr"/>
                      <a:r>
                        <a:rPr lang="en-US" altLang="zh-CN" sz="1100"/>
                        <a:t>0.8681</a:t>
                      </a:r>
                      <a:endParaRPr lang="en-US" altLang="zh-CN" sz="1100"/>
                    </a:p>
                  </a:txBody>
                  <a:tcPr marL="0" marR="0" marT="0" marB="0" anchor="ctr" anchorCtr="0"/>
                </a:tc>
                <a:tc>
                  <a:txBody>
                    <a:bodyPr/>
                    <a:p>
                      <a:pPr algn="ctr"/>
                      <a:r>
                        <a:rPr lang="en-US" altLang="zh-CN" sz="1100"/>
                        <a:t>0.8647</a:t>
                      </a:r>
                      <a:endParaRPr lang="en-US" altLang="zh-CN" sz="1100"/>
                    </a:p>
                  </a:txBody>
                  <a:tcPr marL="0" marR="0" marT="0" marB="0" anchor="ctr" anchorCtr="0"/>
                </a:tc>
                <a:tc>
                  <a:txBody>
                    <a:bodyPr/>
                    <a:p>
                      <a:pPr algn="ctr"/>
                      <a:r>
                        <a:rPr lang="en-US" altLang="zh-CN" sz="1100"/>
                        <a:t>0.0034</a:t>
                      </a:r>
                      <a:endParaRPr lang="en-US" altLang="zh-CN" sz="1100"/>
                    </a:p>
                  </a:txBody>
                  <a:tcPr marL="0" marR="0" marT="0" marB="0" anchor="ctr" anchorCtr="0"/>
                </a:tc>
              </a:tr>
              <a:tr h="621030">
                <a:tc>
                  <a:txBody>
                    <a:bodyPr/>
                    <a:p>
                      <a:pPr algn="ctr"/>
                      <a:r>
                        <a:rPr lang="en-US" altLang="zh-CN" sz="1100"/>
                        <a:t>Support Vector Machine</a:t>
                      </a:r>
                      <a:endParaRPr lang="en-US" altLang="zh-CN" sz="1100"/>
                    </a:p>
                  </a:txBody>
                  <a:tcPr marL="0" marR="0" marT="0" marB="0" anchor="ctr" anchorCtr="0"/>
                </a:tc>
                <a:tc>
                  <a:txBody>
                    <a:bodyPr/>
                    <a:p>
                      <a:pPr algn="ctr"/>
                      <a:r>
                        <a:rPr lang="en-US" altLang="zh-CN" sz="1100"/>
                        <a:t>58.50%</a:t>
                      </a:r>
                      <a:endParaRPr lang="en-US" altLang="zh-CN" sz="1100"/>
                    </a:p>
                  </a:txBody>
                  <a:tcPr marL="0" marR="0" marT="0" marB="0" anchor="ctr" anchorCtr="0"/>
                </a:tc>
                <a:tc>
                  <a:txBody>
                    <a:bodyPr/>
                    <a:p>
                      <a:pPr algn="ctr"/>
                      <a:r>
                        <a:rPr lang="en-US" altLang="zh-CN" sz="1100"/>
                        <a:t>62.30%</a:t>
                      </a:r>
                      <a:endParaRPr lang="en-US" altLang="zh-CN" sz="1100"/>
                    </a:p>
                  </a:txBody>
                  <a:tcPr marL="0" marR="0" marT="0" marB="0" anchor="ctr" anchorCtr="0"/>
                </a:tc>
                <a:tc>
                  <a:txBody>
                    <a:bodyPr/>
                    <a:p>
                      <a:pPr algn="ctr"/>
                      <a:r>
                        <a:rPr lang="en-US" altLang="zh-CN" sz="1100"/>
                        <a:t>-3.80%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c>
                  <a:txBody>
                    <a:bodyPr/>
                    <a:p>
                      <a:pPr algn="ctr"/>
                      <a:r>
                        <a:rPr lang="en-US" altLang="zh-CN" sz="1100"/>
                        <a:t>0.0000</a:t>
                      </a:r>
                      <a:endParaRPr lang="en-US" altLang="zh-CN" sz="1100"/>
                    </a:p>
                  </a:txBody>
                  <a:tcPr marL="0" marR="0" marT="0" marB="0" anchor="ctr" anchorCtr="0"/>
                </a:tc>
              </a:tr>
              <a:tr h="505460">
                <a:tc>
                  <a:txBody>
                    <a:bodyPr/>
                    <a:p>
                      <a:pPr algn="ctr"/>
                      <a:r>
                        <a:rPr lang="en-US" altLang="zh-CN" sz="1100"/>
                        <a:t>XGBoost</a:t>
                      </a:r>
                      <a:endParaRPr lang="en-US" altLang="zh-CN" sz="1100"/>
                    </a:p>
                  </a:txBody>
                  <a:tcPr marL="0" marR="0" marT="0" marB="0" anchor="ctr" anchorCtr="0"/>
                </a:tc>
                <a:tc>
                  <a:txBody>
                    <a:bodyPr/>
                    <a:p>
                      <a:pPr algn="ctr"/>
                      <a:r>
                        <a:rPr lang="en-US" altLang="zh-CN" sz="1100"/>
                        <a:t>99.40%</a:t>
                      </a:r>
                      <a:endParaRPr lang="en-US" altLang="zh-CN" sz="1100"/>
                    </a:p>
                  </a:txBody>
                  <a:tcPr marL="0" marR="0" marT="0" marB="0" anchor="ctr" anchorCtr="0"/>
                </a:tc>
                <a:tc>
                  <a:txBody>
                    <a:bodyPr/>
                    <a:p>
                      <a:pPr algn="ctr"/>
                      <a:r>
                        <a:rPr lang="en-US" altLang="zh-CN" sz="1100"/>
                        <a:t>90.60%</a:t>
                      </a:r>
                      <a:endParaRPr lang="en-US" altLang="zh-CN" sz="1100"/>
                    </a:p>
                  </a:txBody>
                  <a:tcPr marL="0" marR="0" marT="0" marB="0" anchor="ctr" anchorCtr="0"/>
                </a:tc>
                <a:tc>
                  <a:txBody>
                    <a:bodyPr/>
                    <a:p>
                      <a:pPr algn="ctr"/>
                      <a:r>
                        <a:rPr lang="en-US" altLang="zh-CN" sz="1100"/>
                        <a:t>8.80%</a:t>
                      </a:r>
                      <a:endParaRPr lang="en-US" altLang="zh-CN" sz="1100"/>
                    </a:p>
                  </a:txBody>
                  <a:tcPr marL="0" marR="0" marT="0" marB="0" anchor="ctr" anchorCtr="0"/>
                </a:tc>
                <a:tc>
                  <a:txBody>
                    <a:bodyPr/>
                    <a:p>
                      <a:pPr algn="ctr"/>
                      <a:r>
                        <a:rPr lang="en-US" altLang="zh-CN" sz="1100"/>
                        <a:t>0.9928</a:t>
                      </a:r>
                      <a:endParaRPr lang="en-US" altLang="zh-CN" sz="1100"/>
                    </a:p>
                  </a:txBody>
                  <a:tcPr marL="0" marR="0" marT="0" marB="0" anchor="ctr" anchorCtr="0"/>
                </a:tc>
                <a:tc>
                  <a:txBody>
                    <a:bodyPr/>
                    <a:p>
                      <a:pPr algn="ctr"/>
                      <a:r>
                        <a:rPr lang="en-US" altLang="zh-CN" sz="1100"/>
                        <a:t>0.8737</a:t>
                      </a:r>
                      <a:endParaRPr lang="en-US" altLang="zh-CN" sz="1100"/>
                    </a:p>
                  </a:txBody>
                  <a:tcPr marL="0" marR="0" marT="0" marB="0" anchor="ctr" anchorCtr="0"/>
                </a:tc>
                <a:tc>
                  <a:txBody>
                    <a:bodyPr/>
                    <a:p>
                      <a:pPr algn="ctr"/>
                      <a:r>
                        <a:rPr lang="en-US" altLang="zh-CN" sz="1100"/>
                        <a:t>0.1191</a:t>
                      </a:r>
                      <a:endParaRPr lang="en-US" altLang="zh-CN" sz="1100"/>
                    </a:p>
                  </a:txBody>
                  <a:tcPr marL="0" marR="0" marT="0" marB="0" anchor="ctr" anchorCtr="0"/>
                </a:tc>
                <a:tc>
                  <a:txBody>
                    <a:bodyPr/>
                    <a:p>
                      <a:pPr algn="ctr"/>
                      <a:r>
                        <a:rPr lang="en-US" altLang="zh-CN" sz="1100"/>
                        <a:t>0.9886</a:t>
                      </a:r>
                      <a:endParaRPr lang="en-US" altLang="zh-CN" sz="1100"/>
                    </a:p>
                  </a:txBody>
                  <a:tcPr marL="0" marR="0" marT="0" marB="0" anchor="ctr" anchorCtr="0"/>
                </a:tc>
                <a:tc>
                  <a:txBody>
                    <a:bodyPr/>
                    <a:p>
                      <a:pPr algn="ctr"/>
                      <a:r>
                        <a:rPr lang="en-US" altLang="zh-CN" sz="1100"/>
                        <a:t>0.8856</a:t>
                      </a:r>
                      <a:endParaRPr lang="en-US" altLang="zh-CN" sz="1100"/>
                    </a:p>
                  </a:txBody>
                  <a:tcPr marL="0" marR="0" marT="0" marB="0" anchor="ctr" anchorCtr="0"/>
                </a:tc>
                <a:tc>
                  <a:txBody>
                    <a:bodyPr/>
                    <a:p>
                      <a:pPr algn="ctr"/>
                      <a:r>
                        <a:rPr lang="en-US" altLang="zh-CN" sz="1100"/>
                        <a:t>0.1031</a:t>
                      </a:r>
                      <a:endParaRPr lang="en-US" altLang="zh-CN" sz="1100"/>
                    </a:p>
                  </a:txBody>
                  <a:tcPr marL="0" marR="0" marT="0" marB="0" anchor="ctr" anchorCtr="0"/>
                </a:tc>
                <a:tc>
                  <a:txBody>
                    <a:bodyPr/>
                    <a:p>
                      <a:pPr algn="ctr"/>
                      <a:r>
                        <a:rPr lang="en-US" altLang="zh-CN" sz="1100"/>
                        <a:t>0.9970</a:t>
                      </a:r>
                      <a:endParaRPr lang="en-US" altLang="zh-CN" sz="1100"/>
                    </a:p>
                  </a:txBody>
                  <a:tcPr marL="0" marR="0" marT="0" marB="0" anchor="ctr" anchorCtr="0"/>
                </a:tc>
                <a:tc>
                  <a:txBody>
                    <a:bodyPr/>
                    <a:p>
                      <a:pPr algn="ctr"/>
                      <a:r>
                        <a:rPr lang="en-US" altLang="zh-CN" sz="1100"/>
                        <a:t>0.8621</a:t>
                      </a:r>
                      <a:endParaRPr lang="en-US" altLang="zh-CN" sz="1100"/>
                    </a:p>
                  </a:txBody>
                  <a:tcPr marL="0" marR="0" marT="0" marB="0" anchor="ctr" anchorCtr="0"/>
                </a:tc>
                <a:tc>
                  <a:txBody>
                    <a:bodyPr/>
                    <a:p>
                      <a:pPr algn="ctr"/>
                      <a:r>
                        <a:rPr lang="en-US" altLang="zh-CN" sz="1100"/>
                        <a:t>0.1349</a:t>
                      </a:r>
                      <a:endParaRPr lang="en-US" altLang="zh-CN" sz="1100"/>
                    </a:p>
                  </a:txBody>
                  <a:tcPr marL="0" marR="0" marT="0" marB="0"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custDataLst>
              <p:tags r:id="rId1"/>
            </p:custDataLst>
          </p:nvPr>
        </p:nvGraphicFramePr>
        <p:xfrm>
          <a:off x="78105" y="1319530"/>
          <a:ext cx="8994140" cy="5027295"/>
        </p:xfrm>
        <a:graphic>
          <a:graphicData uri="http://schemas.openxmlformats.org/drawingml/2006/table">
            <a:tbl>
              <a:tblPr firstRow="1" bandRow="1">
                <a:tableStyleId>{5C22544A-7EE6-4342-B048-85BDC9FD1C3A}</a:tableStyleId>
              </a:tblPr>
              <a:tblGrid>
                <a:gridCol w="675005"/>
                <a:gridCol w="675005"/>
                <a:gridCol w="675005"/>
                <a:gridCol w="675640"/>
                <a:gridCol w="674370"/>
                <a:gridCol w="675005"/>
                <a:gridCol w="675640"/>
                <a:gridCol w="675005"/>
                <a:gridCol w="674370"/>
                <a:gridCol w="675640"/>
                <a:gridCol w="675005"/>
                <a:gridCol w="675005"/>
                <a:gridCol w="893445"/>
              </a:tblGrid>
              <a:tr h="648335">
                <a:tc>
                  <a:txBody>
                    <a:bodyPr/>
                    <a:p>
                      <a:pPr algn="ctr"/>
                      <a:r>
                        <a:rPr lang="en-US" altLang="zh-CN" sz="1100">
                          <a:latin typeface="Times New Roman" panose="02020603050405020304" pitchFamily="18" charset="0"/>
                          <a:cs typeface="Times New Roman" panose="02020603050405020304" pitchFamily="18" charset="0"/>
                        </a:rPr>
                        <a:t>Model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t>
                      </a:r>
                      <a:endParaRPr lang="en-US" altLang="zh-CN" sz="1100">
                        <a:latin typeface="Times New Roman" panose="02020603050405020304" pitchFamily="18" charset="0"/>
                        <a:cs typeface="Times New Roman" panose="02020603050405020304" pitchFamily="18" charset="0"/>
                      </a:endParaRPr>
                    </a:p>
                    <a:p>
                      <a:pPr algn="ctr"/>
                      <a:r>
                        <a:rPr lang="en-US" altLang="zh-CN" sz="1100">
                          <a:latin typeface="Times New Roman" panose="02020603050405020304" pitchFamily="18" charset="0"/>
                          <a:cs typeface="Times New Roman" panose="02020603050405020304" pitchFamily="18" charset="0"/>
                        </a:rPr>
                        <a:t>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647700">
                <a:tc>
                  <a:txBody>
                    <a:bodyPr/>
                    <a:p>
                      <a:pPr algn="ctr"/>
                      <a:r>
                        <a:rPr lang="en-US" altLang="zh-CN" sz="1100">
                          <a:latin typeface="Times New Roman" panose="02020603050405020304" pitchFamily="18" charset="0"/>
                          <a:cs typeface="Times New Roman" panose="02020603050405020304" pitchFamily="18" charset="0"/>
                        </a:rPr>
                        <a:t>Logistic Regression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83.53%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0.9171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Decision Tree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81.78%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0.7468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0.2532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0.1512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Random Forest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0.1141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7700">
                <a:tc>
                  <a:txBody>
                    <a:bodyPr/>
                    <a:p>
                      <a:pPr algn="ctr"/>
                      <a:r>
                        <a:rPr lang="en-US" altLang="zh-CN" sz="1100">
                          <a:latin typeface="Times New Roman" panose="02020603050405020304" pitchFamily="18" charset="0"/>
                          <a:cs typeface="Times New Roman" panose="02020603050405020304" pitchFamily="18" charset="0"/>
                        </a:rPr>
                        <a:t>K-Nearest Neighbor</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60400">
                <a:tc>
                  <a:txBody>
                    <a:bodyPr/>
                    <a:p>
                      <a:pPr algn="ctr"/>
                      <a:r>
                        <a:rPr lang="en-US" altLang="zh-CN" sz="1100">
                          <a:latin typeface="Times New Roman" panose="02020603050405020304" pitchFamily="18" charset="0"/>
                          <a:cs typeface="Times New Roman" panose="02020603050405020304" pitchFamily="18" charset="0"/>
                        </a:rPr>
                        <a:t>Naive Bayes</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21030">
                <a:tc>
                  <a:txBody>
                    <a:bodyPr/>
                    <a:p>
                      <a:pPr algn="ctr"/>
                      <a:r>
                        <a:rPr lang="en-US" altLang="zh-CN" sz="1100">
                          <a:latin typeface="Times New Roman" panose="02020603050405020304" pitchFamily="18" charset="0"/>
                          <a:cs typeface="Times New Roman" panose="02020603050405020304" pitchFamily="18" charset="0"/>
                        </a:rPr>
                        <a:t>Support Vector Machine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505460">
                <a:tc>
                  <a:txBody>
                    <a:bodyPr/>
                    <a:p>
                      <a:pPr algn="ctr"/>
                      <a:r>
                        <a:rPr lang="en-US" altLang="zh-CN" sz="1100">
                          <a:latin typeface="Times New Roman" panose="02020603050405020304" pitchFamily="18" charset="0"/>
                          <a:cs typeface="Times New Roman" panose="02020603050405020304" pitchFamily="18" charset="0"/>
                        </a:rPr>
                        <a:t>XGBoost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ROS)</a:t>
            </a: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custDataLst>
              <p:tags r:id="rId1"/>
            </p:custDataLst>
          </p:nvPr>
        </p:nvGraphicFramePr>
        <p:xfrm>
          <a:off x="78105" y="1319530"/>
          <a:ext cx="8994140" cy="5027295"/>
        </p:xfrm>
        <a:graphic>
          <a:graphicData uri="http://schemas.openxmlformats.org/drawingml/2006/table">
            <a:tbl>
              <a:tblPr firstRow="1" bandRow="1">
                <a:tableStyleId>{5C22544A-7EE6-4342-B048-85BDC9FD1C3A}</a:tableStyleId>
              </a:tblPr>
              <a:tblGrid>
                <a:gridCol w="675005"/>
                <a:gridCol w="675005"/>
                <a:gridCol w="675005"/>
                <a:gridCol w="675640"/>
                <a:gridCol w="674370"/>
                <a:gridCol w="675005"/>
                <a:gridCol w="675640"/>
                <a:gridCol w="675005"/>
                <a:gridCol w="674370"/>
                <a:gridCol w="675640"/>
                <a:gridCol w="675005"/>
                <a:gridCol w="675005"/>
                <a:gridCol w="893445"/>
              </a:tblGrid>
              <a:tr h="648335">
                <a:tc>
                  <a:txBody>
                    <a:bodyPr/>
                    <a:p>
                      <a:pPr algn="ctr"/>
                      <a:r>
                        <a:rPr lang="en-US" altLang="zh-CN" sz="1100">
                          <a:latin typeface="Times New Roman" panose="02020603050405020304" pitchFamily="18" charset="0"/>
                          <a:cs typeface="Times New Roman" panose="02020603050405020304" pitchFamily="18" charset="0"/>
                        </a:rPr>
                        <a:t>Model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t>
                      </a:r>
                      <a:endParaRPr lang="en-US" altLang="zh-CN" sz="1100">
                        <a:latin typeface="Times New Roman" panose="02020603050405020304" pitchFamily="18" charset="0"/>
                        <a:cs typeface="Times New Roman" panose="02020603050405020304" pitchFamily="18" charset="0"/>
                      </a:endParaRPr>
                    </a:p>
                    <a:p>
                      <a:pPr algn="ctr"/>
                      <a:r>
                        <a:rPr lang="en-US" altLang="zh-CN" sz="1100">
                          <a:latin typeface="Times New Roman" panose="02020603050405020304" pitchFamily="18" charset="0"/>
                          <a:cs typeface="Times New Roman" panose="02020603050405020304" pitchFamily="18" charset="0"/>
                        </a:rPr>
                        <a:t>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647700">
                <a:tc>
                  <a:txBody>
                    <a:bodyPr/>
                    <a:p>
                      <a:pPr algn="ctr"/>
                      <a:r>
                        <a:rPr lang="en-US" altLang="zh-CN" sz="1100">
                          <a:latin typeface="Times New Roman" panose="02020603050405020304" pitchFamily="18" charset="0"/>
                          <a:cs typeface="Times New Roman" panose="02020603050405020304" pitchFamily="18" charset="0"/>
                        </a:rPr>
                        <a:t>Logistic Regression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83.53%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0.9171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Decision Tree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81.78%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0.7468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0.2532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0.1512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Random Forest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0.1141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7700">
                <a:tc>
                  <a:txBody>
                    <a:bodyPr/>
                    <a:p>
                      <a:pPr algn="ctr"/>
                      <a:r>
                        <a:rPr lang="en-US" altLang="zh-CN" sz="1100">
                          <a:latin typeface="Times New Roman" panose="02020603050405020304" pitchFamily="18" charset="0"/>
                          <a:cs typeface="Times New Roman" panose="02020603050405020304" pitchFamily="18" charset="0"/>
                        </a:rPr>
                        <a:t>K-Nearest Neighbor</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60400">
                <a:tc>
                  <a:txBody>
                    <a:bodyPr/>
                    <a:p>
                      <a:pPr algn="ctr"/>
                      <a:r>
                        <a:rPr lang="en-US" altLang="zh-CN" sz="1100">
                          <a:latin typeface="Times New Roman" panose="02020603050405020304" pitchFamily="18" charset="0"/>
                          <a:cs typeface="Times New Roman" panose="02020603050405020304" pitchFamily="18" charset="0"/>
                        </a:rPr>
                        <a:t>Naive Bayes</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21030">
                <a:tc>
                  <a:txBody>
                    <a:bodyPr/>
                    <a:p>
                      <a:pPr algn="ctr"/>
                      <a:r>
                        <a:rPr lang="en-US" altLang="zh-CN" sz="1100">
                          <a:latin typeface="Times New Roman" panose="02020603050405020304" pitchFamily="18" charset="0"/>
                          <a:cs typeface="Times New Roman" panose="02020603050405020304" pitchFamily="18" charset="0"/>
                        </a:rPr>
                        <a:t>Support Vector Machine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505460">
                <a:tc>
                  <a:txBody>
                    <a:bodyPr/>
                    <a:p>
                      <a:pPr algn="ctr"/>
                      <a:r>
                        <a:rPr lang="en-US" altLang="zh-CN" sz="1100">
                          <a:latin typeface="Times New Roman" panose="02020603050405020304" pitchFamily="18" charset="0"/>
                          <a:cs typeface="Times New Roman" panose="02020603050405020304" pitchFamily="18" charset="0"/>
                        </a:rPr>
                        <a:t>XGBoost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custDataLst>
              <p:tags r:id="rId1"/>
            </p:custDataLst>
          </p:nvPr>
        </p:nvGraphicFramePr>
        <p:xfrm>
          <a:off x="78105" y="1319530"/>
          <a:ext cx="8994140" cy="5027295"/>
        </p:xfrm>
        <a:graphic>
          <a:graphicData uri="http://schemas.openxmlformats.org/drawingml/2006/table">
            <a:tbl>
              <a:tblPr firstRow="1" bandRow="1">
                <a:tableStyleId>{5C22544A-7EE6-4342-B048-85BDC9FD1C3A}</a:tableStyleId>
              </a:tblPr>
              <a:tblGrid>
                <a:gridCol w="675005"/>
                <a:gridCol w="675005"/>
                <a:gridCol w="675005"/>
                <a:gridCol w="675640"/>
                <a:gridCol w="674370"/>
                <a:gridCol w="675005"/>
                <a:gridCol w="675640"/>
                <a:gridCol w="675005"/>
                <a:gridCol w="674370"/>
                <a:gridCol w="675640"/>
                <a:gridCol w="675005"/>
                <a:gridCol w="675005"/>
                <a:gridCol w="893445"/>
              </a:tblGrid>
              <a:tr h="648335">
                <a:tc>
                  <a:txBody>
                    <a:bodyPr/>
                    <a:p>
                      <a:pPr algn="ctr"/>
                      <a:r>
                        <a:rPr lang="en-US" altLang="zh-CN" sz="1100">
                          <a:latin typeface="Times New Roman" panose="02020603050405020304" pitchFamily="18" charset="0"/>
                          <a:cs typeface="Times New Roman" panose="02020603050405020304" pitchFamily="18" charset="0"/>
                        </a:rPr>
                        <a:t>Model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t>
                      </a:r>
                      <a:endParaRPr lang="en-US" altLang="zh-CN" sz="1100">
                        <a:latin typeface="Times New Roman" panose="02020603050405020304" pitchFamily="18" charset="0"/>
                        <a:cs typeface="Times New Roman" panose="02020603050405020304" pitchFamily="18" charset="0"/>
                      </a:endParaRPr>
                    </a:p>
                    <a:p>
                      <a:pPr algn="ctr"/>
                      <a:r>
                        <a:rPr lang="en-US" altLang="zh-CN" sz="1100">
                          <a:latin typeface="Times New Roman" panose="02020603050405020304" pitchFamily="18" charset="0"/>
                          <a:cs typeface="Times New Roman" panose="02020603050405020304" pitchFamily="18" charset="0"/>
                        </a:rPr>
                        <a:t>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647700">
                <a:tc>
                  <a:txBody>
                    <a:bodyPr/>
                    <a:p>
                      <a:pPr algn="ctr"/>
                      <a:r>
                        <a:rPr lang="en-US" altLang="zh-CN" sz="1100">
                          <a:latin typeface="Times New Roman" panose="02020603050405020304" pitchFamily="18" charset="0"/>
                          <a:cs typeface="Times New Roman" panose="02020603050405020304" pitchFamily="18" charset="0"/>
                        </a:rPr>
                        <a:t>Logistic Regression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83.53%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0.9171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Decision Tree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81.78%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0.7468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0.2532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0.1512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Random Forest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0.1141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7700">
                <a:tc>
                  <a:txBody>
                    <a:bodyPr/>
                    <a:p>
                      <a:pPr algn="ctr"/>
                      <a:r>
                        <a:rPr lang="en-US" altLang="zh-CN" sz="1100">
                          <a:latin typeface="Times New Roman" panose="02020603050405020304" pitchFamily="18" charset="0"/>
                          <a:cs typeface="Times New Roman" panose="02020603050405020304" pitchFamily="18" charset="0"/>
                        </a:rPr>
                        <a:t>K-Nearest Neighbor</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60400">
                <a:tc>
                  <a:txBody>
                    <a:bodyPr/>
                    <a:p>
                      <a:pPr algn="ctr"/>
                      <a:r>
                        <a:rPr lang="en-US" altLang="zh-CN" sz="1100">
                          <a:latin typeface="Times New Roman" panose="02020603050405020304" pitchFamily="18" charset="0"/>
                          <a:cs typeface="Times New Roman" panose="02020603050405020304" pitchFamily="18" charset="0"/>
                        </a:rPr>
                        <a:t>Naive Bayes</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21030">
                <a:tc>
                  <a:txBody>
                    <a:bodyPr/>
                    <a:p>
                      <a:pPr algn="ctr"/>
                      <a:r>
                        <a:rPr lang="en-US" altLang="zh-CN" sz="1100">
                          <a:latin typeface="Times New Roman" panose="02020603050405020304" pitchFamily="18" charset="0"/>
                          <a:cs typeface="Times New Roman" panose="02020603050405020304" pitchFamily="18" charset="0"/>
                        </a:rPr>
                        <a:t>Support Vector Machine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505460">
                <a:tc>
                  <a:txBody>
                    <a:bodyPr/>
                    <a:p>
                      <a:pPr algn="ctr"/>
                      <a:r>
                        <a:rPr lang="en-US" altLang="zh-CN" sz="1100">
                          <a:latin typeface="Times New Roman" panose="02020603050405020304" pitchFamily="18" charset="0"/>
                          <a:cs typeface="Times New Roman" panose="02020603050405020304" pitchFamily="18" charset="0"/>
                        </a:rPr>
                        <a:t>XGBoost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ROS)</a:t>
            </a:r>
            <a:endParaRPr lang="en-US" sz="2400">
              <a:latin typeface="Times New Roman" panose="02020603050405020304" pitchFamily="18" charset="0"/>
              <a:cs typeface="Times New Roman" panose="02020603050405020304" pitchFamily="18" charset="0"/>
            </a:endParaRPr>
          </a:p>
        </p:txBody>
      </p:sp>
      <p:graphicFrame>
        <p:nvGraphicFramePr>
          <p:cNvPr id="4" name="Table 3"/>
          <p:cNvGraphicFramePr/>
          <p:nvPr>
            <p:custDataLst>
              <p:tags r:id="rId1"/>
            </p:custDataLst>
          </p:nvPr>
        </p:nvGraphicFramePr>
        <p:xfrm>
          <a:off x="78105" y="1319530"/>
          <a:ext cx="8994140" cy="5027295"/>
        </p:xfrm>
        <a:graphic>
          <a:graphicData uri="http://schemas.openxmlformats.org/drawingml/2006/table">
            <a:tbl>
              <a:tblPr firstRow="1" bandRow="1">
                <a:tableStyleId>{5C22544A-7EE6-4342-B048-85BDC9FD1C3A}</a:tableStyleId>
              </a:tblPr>
              <a:tblGrid>
                <a:gridCol w="675005"/>
                <a:gridCol w="675005"/>
                <a:gridCol w="675005"/>
                <a:gridCol w="675640"/>
                <a:gridCol w="674370"/>
                <a:gridCol w="675005"/>
                <a:gridCol w="675640"/>
                <a:gridCol w="675005"/>
                <a:gridCol w="674370"/>
                <a:gridCol w="675640"/>
                <a:gridCol w="675005"/>
                <a:gridCol w="675005"/>
                <a:gridCol w="893445"/>
              </a:tblGrid>
              <a:tr h="648335">
                <a:tc>
                  <a:txBody>
                    <a:bodyPr/>
                    <a:p>
                      <a:pPr algn="ctr"/>
                      <a:r>
                        <a:rPr lang="en-US" altLang="zh-CN" sz="1100">
                          <a:latin typeface="Times New Roman" panose="02020603050405020304" pitchFamily="18" charset="0"/>
                          <a:cs typeface="Times New Roman" panose="02020603050405020304" pitchFamily="18" charset="0"/>
                        </a:rPr>
                        <a:t>Model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Accuracy</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Precision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a:t>
                      </a:r>
                      <a:endParaRPr lang="en-US" altLang="zh-CN" sz="1100">
                        <a:latin typeface="Times New Roman" panose="02020603050405020304" pitchFamily="18" charset="0"/>
                        <a:cs typeface="Times New Roman" panose="02020603050405020304" pitchFamily="18" charset="0"/>
                      </a:endParaRPr>
                    </a:p>
                    <a:p>
                      <a:pPr algn="ctr"/>
                      <a:r>
                        <a:rPr lang="en-US" altLang="zh-CN" sz="1100">
                          <a:latin typeface="Times New Roman" panose="02020603050405020304" pitchFamily="18" charset="0"/>
                          <a:cs typeface="Times New Roman" panose="02020603050405020304" pitchFamily="18" charset="0"/>
                        </a:rPr>
                        <a:t>Recall</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Train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Test F1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100">
                          <a:latin typeface="Times New Roman" panose="02020603050405020304" pitchFamily="18" charset="0"/>
                          <a:cs typeface="Times New Roman" panose="02020603050405020304" pitchFamily="18" charset="0"/>
                        </a:rPr>
                        <a: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647700">
                <a:tc>
                  <a:txBody>
                    <a:bodyPr/>
                    <a:p>
                      <a:pPr algn="ctr"/>
                      <a:r>
                        <a:rPr lang="en-US" altLang="zh-CN" sz="1100">
                          <a:latin typeface="Times New Roman" panose="02020603050405020304" pitchFamily="18" charset="0"/>
                          <a:cs typeface="Times New Roman" panose="02020603050405020304" pitchFamily="18" charset="0"/>
                        </a:rPr>
                        <a:t>Logistic Regression</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83.53%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0.9171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Decision Tree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81.78%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0.7468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0.2532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0.1512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8335">
                <a:tc>
                  <a:txBody>
                    <a:bodyPr/>
                    <a:p>
                      <a:pPr algn="ctr"/>
                      <a:r>
                        <a:rPr lang="en-US" altLang="zh-CN" sz="1100">
                          <a:latin typeface="Times New Roman" panose="02020603050405020304" pitchFamily="18" charset="0"/>
                          <a:cs typeface="Times New Roman" panose="02020603050405020304" pitchFamily="18" charset="0"/>
                        </a:rPr>
                        <a:t>Random Forest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0.1141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47700">
                <a:tc>
                  <a:txBody>
                    <a:bodyPr/>
                    <a:p>
                      <a:pPr algn="ctr"/>
                      <a:r>
                        <a:rPr lang="en-US" altLang="zh-CN" sz="1100">
                          <a:latin typeface="Times New Roman" panose="02020603050405020304" pitchFamily="18" charset="0"/>
                          <a:cs typeface="Times New Roman" panose="02020603050405020304" pitchFamily="18" charset="0"/>
                        </a:rPr>
                        <a:t>K-Nearest Neighbor</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60400">
                <a:tc>
                  <a:txBody>
                    <a:bodyPr/>
                    <a:p>
                      <a:pPr algn="ctr"/>
                      <a:r>
                        <a:rPr lang="en-US" altLang="zh-CN" sz="1100">
                          <a:latin typeface="Times New Roman" panose="02020603050405020304" pitchFamily="18" charset="0"/>
                          <a:cs typeface="Times New Roman" panose="02020603050405020304" pitchFamily="18" charset="0"/>
                        </a:rPr>
                        <a:t>Naive Bayes</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621030">
                <a:tc>
                  <a:txBody>
                    <a:bodyPr/>
                    <a:p>
                      <a:pPr algn="ctr"/>
                      <a:r>
                        <a:rPr lang="en-US" altLang="zh-CN" sz="1100">
                          <a:latin typeface="Times New Roman" panose="02020603050405020304" pitchFamily="18" charset="0"/>
                          <a:cs typeface="Times New Roman" panose="02020603050405020304" pitchFamily="18" charset="0"/>
                        </a:rPr>
                        <a:t>Support Vector Machine</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84.87%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87.96%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-3.09%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-0.0584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505460">
                <a:tc>
                  <a:txBody>
                    <a:bodyPr/>
                    <a:p>
                      <a:pPr algn="ctr"/>
                      <a:r>
                        <a:rPr lang="en-US" altLang="zh-CN" sz="1100">
                          <a:latin typeface="Times New Roman" panose="02020603050405020304" pitchFamily="18" charset="0"/>
                          <a:cs typeface="Times New Roman" panose="02020603050405020304" pitchFamily="18" charset="0"/>
                        </a:rPr>
                        <a:t>XGBoost</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 sz="8800" b="1">
                <a:solidFill>
                  <a:srgbClr val="0D0D0D"/>
                </a:solidFill>
                <a:latin typeface="Times New Roman" panose="02020603050405020304"/>
                <a:cs typeface="Times New Roman" panose="02020603050405020304"/>
              </a:rPr>
              <a:t>Demo</a:t>
            </a:r>
            <a:endParaRPr lang="en-US" altLang="" sz="8800" b="1">
              <a:solidFill>
                <a:srgbClr val="0D0D0D"/>
              </a:solidFill>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30/5/2025</a:t>
            </a:r>
            <a:endParaRPr lang="en-US" spc="-10"/>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p:cNvSpPr txBox="1"/>
          <p:nvPr/>
        </p:nvSpPr>
        <p:spPr>
          <a:xfrm>
            <a:off x="78130" y="838200"/>
            <a:ext cx="8913470" cy="4801314"/>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4717958"/>
          </a:xfrm>
          <a:prstGeom prst="rect">
            <a:avLst/>
          </a:prstGeom>
        </p:spPr>
        <p:txBody>
          <a:bodyPr vert="horz" wrap="square" lIns="0" tIns="176530" rIns="0" bIns="0" rtlCol="0">
            <a:spAutoFit/>
          </a:bodyPr>
          <a:lstStyle/>
          <a:p>
            <a:pPr marL="20320">
              <a:lnSpc>
                <a:spcPct val="100000"/>
              </a:lnSpc>
              <a:spcBef>
                <a:spcPts val="1390"/>
              </a:spcBef>
            </a:pPr>
            <a:r>
              <a:rPr sz="2400" b="1">
                <a:solidFill>
                  <a:srgbClr val="0D0D0D"/>
                </a:solidFill>
                <a:latin typeface="Times New Roman" panose="02020603050405020304"/>
                <a:cs typeface="Times New Roman" panose="02020603050405020304"/>
              </a:rPr>
              <a:t>Mụ</a:t>
            </a:r>
            <a:r>
              <a:rPr lang="en-US" sz="2400" b="1">
                <a:solidFill>
                  <a:srgbClr val="0D0D0D"/>
                </a:solidFill>
                <a:latin typeface="Times New Roman" panose="02020603050405020304"/>
                <a:cs typeface="Times New Roman" panose="02020603050405020304"/>
              </a:rPr>
              <a:t>c tiêu</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Những yếu tố như hút thuốc, ô nhiễm môi trường, hay căng thẳng tâm lý đều có thể làm tăng nguy cơ mắc bệnh. </a:t>
            </a:r>
            <a:endParaRPr lang="en-US" sz="2400">
              <a:effectLst/>
              <a:latin typeface="+mj-lt"/>
            </a:endParaRPr>
          </a:p>
          <a:p>
            <a:pPr marL="20320">
              <a:spcBef>
                <a:spcPts val="1390"/>
              </a:spcBef>
            </a:pPr>
            <a:r>
              <a:rPr lang="vi-VN" sz="2400">
                <a:effectLst/>
                <a:latin typeface="+mj-lt"/>
              </a:rPr>
              <a:t>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endParaRPr lang="vi-VN" sz="2400">
              <a:effectLst/>
              <a:latin typeface="+mj-lt"/>
            </a:endParaRPr>
          </a:p>
          <a:p>
            <a:pPr marL="20320">
              <a:lnSpc>
                <a:spcPct val="100000"/>
              </a:lnSpc>
              <a:spcBef>
                <a:spcPts val="1390"/>
              </a:spcBef>
            </a:pPr>
            <a:endParaRPr sz="2200">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endParaRPr lang="en-US"/>
          </a:p>
        </p:txBody>
      </p:sp>
      <p:pic>
        <p:nvPicPr>
          <p:cNvPr id="10" name="Picture 9"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2.2 Các đặc trưng chính </a:t>
            </a:r>
            <a:endParaRPr lang="en-US"/>
          </a:p>
        </p:txBody>
      </p:sp>
      <p:pic>
        <p:nvPicPr>
          <p:cNvPr id="5" name="Picture 4" descr="A screenshot of a computer pro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2.3 Thống kê dữ liệu</a:t>
            </a:r>
            <a:endParaRPr lang="en-US"/>
          </a:p>
        </p:txBody>
      </p:sp>
      <p:pic>
        <p:nvPicPr>
          <p:cNvPr id="7" name="Picture 6" descr="A screenshot of a graph&#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846659"/>
          </a:xfrm>
        </p:spPr>
        <p:txBody>
          <a:bodyPr/>
          <a:lstStyle/>
          <a:p>
            <a:r>
              <a:rPr lang="en-US"/>
              <a:t>2.4 Phân tích dữ liệu (EDA)</a:t>
            </a:r>
            <a:endParaRPr lang="en-US"/>
          </a:p>
          <a:p>
            <a:r>
              <a:rPr lang="en-US" b="0"/>
              <a:t>- Phân bố biến mục tiêu</a:t>
            </a:r>
            <a:endParaRPr lang="en-US" b="0"/>
          </a:p>
          <a:p>
            <a:r>
              <a:rPr lang="en-US" b="0"/>
              <a:t>Phát hiện ngoại lai</a:t>
            </a:r>
            <a:endParaRPr lang="en-US" b="0"/>
          </a:p>
          <a:p>
            <a:endParaRPr lang="en-US" b="0"/>
          </a:p>
          <a:p>
            <a:r>
              <a:rPr lang="en-US" b="0"/>
              <a:t>Tương quan các đặc trưng</a:t>
            </a:r>
            <a:endParaRPr lang="en-US"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5539978"/>
          </a:xfrm>
        </p:spPr>
        <p:txBody>
          <a:bodyPr/>
          <a:lstStyle/>
          <a:p>
            <a:r>
              <a:rPr lang="en-US"/>
              <a:t>2.5 Tiền xử lý dữ liệu </a:t>
            </a:r>
            <a:endParaRPr lang="en-US"/>
          </a:p>
          <a:p>
            <a:endParaRPr lang="en-US"/>
          </a:p>
          <a:p>
            <a:pPr marL="457200" indent="-457200">
              <a:buFont typeface="+mj-lt"/>
              <a:buAutoNum type="arabicPeriod"/>
            </a:pPr>
            <a:r>
              <a:rPr lang="en-US" b="0"/>
              <a:t>Xử lý giá trị khuyết thiếu</a:t>
            </a:r>
            <a:endParaRPr lang="en-US" b="0"/>
          </a:p>
          <a:p>
            <a:pPr marL="457200" indent="-457200">
              <a:buFont typeface="+mj-lt"/>
              <a:buAutoNum type="arabicPeriod"/>
            </a:pPr>
            <a:endParaRPr lang="en-US" b="0"/>
          </a:p>
          <a:p>
            <a:pPr marL="457200" indent="-457200">
              <a:buFont typeface="+mj-lt"/>
              <a:buAutoNum type="arabicPeriod"/>
            </a:pPr>
            <a:r>
              <a:rPr lang="en-US" b="0"/>
              <a:t>Xử lý giá trị trùng lặp</a:t>
            </a:r>
            <a:endParaRPr lang="en-US" b="0"/>
          </a:p>
          <a:p>
            <a:pPr marL="457200" indent="-457200">
              <a:buFont typeface="+mj-lt"/>
              <a:buAutoNum type="arabicPeriod"/>
            </a:pPr>
            <a:endParaRPr lang="en-US" b="0"/>
          </a:p>
          <a:p>
            <a:pPr marL="457200" indent="-457200">
              <a:buFont typeface="+mj-lt"/>
              <a:buAutoNum type="arabicPeriod"/>
            </a:pPr>
            <a:r>
              <a:rPr lang="en-US" b="0"/>
              <a:t>Xử lý giá trị ngoại lai</a:t>
            </a:r>
            <a:endParaRPr lang="en-US" b="0"/>
          </a:p>
          <a:p>
            <a:pPr marL="457200" indent="-457200">
              <a:buFont typeface="+mj-lt"/>
              <a:buAutoNum type="arabicPeriod"/>
            </a:pPr>
            <a:endParaRPr lang="en-US" b="0"/>
          </a:p>
          <a:p>
            <a:pPr marL="457200" indent="-457200">
              <a:buFont typeface="+mj-lt"/>
              <a:buAutoNum type="arabicPeriod"/>
            </a:pPr>
            <a:r>
              <a:rPr lang="en-US" b="0"/>
              <a:t>Feature selection</a:t>
            </a:r>
            <a:endParaRPr lang="en-US" b="0"/>
          </a:p>
          <a:p>
            <a:pPr marL="457200" indent="-457200">
              <a:buFont typeface="+mj-lt"/>
              <a:buAutoNum type="arabicPeriod"/>
            </a:pPr>
            <a:endParaRPr lang="en-US" b="0"/>
          </a:p>
          <a:p>
            <a:pPr marL="457200" indent="-457200">
              <a:buFont typeface="+mj-lt"/>
              <a:buAutoNum type="arabicPeriod"/>
            </a:pPr>
            <a:r>
              <a:rPr lang="en-US" b="0"/>
              <a:t>Phân tách dữ liệu</a:t>
            </a:r>
            <a:endParaRPr lang="en-US" b="0"/>
          </a:p>
          <a:p>
            <a:pPr marL="457200" indent="-457200">
              <a:buFont typeface="+mj-lt"/>
              <a:buAutoNum type="arabicPeriod"/>
            </a:pPr>
            <a:endParaRPr lang="en-US" b="0"/>
          </a:p>
          <a:p>
            <a:pPr marL="457200" indent="-457200">
              <a:buFont typeface="+mj-lt"/>
              <a:buAutoNum type="arabicPeriod"/>
            </a:pPr>
            <a:r>
              <a:rPr lang="en-US" b="0"/>
              <a:t>Balancing data</a:t>
            </a:r>
            <a:endParaRPr lang="en-US" b="0"/>
          </a:p>
          <a:p>
            <a:pPr marL="457200" indent="-457200">
              <a:buFont typeface="+mj-lt"/>
              <a:buAutoNum type="arabicPeriod"/>
            </a:pPr>
            <a:endParaRPr lang="en-US" b="0"/>
          </a:p>
          <a:p>
            <a:pPr marL="457200" indent="-457200">
              <a:buFont typeface="+mj-lt"/>
              <a:buAutoNum type="arabicPeriod"/>
            </a:pPr>
            <a:r>
              <a:rPr lang="en-US" b="0"/>
              <a:t>Scale dữ liệu</a:t>
            </a:r>
            <a:endParaRPr lang="en-US"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endParaRPr lang="en-US"/>
          </a:p>
          <a:p>
            <a:pPr marL="342900" indent="-342900">
              <a:buFontTx/>
              <a:buChar char="-"/>
            </a:pPr>
            <a:r>
              <a:rPr lang="en-US" b="0"/>
              <a:t>Dữ liệu được chia theo tỷ lệ 80:20</a:t>
            </a:r>
            <a:endParaRPr lang="en-US" b="0"/>
          </a:p>
          <a:p>
            <a:pPr marL="342900" indent="-342900">
              <a:buFontTx/>
              <a:buChar char="-"/>
            </a:pPr>
            <a:r>
              <a:rPr lang="en-US" b="0">
                <a:effectLst/>
              </a:rPr>
              <a:t>Huấn luyện và đánh giá trên tập train/test</a:t>
            </a:r>
            <a:endParaRPr lang="en-US" b="0">
              <a:effectLst/>
            </a:endParaRPr>
          </a:p>
          <a:p>
            <a:endParaRPr lang="en-US" b="0"/>
          </a:p>
          <a:p>
            <a:r>
              <a:rPr lang="en-US"/>
              <a:t>Mô hình được training 3 lần</a:t>
            </a:r>
            <a:endParaRPr lang="en-US"/>
          </a:p>
          <a:p>
            <a:endParaRPr lang="en-US"/>
          </a:p>
          <a:p>
            <a:pPr marL="342900" indent="-342900">
              <a:buFont typeface="Arial" panose="020B0604020202020204" pitchFamily="34" charset="0"/>
              <a:buChar char="•"/>
            </a:pPr>
            <a:r>
              <a:rPr lang="en-US"/>
              <a:t>Lần 1: </a:t>
            </a:r>
            <a:r>
              <a:rPr lang="en-US" b="0"/>
              <a:t>Base Line Model (chưa tiền xử lý, tham số mặc định)</a:t>
            </a:r>
            <a:endParaRPr lang="en-US" b="0"/>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endParaRPr lang="en-US" b="0"/>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endParaRPr lang="en-US" b="0"/>
          </a:p>
        </p:txBody>
      </p:sp>
    </p:spTree>
  </p:cSld>
  <p:clrMapOvr>
    <a:masterClrMapping/>
  </p:clrMapOvr>
</p:sld>
</file>

<file path=ppt/tags/tag1.xml><?xml version="1.0" encoding="utf-8"?>
<p:tagLst xmlns:p="http://schemas.openxmlformats.org/presentationml/2006/main">
  <p:tag name="TABLE_ENDDRAG_ORIGIN_RECT" val="691*408"/>
  <p:tag name="TABLE_ENDDRAG_RECT" val="18*102*691*408"/>
</p:tagLst>
</file>

<file path=ppt/tags/tag2.xml><?xml version="1.0" encoding="utf-8"?>
<p:tagLst xmlns:p="http://schemas.openxmlformats.org/presentationml/2006/main">
  <p:tag name="TABLE_ENDDRAG_ORIGIN_RECT" val="691*408"/>
  <p:tag name="TABLE_ENDDRAG_RECT" val="18*102*691*408"/>
</p:tagLst>
</file>

<file path=ppt/tags/tag3.xml><?xml version="1.0" encoding="utf-8"?>
<p:tagLst xmlns:p="http://schemas.openxmlformats.org/presentationml/2006/main">
  <p:tag name="TABLE_ENDDRAG_ORIGIN_RECT" val="691*408"/>
  <p:tag name="TABLE_ENDDRAG_RECT" val="18*102*691*408"/>
</p:tagLst>
</file>

<file path=ppt/tags/tag4.xml><?xml version="1.0" encoding="utf-8"?>
<p:tagLst xmlns:p="http://schemas.openxmlformats.org/presentationml/2006/main">
  <p:tag name="TABLE_ENDDRAG_ORIGIN_RECT" val="691*408"/>
  <p:tag name="TABLE_ENDDRAG_RECT" val="18*102*691*408"/>
</p:tagLst>
</file>

<file path=ppt/tags/tag5.xml><?xml version="1.0" encoding="utf-8"?>
<p:tagLst xmlns:p="http://schemas.openxmlformats.org/presentationml/2006/main">
  <p:tag name="TABLE_ENDDRAG_ORIGIN_RECT" val="691*408"/>
  <p:tag name="TABLE_ENDDRAG_RECT" val="18*102*691*4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6027</Words>
  <Application>WPS Presentation</Application>
  <PresentationFormat>On-screen Show (4:3)</PresentationFormat>
  <Paragraphs>1261</Paragraphs>
  <Slides>18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Times New Roman</vt:lpstr>
      <vt:lpstr>Times New Roman</vt:lpstr>
      <vt:lpstr>Microsoft YaHei</vt:lpstr>
      <vt:lpstr>Arial Unicode MS</vt:lpstr>
      <vt:lpstr>Aptos</vt:lpstr>
      <vt:lpstr>Segoe UI</vt:lpstr>
      <vt:lpstr>Calibri</vt:lpstr>
      <vt:lpstr>Office Theme</vt:lpstr>
      <vt:lpstr>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PowerPoint 演示文稿</vt:lpstr>
      <vt:lpstr>PowerPoint 演示文稿</vt:lpstr>
      <vt:lpstr>PowerPoint 演示文稿</vt:lpstr>
      <vt:lpstr>PowerPoint 演示文稿</vt:lpstr>
      <vt:lpstr>PowerPoint 演示文稿</vt:lpstr>
      <vt:lpstr>PowerPoint 演示文稿</vt:lpstr>
      <vt:lpstr>1. Giới thiệu đề tài</vt:lpstr>
      <vt:lpstr>XIN CẢM ƠN THẦY VÀ CÁC BẠN ĐÃ CHÚ Ý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Giải Tích</cp:lastModifiedBy>
  <cp:revision>7</cp:revision>
  <dcterms:created xsi:type="dcterms:W3CDTF">2025-05-28T00:35:00Z</dcterms:created>
  <dcterms:modified xsi:type="dcterms:W3CDTF">2025-05-28T11:59:09Z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2024-03-30T07:00:00Z</vt:filetime>
  </property>
  <property fmtid="{D5CDD505-2E9C-101B-9397-08002B2CF9AE}" pid="3" name="Creator">
    <vt:lpwstr>Impress</vt:lpwstr>
  </property>
  <property fmtid="{D5CDD505-2E9C-101B-9397-08002B2CF9AE}" pid="4" name="LastSaved">
    <vt:filetime>2025-05-28T07:00:00Z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