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130" y="28143"/>
            <a:ext cx="510603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" y="28143"/>
            <a:ext cx="391414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0415" y="1266844"/>
            <a:ext cx="7193915" cy="2151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286625" y="6595271"/>
            <a:ext cx="82804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55101" y="6586432"/>
            <a:ext cx="22479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095"/>
            <a:ext cx="9144000" cy="1016635"/>
          </a:xfrm>
          <a:custGeom>
            <a:avLst/>
            <a:gdLst/>
            <a:ahLst/>
            <a:cxnLst/>
            <a:rect l="l" t="t" r="r" b="b"/>
            <a:pathLst>
              <a:path w="9144000" h="1016635">
                <a:moveTo>
                  <a:pt x="9144000" y="0"/>
                </a:moveTo>
                <a:lnTo>
                  <a:pt x="0" y="0"/>
                </a:lnTo>
                <a:lnTo>
                  <a:pt x="0" y="1016380"/>
                </a:lnTo>
                <a:lnTo>
                  <a:pt x="9144000" y="101638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09929" y="18110"/>
            <a:ext cx="7344409" cy="727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81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imes New Roman"/>
                <a:cs typeface="Times New Roman"/>
              </a:rPr>
              <a:t>BỘ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GIÁO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DỤC</a:t>
            </a:r>
            <a:r>
              <a:rPr dirty="0" sz="2300" spc="-7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VÀ</a:t>
            </a:r>
            <a:r>
              <a:rPr dirty="0" sz="2300" spc="-1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ĐÀO</a:t>
            </a:r>
            <a:r>
              <a:rPr dirty="0" sz="2300" spc="-60" b="1">
                <a:latin typeface="Times New Roman"/>
                <a:cs typeface="Times New Roman"/>
              </a:rPr>
              <a:t> </a:t>
            </a:r>
            <a:r>
              <a:rPr dirty="0" sz="2300" spc="-25" b="1">
                <a:latin typeface="Times New Roman"/>
                <a:cs typeface="Times New Roman"/>
              </a:rPr>
              <a:t>TẠO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2300" b="1">
                <a:latin typeface="Times New Roman"/>
                <a:cs typeface="Times New Roman"/>
              </a:rPr>
              <a:t>TRƯỜNG</a:t>
            </a:r>
            <a:r>
              <a:rPr dirty="0" sz="2300" spc="-9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ĐẠI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HỌC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SƯ</a:t>
            </a:r>
            <a:r>
              <a:rPr dirty="0" sz="2300" spc="-5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PHẠM</a:t>
            </a:r>
            <a:r>
              <a:rPr dirty="0" sz="2300" spc="-4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KỸ</a:t>
            </a:r>
            <a:r>
              <a:rPr dirty="0" sz="2300" spc="-8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THUẬT</a:t>
            </a:r>
            <a:r>
              <a:rPr dirty="0" sz="2300" spc="-7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HƯNG</a:t>
            </a:r>
            <a:r>
              <a:rPr dirty="0" sz="2300" spc="-145" b="1">
                <a:latin typeface="Times New Roman"/>
                <a:cs typeface="Times New Roman"/>
              </a:rPr>
              <a:t> </a:t>
            </a:r>
            <a:r>
              <a:rPr dirty="0" sz="2300" spc="-25" b="1">
                <a:latin typeface="Times New Roman"/>
                <a:cs typeface="Times New Roman"/>
              </a:rPr>
              <a:t>YÊN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71442" y="6471920"/>
            <a:ext cx="2414270" cy="377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b="1">
                <a:latin typeface="Times New Roman"/>
                <a:cs typeface="Times New Roman"/>
              </a:rPr>
              <a:t>HƯNG</a:t>
            </a:r>
            <a:r>
              <a:rPr dirty="0" sz="2300" spc="-15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YÊN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- </a:t>
            </a:r>
            <a:r>
              <a:rPr dirty="0" sz="2300" spc="-20" b="1">
                <a:latin typeface="Times New Roman"/>
                <a:cs typeface="Times New Roman"/>
              </a:rPr>
              <a:t>2024</a:t>
            </a:r>
            <a:endParaRPr sz="23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315" y="822960"/>
            <a:ext cx="1577339" cy="15422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327138" y="6584391"/>
            <a:ext cx="8286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FFFFFF"/>
                </a:solidFill>
                <a:latin typeface="Times New Roman"/>
                <a:cs typeface="Times New Roman"/>
              </a:rPr>
              <a:t>30/03/2024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78926" y="6583781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 b="1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99385" y="2424830"/>
            <a:ext cx="3759835" cy="938530"/>
          </a:xfrm>
          <a:prstGeom prst="rect"/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3000">
                <a:solidFill>
                  <a:srgbClr val="000000"/>
                </a:solidFill>
                <a:latin typeface="Times New Roman"/>
                <a:cs typeface="Times New Roman"/>
              </a:rPr>
              <a:t>BÁO</a:t>
            </a:r>
            <a:r>
              <a:rPr dirty="0" sz="30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00"/>
                </a:solidFill>
                <a:latin typeface="Times New Roman"/>
                <a:cs typeface="Times New Roman"/>
              </a:rPr>
              <a:t>CÁO</a:t>
            </a:r>
            <a:r>
              <a:rPr dirty="0" sz="3000" spc="-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000000"/>
                </a:solidFill>
                <a:latin typeface="Times New Roman"/>
                <a:cs typeface="Times New Roman"/>
              </a:rPr>
              <a:t>MÔN</a:t>
            </a:r>
            <a:r>
              <a:rPr dirty="0" sz="30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3000" spc="-25">
                <a:solidFill>
                  <a:srgbClr val="000000"/>
                </a:solidFill>
                <a:latin typeface="Times New Roman"/>
                <a:cs typeface="Times New Roman"/>
              </a:rPr>
              <a:t>HỌC</a:t>
            </a:r>
            <a:endParaRPr sz="3000">
              <a:latin typeface="Times New Roman"/>
              <a:cs typeface="Times New Roman"/>
            </a:endParaRPr>
          </a:p>
          <a:p>
            <a:pPr algn="ctr" marR="8890">
              <a:lnSpc>
                <a:spcPct val="100000"/>
              </a:lnSpc>
              <a:spcBef>
                <a:spcPts val="220"/>
              </a:spcBef>
            </a:pP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Công</a:t>
            </a:r>
            <a:r>
              <a:rPr dirty="0" sz="2600" spc="-5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Nghệ</a:t>
            </a:r>
            <a:r>
              <a:rPr dirty="0" sz="26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0000"/>
                </a:solidFill>
                <a:latin typeface="Times New Roman"/>
                <a:cs typeface="Times New Roman"/>
              </a:rPr>
              <a:t>Phần</a:t>
            </a:r>
            <a:r>
              <a:rPr dirty="0" sz="26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600" spc="-25">
                <a:solidFill>
                  <a:srgbClr val="FF0000"/>
                </a:solidFill>
                <a:latin typeface="Times New Roman"/>
                <a:cs typeface="Times New Roman"/>
              </a:rPr>
              <a:t>Mềm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45921" y="3771087"/>
            <a:ext cx="7798434" cy="21132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Times New Roman"/>
                <a:cs typeface="Times New Roman"/>
              </a:rPr>
              <a:t>Phân</a:t>
            </a:r>
            <a:r>
              <a:rPr dirty="0" sz="2600" spc="-5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tích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thiết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kế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hệ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thống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quản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lý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cửa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hàng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điện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thoại</a:t>
            </a:r>
            <a:endParaRPr sz="2600">
              <a:latin typeface="Times New Roman"/>
              <a:cs typeface="Times New Roman"/>
            </a:endParaRPr>
          </a:p>
          <a:p>
            <a:pPr algn="ctr" marL="251460">
              <a:lnSpc>
                <a:spcPct val="100000"/>
              </a:lnSpc>
              <a:spcBef>
                <a:spcPts val="110"/>
              </a:spcBef>
            </a:pPr>
            <a:r>
              <a:rPr dirty="0" sz="2600" b="1">
                <a:latin typeface="Times New Roman"/>
                <a:cs typeface="Times New Roman"/>
              </a:rPr>
              <a:t>Lê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Quân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L="240665">
              <a:lnSpc>
                <a:spcPct val="100000"/>
              </a:lnSpc>
            </a:pPr>
            <a:r>
              <a:rPr dirty="0" sz="2300" b="1">
                <a:latin typeface="Times New Roman"/>
                <a:cs typeface="Times New Roman"/>
              </a:rPr>
              <a:t>Giảng</a:t>
            </a:r>
            <a:r>
              <a:rPr dirty="0" sz="2300" spc="-1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Viên:</a:t>
            </a:r>
            <a:r>
              <a:rPr dirty="0" sz="2300" spc="-6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PGS.TS.</a:t>
            </a:r>
            <a:r>
              <a:rPr dirty="0" sz="2300" spc="-8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NGUYỄN</a:t>
            </a:r>
            <a:r>
              <a:rPr dirty="0" sz="2300" spc="-8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MINH</a:t>
            </a:r>
            <a:r>
              <a:rPr dirty="0" sz="2300" spc="-80" b="1">
                <a:latin typeface="Times New Roman"/>
                <a:cs typeface="Times New Roman"/>
              </a:rPr>
              <a:t> </a:t>
            </a:r>
            <a:r>
              <a:rPr dirty="0" sz="2300" spc="-20" b="1">
                <a:latin typeface="Times New Roman"/>
                <a:cs typeface="Times New Roman"/>
              </a:rPr>
              <a:t>TIẾN</a:t>
            </a:r>
            <a:endParaRPr sz="2300">
              <a:latin typeface="Times New Roman"/>
              <a:cs typeface="Times New Roman"/>
            </a:endParaRPr>
          </a:p>
          <a:p>
            <a:pPr algn="ctr" marR="342900">
              <a:lnSpc>
                <a:spcPct val="100000"/>
              </a:lnSpc>
              <a:spcBef>
                <a:spcPts val="1555"/>
              </a:spcBef>
            </a:pPr>
            <a:r>
              <a:rPr dirty="0" sz="2300" b="1">
                <a:latin typeface="Times New Roman"/>
                <a:cs typeface="Times New Roman"/>
              </a:rPr>
              <a:t>TRÌNH</a:t>
            </a:r>
            <a:r>
              <a:rPr dirty="0" sz="2300" spc="-65" b="1">
                <a:latin typeface="Times New Roman"/>
                <a:cs typeface="Times New Roman"/>
              </a:rPr>
              <a:t> </a:t>
            </a:r>
            <a:r>
              <a:rPr dirty="0" sz="2300" spc="-30" b="1">
                <a:latin typeface="Times New Roman"/>
                <a:cs typeface="Times New Roman"/>
              </a:rPr>
              <a:t>BÀY:</a:t>
            </a:r>
            <a:r>
              <a:rPr dirty="0" sz="2300" spc="-95" b="1">
                <a:latin typeface="Times New Roman"/>
                <a:cs typeface="Times New Roman"/>
              </a:rPr>
              <a:t> </a:t>
            </a:r>
            <a:r>
              <a:rPr dirty="0" sz="2300" spc="-35" b="1">
                <a:latin typeface="Times New Roman"/>
                <a:cs typeface="Times New Roman"/>
              </a:rPr>
              <a:t>DƯƠNG</a:t>
            </a:r>
            <a:r>
              <a:rPr dirty="0" sz="2300" spc="-114" b="1">
                <a:latin typeface="Times New Roman"/>
                <a:cs typeface="Times New Roman"/>
              </a:rPr>
              <a:t> </a:t>
            </a:r>
            <a:r>
              <a:rPr dirty="0" sz="2300" spc="-45" b="1">
                <a:latin typeface="Times New Roman"/>
                <a:cs typeface="Times New Roman"/>
              </a:rPr>
              <a:t>VIỆT</a:t>
            </a:r>
            <a:r>
              <a:rPr dirty="0" sz="2300" spc="-95" b="1">
                <a:latin typeface="Times New Roman"/>
                <a:cs typeface="Times New Roman"/>
              </a:rPr>
              <a:t> </a:t>
            </a:r>
            <a:r>
              <a:rPr dirty="0" sz="2300" spc="-20" b="1">
                <a:latin typeface="Times New Roman"/>
                <a:cs typeface="Times New Roman"/>
              </a:rPr>
              <a:t>HÙNG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III.1.1</a:t>
            </a:r>
            <a:r>
              <a:rPr dirty="0" spc="-70"/>
              <a:t> </a:t>
            </a:r>
            <a:r>
              <a:rPr dirty="0"/>
              <a:t>Đặc</a:t>
            </a:r>
            <a:r>
              <a:rPr dirty="0" spc="-40"/>
              <a:t> </a:t>
            </a:r>
            <a:r>
              <a:rPr dirty="0"/>
              <a:t>tả</a:t>
            </a:r>
            <a:r>
              <a:rPr dirty="0" spc="-45"/>
              <a:t> </a:t>
            </a:r>
            <a:r>
              <a:rPr dirty="0"/>
              <a:t>yêu</a:t>
            </a:r>
            <a:r>
              <a:rPr dirty="0" spc="-25"/>
              <a:t> </a:t>
            </a:r>
            <a:r>
              <a:rPr dirty="0"/>
              <a:t>cầu</a:t>
            </a:r>
            <a:r>
              <a:rPr dirty="0" spc="-40"/>
              <a:t> </a:t>
            </a:r>
            <a:r>
              <a:rPr dirty="0"/>
              <a:t>hệ</a:t>
            </a:r>
            <a:r>
              <a:rPr dirty="0" spc="-45"/>
              <a:t> </a:t>
            </a:r>
            <a:r>
              <a:rPr dirty="0" spc="-10"/>
              <a:t>thống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489328"/>
            <a:ext cx="5815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Phân</a:t>
            </a:r>
            <a:r>
              <a:rPr dirty="0" sz="1800" spc="-2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rã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tìm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kiếm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hàng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57400"/>
            <a:ext cx="9143999" cy="395477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III.2.</a:t>
            </a:r>
            <a:r>
              <a:rPr dirty="0" spc="-135"/>
              <a:t> </a:t>
            </a:r>
            <a:r>
              <a:rPr dirty="0"/>
              <a:t>Class</a:t>
            </a:r>
            <a:r>
              <a:rPr dirty="0" spc="-75"/>
              <a:t> </a:t>
            </a:r>
            <a:r>
              <a:rPr dirty="0" spc="-10"/>
              <a:t>Diagram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" y="914400"/>
            <a:ext cx="8887968" cy="556260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III.3.</a:t>
            </a:r>
            <a:r>
              <a:rPr dirty="0" spc="-160"/>
              <a:t> </a:t>
            </a:r>
            <a:r>
              <a:rPr dirty="0" spc="-10"/>
              <a:t>Sequence</a:t>
            </a:r>
            <a:r>
              <a:rPr dirty="0" spc="-80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749553"/>
            <a:ext cx="239077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Thêm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khách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hàng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82624"/>
            <a:ext cx="9067799" cy="529437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III.3.</a:t>
            </a:r>
            <a:r>
              <a:rPr dirty="0" spc="-160"/>
              <a:t> </a:t>
            </a:r>
            <a:r>
              <a:rPr dirty="0" spc="-10"/>
              <a:t>Sequence</a:t>
            </a:r>
            <a:r>
              <a:rPr dirty="0" spc="-80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749553"/>
            <a:ext cx="339788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Sửa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thông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tin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khách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hàng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7027"/>
            <a:ext cx="9143999" cy="510997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III.3.</a:t>
            </a:r>
            <a:r>
              <a:rPr dirty="0" spc="-160"/>
              <a:t> </a:t>
            </a:r>
            <a:r>
              <a:rPr dirty="0" spc="-10"/>
              <a:t>Sequence</a:t>
            </a:r>
            <a:r>
              <a:rPr dirty="0" spc="-80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749553"/>
            <a:ext cx="3437254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Xóa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thông</a:t>
            </a:r>
            <a:r>
              <a:rPr dirty="0" sz="2600" spc="-3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tin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khách</a:t>
            </a:r>
            <a:r>
              <a:rPr dirty="0" sz="2600" spc="-20">
                <a:latin typeface="Times New Roman"/>
                <a:cs typeface="Times New Roman"/>
              </a:rPr>
              <a:t> hàng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5003"/>
            <a:ext cx="9143999" cy="530199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III.3.</a:t>
            </a:r>
            <a:r>
              <a:rPr dirty="0" spc="-160"/>
              <a:t> </a:t>
            </a:r>
            <a:r>
              <a:rPr dirty="0" spc="-10"/>
              <a:t>Sequence</a:t>
            </a:r>
            <a:r>
              <a:rPr dirty="0" spc="-80"/>
              <a:t> </a:t>
            </a:r>
            <a:r>
              <a:rPr dirty="0" spc="-10"/>
              <a:t>Diagram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749553"/>
            <a:ext cx="41808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Times New Roman"/>
                <a:cs typeface="Times New Roman"/>
              </a:rPr>
              <a:t>Tìm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kiếm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thông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tin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khách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 spc="-20">
                <a:latin typeface="Times New Roman"/>
                <a:cs typeface="Times New Roman"/>
              </a:rPr>
              <a:t>hàng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75003"/>
            <a:ext cx="9143999" cy="530199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30" y="28143"/>
            <a:ext cx="42373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III.4.</a:t>
            </a:r>
            <a:r>
              <a:rPr dirty="0" sz="28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10" b="1">
                <a:solidFill>
                  <a:srgbClr val="FFFFFF"/>
                </a:solidFill>
                <a:latin typeface="Arial"/>
                <a:cs typeface="Arial"/>
              </a:rPr>
              <a:t>Thiết</a:t>
            </a:r>
            <a:r>
              <a:rPr dirty="0" sz="2800" spc="-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FFFFFF"/>
                </a:solidFill>
                <a:latin typeface="Arial"/>
                <a:cs typeface="Arial"/>
              </a:rPr>
              <a:t>kế</a:t>
            </a:r>
            <a:r>
              <a:rPr dirty="0" sz="2800" spc="-2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dirty="0" sz="280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70" b="1">
                <a:solidFill>
                  <a:srgbClr val="FFFFFF"/>
                </a:solidFill>
                <a:latin typeface="Arial"/>
                <a:cs typeface="Arial"/>
              </a:rPr>
              <a:t>sở</a:t>
            </a:r>
            <a:r>
              <a:rPr dirty="0" sz="280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75" b="1">
                <a:solidFill>
                  <a:srgbClr val="FFFFFF"/>
                </a:solidFill>
                <a:latin typeface="Arial"/>
                <a:cs typeface="Arial"/>
              </a:rPr>
              <a:t>dữ</a:t>
            </a:r>
            <a:r>
              <a:rPr dirty="0" sz="2800" spc="-20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30" b="1">
                <a:solidFill>
                  <a:srgbClr val="FFFFFF"/>
                </a:solidFill>
                <a:latin typeface="Arial"/>
                <a:cs typeface="Arial"/>
              </a:rPr>
              <a:t>liệu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749553"/>
            <a:ext cx="3574415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Times New Roman"/>
                <a:cs typeface="Times New Roman"/>
              </a:rPr>
              <a:t>Mô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hình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thực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thể</a:t>
            </a:r>
            <a:r>
              <a:rPr dirty="0" sz="2600" spc="-6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liên</a:t>
            </a:r>
            <a:r>
              <a:rPr dirty="0" sz="2600" spc="-5" b="1">
                <a:latin typeface="Times New Roman"/>
                <a:cs typeface="Times New Roman"/>
              </a:rPr>
              <a:t> </a:t>
            </a:r>
            <a:r>
              <a:rPr dirty="0" sz="2600" spc="-25" b="1">
                <a:latin typeface="Times New Roman"/>
                <a:cs typeface="Times New Roman"/>
              </a:rPr>
              <a:t>kết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82624"/>
            <a:ext cx="9143999" cy="533095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III.4.Thiết</a:t>
            </a:r>
            <a:r>
              <a:rPr dirty="0" spc="-55"/>
              <a:t> </a:t>
            </a:r>
            <a:r>
              <a:rPr dirty="0"/>
              <a:t>kế</a:t>
            </a:r>
            <a:r>
              <a:rPr dirty="0" spc="-45"/>
              <a:t> </a:t>
            </a:r>
            <a:r>
              <a:rPr dirty="0"/>
              <a:t>cơ</a:t>
            </a:r>
            <a:r>
              <a:rPr dirty="0" spc="-50"/>
              <a:t> </a:t>
            </a:r>
            <a:r>
              <a:rPr dirty="0"/>
              <a:t>sở</a:t>
            </a:r>
            <a:r>
              <a:rPr dirty="0" spc="-50"/>
              <a:t> </a:t>
            </a:r>
            <a:r>
              <a:rPr dirty="0"/>
              <a:t>dữ</a:t>
            </a:r>
            <a:r>
              <a:rPr dirty="0" spc="-55"/>
              <a:t> </a:t>
            </a:r>
            <a:r>
              <a:rPr dirty="0" spc="-20"/>
              <a:t>liệu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749553"/>
            <a:ext cx="21564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Times New Roman"/>
                <a:cs typeface="Times New Roman"/>
              </a:rPr>
              <a:t>Lược</a:t>
            </a:r>
            <a:r>
              <a:rPr dirty="0" sz="2600" spc="-2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đồ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CSDL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82624"/>
            <a:ext cx="9067799" cy="52075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504" y="218694"/>
            <a:ext cx="7690484" cy="909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79090" marR="5080" indent="-2867025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XIN</a:t>
            </a:r>
            <a:r>
              <a:rPr dirty="0" sz="2900" spc="-12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CẢM</a:t>
            </a:r>
            <a:r>
              <a:rPr dirty="0" sz="2900" spc="-7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ƠN</a:t>
            </a:r>
            <a:r>
              <a:rPr dirty="0" sz="2900" spc="-14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 spc="-40">
                <a:solidFill>
                  <a:srgbClr val="000000"/>
                </a:solidFill>
                <a:latin typeface="Times New Roman"/>
                <a:cs typeface="Times New Roman"/>
              </a:rPr>
              <a:t>THẦY</a:t>
            </a:r>
            <a:r>
              <a:rPr dirty="0" sz="2900" spc="-1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VÀ</a:t>
            </a:r>
            <a:r>
              <a:rPr dirty="0" sz="29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CÁC</a:t>
            </a:r>
            <a:r>
              <a:rPr dirty="0" sz="2900" spc="-7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BẠN</a:t>
            </a:r>
            <a:r>
              <a:rPr dirty="0" sz="29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ĐÃ</a:t>
            </a:r>
            <a:r>
              <a:rPr dirty="0" sz="2900" spc="-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CHÚ</a:t>
            </a:r>
            <a:r>
              <a:rPr dirty="0" sz="2900" spc="-8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 spc="-50">
                <a:solidFill>
                  <a:srgbClr val="000000"/>
                </a:solidFill>
                <a:latin typeface="Times New Roman"/>
                <a:cs typeface="Times New Roman"/>
              </a:rPr>
              <a:t>Ý </a:t>
            </a:r>
            <a:r>
              <a:rPr dirty="0" sz="2900">
                <a:solidFill>
                  <a:srgbClr val="000000"/>
                </a:solidFill>
                <a:latin typeface="Times New Roman"/>
                <a:cs typeface="Times New Roman"/>
              </a:rPr>
              <a:t>THEO</a:t>
            </a:r>
            <a:r>
              <a:rPr dirty="0" sz="29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900" spc="-20">
                <a:solidFill>
                  <a:srgbClr val="000000"/>
                </a:solidFill>
                <a:latin typeface="Times New Roman"/>
                <a:cs typeface="Times New Roman"/>
              </a:rPr>
              <a:t>DÕI!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I.</a:t>
            </a:r>
            <a:r>
              <a:rPr dirty="0" spc="-20"/>
              <a:t> </a:t>
            </a:r>
            <a:r>
              <a:rPr dirty="0"/>
              <a:t>Giới</a:t>
            </a:r>
            <a:r>
              <a:rPr dirty="0" spc="-35"/>
              <a:t> </a:t>
            </a:r>
            <a:r>
              <a:rPr dirty="0" spc="-20"/>
              <a:t>thiệu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37159" y="816485"/>
            <a:ext cx="7860665" cy="4468495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390"/>
              </a:spcBef>
            </a:pPr>
            <a:r>
              <a:rPr dirty="0" sz="2200" b="1">
                <a:solidFill>
                  <a:srgbClr val="0D0D0D"/>
                </a:solidFill>
                <a:latin typeface="Times New Roman"/>
                <a:cs typeface="Times New Roman"/>
              </a:rPr>
              <a:t>Mục</a:t>
            </a:r>
            <a:r>
              <a:rPr dirty="0" sz="2200" spc="-9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 b="1">
                <a:solidFill>
                  <a:srgbClr val="0D0D0D"/>
                </a:solidFill>
                <a:latin typeface="Times New Roman"/>
                <a:cs typeface="Times New Roman"/>
              </a:rPr>
              <a:t>Đích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1295"/>
              </a:spcBef>
              <a:buSzPct val="95454"/>
              <a:buFont typeface="Arial"/>
              <a:buChar char="•"/>
              <a:tabLst>
                <a:tab pos="118745" algn="l"/>
              </a:tabLst>
            </a:pP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Nhu</a:t>
            </a:r>
            <a:r>
              <a:rPr dirty="0" sz="2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cầu</a:t>
            </a:r>
            <a:r>
              <a:rPr dirty="0" sz="2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quản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lý</a:t>
            </a:r>
            <a:r>
              <a:rPr dirty="0" sz="2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Times New Roman"/>
                <a:cs typeface="Times New Roman"/>
              </a:rPr>
              <a:t>sản</a:t>
            </a:r>
            <a:r>
              <a:rPr dirty="0" sz="22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0D0D0D"/>
                </a:solidFill>
                <a:latin typeface="Times New Roman"/>
                <a:cs typeface="Times New Roman"/>
              </a:rPr>
              <a:t>phẩm</a:t>
            </a:r>
            <a:r>
              <a:rPr dirty="0" sz="2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trong</a:t>
            </a:r>
            <a:r>
              <a:rPr dirty="0" sz="2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Times New Roman"/>
                <a:cs typeface="Times New Roman"/>
              </a:rPr>
              <a:t>các</a:t>
            </a:r>
            <a:r>
              <a:rPr dirty="0" sz="22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cửa</a:t>
            </a:r>
            <a:r>
              <a:rPr dirty="0" sz="220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0D0D0D"/>
                </a:solidFill>
                <a:latin typeface="Times New Roman"/>
                <a:cs typeface="Times New Roman"/>
              </a:rPr>
              <a:t>hàng</a:t>
            </a:r>
            <a:r>
              <a:rPr dirty="0" sz="220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0D0D0D"/>
                </a:solidFill>
                <a:latin typeface="Times New Roman"/>
                <a:cs typeface="Times New Roman"/>
              </a:rPr>
              <a:t>điện</a:t>
            </a:r>
            <a:r>
              <a:rPr dirty="0" sz="22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0D0D0D"/>
                </a:solidFill>
                <a:latin typeface="Times New Roman"/>
                <a:cs typeface="Times New Roman"/>
              </a:rPr>
              <a:t>thoại</a:t>
            </a:r>
            <a:r>
              <a:rPr dirty="0" sz="2200" spc="-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0D0D0D"/>
                </a:solidFill>
                <a:latin typeface="Times New Roman"/>
                <a:cs typeface="Times New Roman"/>
              </a:rPr>
              <a:t>ngày</a:t>
            </a:r>
            <a:r>
              <a:rPr dirty="0" sz="22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càng</a:t>
            </a:r>
            <a:endParaRPr sz="22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  <a:spcBef>
                <a:spcPts val="5"/>
              </a:spcBef>
            </a:pPr>
            <a:r>
              <a:rPr dirty="0" sz="2200" spc="-35">
                <a:solidFill>
                  <a:srgbClr val="0D0D0D"/>
                </a:solidFill>
                <a:latin typeface="Times New Roman"/>
                <a:cs typeface="Times New Roman"/>
              </a:rPr>
              <a:t>tăng</a:t>
            </a:r>
            <a:r>
              <a:rPr dirty="0" sz="22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Times New Roman"/>
                <a:cs typeface="Times New Roman"/>
              </a:rPr>
              <a:t>lên</a:t>
            </a:r>
            <a:endParaRPr sz="2200">
              <a:latin typeface="Times New Roman"/>
              <a:cs typeface="Times New Roman"/>
            </a:endParaRPr>
          </a:p>
          <a:p>
            <a:pPr marL="118745" marR="5080" indent="-107314">
              <a:lnSpc>
                <a:spcPct val="100000"/>
              </a:lnSpc>
              <a:spcBef>
                <a:spcPts val="1310"/>
              </a:spcBef>
              <a:buSzPct val="95454"/>
              <a:buFont typeface="Arial"/>
              <a:buChar char="•"/>
              <a:tabLst>
                <a:tab pos="118745" algn="l"/>
              </a:tabLst>
            </a:pP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Phân</a:t>
            </a:r>
            <a:r>
              <a:rPr dirty="0" sz="220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tích</a:t>
            </a:r>
            <a:r>
              <a:rPr dirty="0" sz="2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thiết</a:t>
            </a:r>
            <a:r>
              <a:rPr dirty="0" sz="2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kế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hệ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thống</a:t>
            </a:r>
            <a:r>
              <a:rPr dirty="0" sz="22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quản</a:t>
            </a:r>
            <a:r>
              <a:rPr dirty="0" sz="2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lý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Times New Roman"/>
                <a:cs typeface="Times New Roman"/>
              </a:rPr>
              <a:t>cửa</a:t>
            </a:r>
            <a:r>
              <a:rPr dirty="0" sz="220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45">
                <a:solidFill>
                  <a:srgbClr val="0D0D0D"/>
                </a:solidFill>
                <a:latin typeface="Times New Roman"/>
                <a:cs typeface="Times New Roman"/>
              </a:rPr>
              <a:t>hàng</a:t>
            </a:r>
            <a:r>
              <a:rPr dirty="0" sz="22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0D0D0D"/>
                </a:solidFill>
                <a:latin typeface="Times New Roman"/>
                <a:cs typeface="Times New Roman"/>
              </a:rPr>
              <a:t>điện</a:t>
            </a:r>
            <a:r>
              <a:rPr dirty="0" sz="220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0D0D0D"/>
                </a:solidFill>
                <a:latin typeface="Times New Roman"/>
                <a:cs typeface="Times New Roman"/>
              </a:rPr>
              <a:t>thoại</a:t>
            </a:r>
            <a:r>
              <a:rPr dirty="0" sz="22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là</a:t>
            </a:r>
            <a:r>
              <a:rPr dirty="0" sz="2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bước</a:t>
            </a:r>
            <a:r>
              <a:rPr dirty="0" sz="2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quan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trọng</a:t>
            </a:r>
            <a:r>
              <a:rPr dirty="0" sz="2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để</a:t>
            </a:r>
            <a:r>
              <a:rPr dirty="0" sz="2200" spc="-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đảm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bảo</a:t>
            </a:r>
            <a:r>
              <a:rPr dirty="0" sz="2200" spc="-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hiệu</a:t>
            </a:r>
            <a:r>
              <a:rPr dirty="0" sz="22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quả</a:t>
            </a:r>
            <a:r>
              <a:rPr dirty="0" sz="22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và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tính</a:t>
            </a:r>
            <a:r>
              <a:rPr dirty="0" sz="22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toàn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vẹn</a:t>
            </a:r>
            <a:r>
              <a:rPr dirty="0" sz="2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của</a:t>
            </a:r>
            <a:r>
              <a:rPr dirty="0" sz="22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quá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trình</a:t>
            </a:r>
            <a:r>
              <a:rPr dirty="0" sz="2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quản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lý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này.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10"/>
              </a:spcBef>
              <a:buClr>
                <a:srgbClr val="0D0D0D"/>
              </a:buClr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20320">
              <a:lnSpc>
                <a:spcPct val="100000"/>
              </a:lnSpc>
            </a:pPr>
            <a:r>
              <a:rPr dirty="0" sz="2200" b="1">
                <a:solidFill>
                  <a:srgbClr val="0D0D0D"/>
                </a:solidFill>
                <a:latin typeface="Times New Roman"/>
                <a:cs typeface="Times New Roman"/>
              </a:rPr>
              <a:t>Phạm</a:t>
            </a:r>
            <a:r>
              <a:rPr dirty="0" sz="2200" spc="-13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 b="1">
                <a:solidFill>
                  <a:srgbClr val="0D0D0D"/>
                </a:solidFill>
                <a:latin typeface="Times New Roman"/>
                <a:cs typeface="Times New Roman"/>
              </a:rPr>
              <a:t>Vi</a:t>
            </a:r>
            <a:r>
              <a:rPr dirty="0" sz="2200" spc="-25">
                <a:solidFill>
                  <a:srgbClr val="0D0D0D"/>
                </a:solidFill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118745" indent="-106680">
              <a:lnSpc>
                <a:spcPct val="100000"/>
              </a:lnSpc>
              <a:spcBef>
                <a:spcPts val="840"/>
              </a:spcBef>
              <a:buSzPct val="95454"/>
              <a:buFont typeface="Arial"/>
              <a:buChar char="•"/>
              <a:tabLst>
                <a:tab pos="118745" algn="l"/>
              </a:tabLst>
            </a:pP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Tập</a:t>
            </a:r>
            <a:r>
              <a:rPr dirty="0" sz="2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trung</a:t>
            </a:r>
            <a:r>
              <a:rPr dirty="0" sz="2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vào</a:t>
            </a:r>
            <a:r>
              <a:rPr dirty="0" sz="2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việc</a:t>
            </a:r>
            <a:r>
              <a:rPr dirty="0" sz="22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phân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tích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và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thiết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kế</a:t>
            </a:r>
            <a:r>
              <a:rPr dirty="0" sz="22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hệ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thống</a:t>
            </a:r>
            <a:r>
              <a:rPr dirty="0" sz="22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quản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lý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Times New Roman"/>
                <a:cs typeface="Times New Roman"/>
              </a:rPr>
              <a:t>cửa</a:t>
            </a:r>
            <a:r>
              <a:rPr dirty="0" sz="2200" spc="-11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hàng</a:t>
            </a:r>
            <a:endParaRPr sz="2200">
              <a:latin typeface="Times New Roman"/>
              <a:cs typeface="Times New Roman"/>
            </a:endParaRPr>
          </a:p>
          <a:p>
            <a:pPr marL="20320" marR="398780">
              <a:lnSpc>
                <a:spcPct val="150000"/>
              </a:lnSpc>
              <a:spcBef>
                <a:spcPts val="5"/>
              </a:spcBef>
            </a:pPr>
            <a:r>
              <a:rPr dirty="0" sz="2200" spc="-35">
                <a:solidFill>
                  <a:srgbClr val="0D0D0D"/>
                </a:solidFill>
                <a:latin typeface="Times New Roman"/>
                <a:cs typeface="Times New Roman"/>
              </a:rPr>
              <a:t>điện</a:t>
            </a:r>
            <a:r>
              <a:rPr dirty="0" sz="2200" spc="-10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40">
                <a:solidFill>
                  <a:srgbClr val="0D0D0D"/>
                </a:solidFill>
                <a:latin typeface="Times New Roman"/>
                <a:cs typeface="Times New Roman"/>
              </a:rPr>
              <a:t>thoại</a:t>
            </a:r>
            <a:r>
              <a:rPr dirty="0" sz="220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từ</a:t>
            </a:r>
            <a:r>
              <a:rPr dirty="0" sz="2200" spc="-1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quá</a:t>
            </a:r>
            <a:r>
              <a:rPr dirty="0" sz="22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trình</a:t>
            </a:r>
            <a:r>
              <a:rPr dirty="0" sz="22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tìm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Times New Roman"/>
                <a:cs typeface="Times New Roman"/>
              </a:rPr>
              <a:t>hiểu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quy</a:t>
            </a:r>
            <a:r>
              <a:rPr dirty="0" sz="22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Times New Roman"/>
                <a:cs typeface="Times New Roman"/>
              </a:rPr>
              <a:t>trình</a:t>
            </a:r>
            <a:r>
              <a:rPr dirty="0" sz="22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nghiệp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vụ</a:t>
            </a:r>
            <a:r>
              <a:rPr dirty="0" sz="2200" spc="-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đến</a:t>
            </a:r>
            <a:r>
              <a:rPr dirty="0" sz="22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quản</a:t>
            </a:r>
            <a:r>
              <a:rPr dirty="0" sz="2200" spc="-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lý</a:t>
            </a:r>
            <a:r>
              <a:rPr dirty="0" sz="22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Times New Roman"/>
                <a:cs typeface="Times New Roman"/>
              </a:rPr>
              <a:t>cửa </a:t>
            </a:r>
            <a:r>
              <a:rPr dirty="0" sz="2200" spc="-20">
                <a:solidFill>
                  <a:srgbClr val="0D0D0D"/>
                </a:solidFill>
                <a:latin typeface="Times New Roman"/>
                <a:cs typeface="Times New Roman"/>
              </a:rPr>
              <a:t>hàng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II.</a:t>
            </a:r>
            <a:r>
              <a:rPr dirty="0" spc="-135"/>
              <a:t> </a:t>
            </a:r>
            <a:r>
              <a:rPr dirty="0"/>
              <a:t>Phân</a:t>
            </a:r>
            <a:r>
              <a:rPr dirty="0" spc="-65"/>
              <a:t> </a:t>
            </a:r>
            <a:r>
              <a:rPr dirty="0"/>
              <a:t>tích</a:t>
            </a:r>
            <a:r>
              <a:rPr dirty="0" spc="-95"/>
              <a:t> </a:t>
            </a:r>
            <a:r>
              <a:rPr dirty="0"/>
              <a:t>yêu</a:t>
            </a:r>
            <a:r>
              <a:rPr dirty="0" spc="-20"/>
              <a:t> </a:t>
            </a:r>
            <a:r>
              <a:rPr dirty="0" spc="-25"/>
              <a:t>cầu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25"/>
              </a:spcBef>
            </a:pPr>
            <a:r>
              <a:rPr dirty="0"/>
              <a:t>Thu</a:t>
            </a:r>
            <a:r>
              <a:rPr dirty="0" spc="-70"/>
              <a:t> </a:t>
            </a:r>
            <a:r>
              <a:rPr dirty="0" spc="-25"/>
              <a:t>Thập</a:t>
            </a:r>
            <a:r>
              <a:rPr dirty="0" spc="-140"/>
              <a:t> </a:t>
            </a:r>
            <a:r>
              <a:rPr dirty="0"/>
              <a:t>Yêu</a:t>
            </a:r>
            <a:r>
              <a:rPr dirty="0" spc="-50"/>
              <a:t> </a:t>
            </a:r>
            <a:r>
              <a:rPr dirty="0" spc="-20"/>
              <a:t>Cầu</a:t>
            </a:r>
            <a:r>
              <a:rPr dirty="0" spc="-20" b="0">
                <a:latin typeface="Times New Roman"/>
                <a:cs typeface="Times New Roman"/>
              </a:rPr>
              <a:t>:</a:t>
            </a:r>
          </a:p>
          <a:p>
            <a:pPr marL="126364" indent="-114300">
              <a:lnSpc>
                <a:spcPct val="100000"/>
              </a:lnSpc>
              <a:spcBef>
                <a:spcPts val="930"/>
              </a:spcBef>
              <a:buSzPct val="95833"/>
              <a:buFont typeface="Arial"/>
              <a:buChar char="•"/>
              <a:tabLst>
                <a:tab pos="126364" algn="l"/>
              </a:tabLst>
            </a:pPr>
            <a:r>
              <a:rPr dirty="0" b="0">
                <a:latin typeface="Times New Roman"/>
                <a:cs typeface="Times New Roman"/>
              </a:rPr>
              <a:t>Phân</a:t>
            </a:r>
            <a:r>
              <a:rPr dirty="0" spc="-3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tích</a:t>
            </a:r>
            <a:r>
              <a:rPr dirty="0" spc="-6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nhu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cầu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của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người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dùng</a:t>
            </a:r>
            <a:r>
              <a:rPr dirty="0" spc="-4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và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hệ</a:t>
            </a:r>
            <a:r>
              <a:rPr dirty="0" spc="-2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thống</a:t>
            </a:r>
            <a:r>
              <a:rPr dirty="0" spc="-5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(nhân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viên,</a:t>
            </a:r>
          </a:p>
          <a:p>
            <a:pPr marL="20320">
              <a:lnSpc>
                <a:spcPct val="100000"/>
              </a:lnSpc>
              <a:spcBef>
                <a:spcPts val="1440"/>
              </a:spcBef>
            </a:pPr>
            <a:r>
              <a:rPr dirty="0" b="0">
                <a:latin typeface="Times New Roman"/>
                <a:cs typeface="Times New Roman"/>
              </a:rPr>
              <a:t>quản</a:t>
            </a:r>
            <a:r>
              <a:rPr dirty="0" spc="-4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lý,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khách</a:t>
            </a:r>
            <a:r>
              <a:rPr dirty="0" spc="-30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hàng).</a:t>
            </a:r>
          </a:p>
          <a:p>
            <a:pPr marL="126364" indent="-114300">
              <a:lnSpc>
                <a:spcPct val="100000"/>
              </a:lnSpc>
              <a:spcBef>
                <a:spcPts val="1920"/>
              </a:spcBef>
              <a:buSzPct val="95833"/>
              <a:buFont typeface="Arial"/>
              <a:buChar char="•"/>
              <a:tabLst>
                <a:tab pos="126364" algn="l"/>
              </a:tabLst>
            </a:pPr>
            <a:r>
              <a:rPr dirty="0" b="0">
                <a:latin typeface="Times New Roman"/>
                <a:cs typeface="Times New Roman"/>
              </a:rPr>
              <a:t>Xác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định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các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chức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năng cần thiết</a:t>
            </a:r>
            <a:r>
              <a:rPr dirty="0" spc="-6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và</a:t>
            </a:r>
            <a:r>
              <a:rPr dirty="0" spc="-1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các</a:t>
            </a:r>
            <a:r>
              <a:rPr dirty="0" spc="-20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yêu cầu</a:t>
            </a:r>
            <a:r>
              <a:rPr dirty="0" spc="-15" b="0">
                <a:latin typeface="Times New Roman"/>
                <a:cs typeface="Times New Roman"/>
              </a:rPr>
              <a:t> </a:t>
            </a:r>
            <a:r>
              <a:rPr dirty="0" b="0">
                <a:latin typeface="Times New Roman"/>
                <a:cs typeface="Times New Roman"/>
              </a:rPr>
              <a:t>kỹ</a:t>
            </a:r>
            <a:r>
              <a:rPr dirty="0" spc="5" b="0">
                <a:latin typeface="Times New Roman"/>
                <a:cs typeface="Times New Roman"/>
              </a:rPr>
              <a:t> </a:t>
            </a:r>
            <a:r>
              <a:rPr dirty="0" spc="-10" b="0">
                <a:latin typeface="Times New Roman"/>
                <a:cs typeface="Times New Roman"/>
              </a:rPr>
              <a:t>thuật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130" y="28143"/>
            <a:ext cx="4948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III.</a:t>
            </a:r>
            <a:r>
              <a:rPr dirty="0" sz="2800" spc="-1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Thiết</a:t>
            </a:r>
            <a:r>
              <a:rPr dirty="0" sz="28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kế</a:t>
            </a:r>
            <a:r>
              <a:rPr dirty="0" sz="28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hệ</a:t>
            </a:r>
            <a:r>
              <a:rPr dirty="0" sz="28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thống</a:t>
            </a:r>
            <a:r>
              <a:rPr dirty="0" sz="28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dirty="0" sz="28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Arial"/>
                <a:cs typeface="Arial"/>
              </a:rPr>
              <a:t>UML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24736" y="1195781"/>
            <a:ext cx="5764530" cy="863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500" b="0">
                <a:solidFill>
                  <a:srgbClr val="000000"/>
                </a:solidFill>
                <a:latin typeface="Times New Roman"/>
                <a:cs typeface="Times New Roman"/>
              </a:rPr>
              <a:t>1.Use</a:t>
            </a:r>
            <a:r>
              <a:rPr dirty="0" sz="5500" spc="-6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0" b="0">
                <a:solidFill>
                  <a:srgbClr val="000000"/>
                </a:solidFill>
                <a:latin typeface="Times New Roman"/>
                <a:cs typeface="Times New Roman"/>
              </a:rPr>
              <a:t>Case</a:t>
            </a:r>
            <a:r>
              <a:rPr dirty="0" sz="5500" spc="-70" b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5500" spc="-10" b="0">
                <a:solidFill>
                  <a:srgbClr val="000000"/>
                </a:solidFill>
                <a:latin typeface="Times New Roman"/>
                <a:cs typeface="Times New Roman"/>
              </a:rPr>
              <a:t>Diagram</a:t>
            </a:r>
            <a:endParaRPr sz="55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21688" y="1794027"/>
            <a:ext cx="6626225" cy="3798570"/>
          </a:xfrm>
          <a:prstGeom prst="rect">
            <a:avLst/>
          </a:prstGeom>
        </p:spPr>
        <p:txBody>
          <a:bodyPr wrap="square" lIns="0" tIns="431800" rIns="0" bIns="0" rtlCol="0" vert="horz">
            <a:spAutoFit/>
          </a:bodyPr>
          <a:lstStyle/>
          <a:p>
            <a:pPr marL="540385" indent="-527685">
              <a:lnSpc>
                <a:spcPct val="100000"/>
              </a:lnSpc>
              <a:spcBef>
                <a:spcPts val="3400"/>
              </a:spcBef>
              <a:buSzPct val="98181"/>
              <a:buAutoNum type="arabicPeriod" startAt="2"/>
              <a:tabLst>
                <a:tab pos="540385" algn="l"/>
              </a:tabLst>
            </a:pPr>
            <a:r>
              <a:rPr dirty="0" sz="5500">
                <a:latin typeface="Times New Roman"/>
                <a:cs typeface="Times New Roman"/>
              </a:rPr>
              <a:t>Class</a:t>
            </a:r>
            <a:r>
              <a:rPr dirty="0" sz="5500" spc="-25">
                <a:latin typeface="Times New Roman"/>
                <a:cs typeface="Times New Roman"/>
              </a:rPr>
              <a:t> </a:t>
            </a:r>
            <a:r>
              <a:rPr dirty="0" sz="5500" spc="-10">
                <a:latin typeface="Times New Roman"/>
                <a:cs typeface="Times New Roman"/>
              </a:rPr>
              <a:t>Diagram</a:t>
            </a:r>
            <a:endParaRPr sz="5500">
              <a:latin typeface="Times New Roman"/>
              <a:cs typeface="Times New Roman"/>
            </a:endParaRPr>
          </a:p>
          <a:p>
            <a:pPr marL="540385" indent="-527685">
              <a:lnSpc>
                <a:spcPct val="100000"/>
              </a:lnSpc>
              <a:spcBef>
                <a:spcPts val="3304"/>
              </a:spcBef>
              <a:buSzPct val="98181"/>
              <a:buAutoNum type="arabicPeriod" startAt="2"/>
              <a:tabLst>
                <a:tab pos="540385" algn="l"/>
              </a:tabLst>
            </a:pPr>
            <a:r>
              <a:rPr dirty="0" sz="5500" spc="-20">
                <a:latin typeface="Times New Roman"/>
                <a:cs typeface="Times New Roman"/>
              </a:rPr>
              <a:t>Sequence</a:t>
            </a:r>
            <a:r>
              <a:rPr dirty="0" sz="5500" spc="-275">
                <a:latin typeface="Times New Roman"/>
                <a:cs typeface="Times New Roman"/>
              </a:rPr>
              <a:t> </a:t>
            </a:r>
            <a:r>
              <a:rPr dirty="0" sz="5500" spc="-10">
                <a:latin typeface="Times New Roman"/>
                <a:cs typeface="Times New Roman"/>
              </a:rPr>
              <a:t>Diagram</a:t>
            </a:r>
            <a:endParaRPr sz="5500">
              <a:latin typeface="Times New Roman"/>
              <a:cs typeface="Times New Roman"/>
            </a:endParaRPr>
          </a:p>
          <a:p>
            <a:pPr marL="539750" indent="-527050">
              <a:lnSpc>
                <a:spcPct val="100000"/>
              </a:lnSpc>
              <a:spcBef>
                <a:spcPts val="3300"/>
              </a:spcBef>
              <a:buSzPct val="98181"/>
              <a:buAutoNum type="arabicPeriod" startAt="2"/>
              <a:tabLst>
                <a:tab pos="539750" algn="l"/>
                <a:tab pos="2180590" algn="l"/>
                <a:tab pos="3861435" algn="l"/>
              </a:tabLst>
            </a:pPr>
            <a:r>
              <a:rPr dirty="0" sz="5500" spc="-10">
                <a:latin typeface="Times New Roman"/>
                <a:cs typeface="Times New Roman"/>
              </a:rPr>
              <a:t>Thiết</a:t>
            </a:r>
            <a:r>
              <a:rPr dirty="0" sz="5500">
                <a:latin typeface="Times New Roman"/>
                <a:cs typeface="Times New Roman"/>
              </a:rPr>
              <a:t>	kế</a:t>
            </a:r>
            <a:r>
              <a:rPr dirty="0" sz="5500" spc="-60">
                <a:latin typeface="Times New Roman"/>
                <a:cs typeface="Times New Roman"/>
              </a:rPr>
              <a:t> </a:t>
            </a:r>
            <a:r>
              <a:rPr dirty="0" sz="5500" spc="-25">
                <a:latin typeface="Times New Roman"/>
                <a:cs typeface="Times New Roman"/>
              </a:rPr>
              <a:t>cơ</a:t>
            </a:r>
            <a:r>
              <a:rPr dirty="0" sz="5500">
                <a:latin typeface="Times New Roman"/>
                <a:cs typeface="Times New Roman"/>
              </a:rPr>
              <a:t>	sở</a:t>
            </a:r>
            <a:r>
              <a:rPr dirty="0" sz="5500" spc="-55">
                <a:latin typeface="Times New Roman"/>
                <a:cs typeface="Times New Roman"/>
              </a:rPr>
              <a:t> </a:t>
            </a:r>
            <a:r>
              <a:rPr dirty="0" sz="5500">
                <a:latin typeface="Times New Roman"/>
                <a:cs typeface="Times New Roman"/>
              </a:rPr>
              <a:t>dữ</a:t>
            </a:r>
            <a:r>
              <a:rPr dirty="0" sz="5500" spc="-55">
                <a:latin typeface="Times New Roman"/>
                <a:cs typeface="Times New Roman"/>
              </a:rPr>
              <a:t> </a:t>
            </a:r>
            <a:r>
              <a:rPr dirty="0" sz="5500" spc="-20">
                <a:latin typeface="Times New Roman"/>
                <a:cs typeface="Times New Roman"/>
              </a:rPr>
              <a:t>liệu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III.1.</a:t>
            </a:r>
            <a:r>
              <a:rPr dirty="0" spc="-135"/>
              <a:t> </a:t>
            </a:r>
            <a:r>
              <a:rPr dirty="0"/>
              <a:t>Use</a:t>
            </a:r>
            <a:r>
              <a:rPr dirty="0" spc="-90"/>
              <a:t> </a:t>
            </a:r>
            <a:r>
              <a:rPr dirty="0"/>
              <a:t>Case</a:t>
            </a:r>
            <a:r>
              <a:rPr dirty="0" spc="-50"/>
              <a:t> </a:t>
            </a:r>
            <a:r>
              <a:rPr dirty="0" spc="-10"/>
              <a:t>Diagram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3" y="918972"/>
            <a:ext cx="8014716" cy="556717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III.1.1</a:t>
            </a:r>
            <a:r>
              <a:rPr dirty="0" spc="-70"/>
              <a:t> </a:t>
            </a:r>
            <a:r>
              <a:rPr dirty="0"/>
              <a:t>Đặc</a:t>
            </a:r>
            <a:r>
              <a:rPr dirty="0" spc="-40"/>
              <a:t> </a:t>
            </a:r>
            <a:r>
              <a:rPr dirty="0"/>
              <a:t>tả</a:t>
            </a:r>
            <a:r>
              <a:rPr dirty="0" spc="-45"/>
              <a:t> </a:t>
            </a:r>
            <a:r>
              <a:rPr dirty="0"/>
              <a:t>yêu</a:t>
            </a:r>
            <a:r>
              <a:rPr dirty="0" spc="-25"/>
              <a:t> </a:t>
            </a:r>
            <a:r>
              <a:rPr dirty="0"/>
              <a:t>cầu</a:t>
            </a:r>
            <a:r>
              <a:rPr dirty="0" spc="-40"/>
              <a:t> </a:t>
            </a:r>
            <a:r>
              <a:rPr dirty="0"/>
              <a:t>hệ</a:t>
            </a:r>
            <a:r>
              <a:rPr dirty="0" spc="-45"/>
              <a:t> </a:t>
            </a:r>
            <a:r>
              <a:rPr dirty="0" spc="-10"/>
              <a:t>thống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9143999" cy="51816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8739" y="941578"/>
            <a:ext cx="48120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Đặc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tả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chức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năng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quản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lý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khách</a:t>
            </a:r>
            <a:r>
              <a:rPr dirty="0" sz="1800" spc="-20">
                <a:latin typeface="Arial"/>
                <a:cs typeface="Arial"/>
              </a:rPr>
              <a:t> hàng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III.1.1</a:t>
            </a:r>
            <a:r>
              <a:rPr dirty="0" spc="-70"/>
              <a:t> </a:t>
            </a:r>
            <a:r>
              <a:rPr dirty="0"/>
              <a:t>Đặc</a:t>
            </a:r>
            <a:r>
              <a:rPr dirty="0" spc="-40"/>
              <a:t> </a:t>
            </a:r>
            <a:r>
              <a:rPr dirty="0"/>
              <a:t>tả</a:t>
            </a:r>
            <a:r>
              <a:rPr dirty="0" spc="-45"/>
              <a:t> </a:t>
            </a:r>
            <a:r>
              <a:rPr dirty="0"/>
              <a:t>yêu</a:t>
            </a:r>
            <a:r>
              <a:rPr dirty="0" spc="-25"/>
              <a:t> </a:t>
            </a:r>
            <a:r>
              <a:rPr dirty="0"/>
              <a:t>cầu</a:t>
            </a:r>
            <a:r>
              <a:rPr dirty="0" spc="-40"/>
              <a:t> </a:t>
            </a:r>
            <a:r>
              <a:rPr dirty="0"/>
              <a:t>hệ</a:t>
            </a:r>
            <a:r>
              <a:rPr dirty="0" spc="-45"/>
              <a:t> </a:t>
            </a:r>
            <a:r>
              <a:rPr dirty="0" spc="-10"/>
              <a:t>thống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" y="1981200"/>
            <a:ext cx="9034271" cy="405231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5315" y="1262888"/>
            <a:ext cx="4520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Phân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rã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đồ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thêm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hàng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III.1.1</a:t>
            </a:r>
            <a:r>
              <a:rPr dirty="0" spc="-70"/>
              <a:t> </a:t>
            </a:r>
            <a:r>
              <a:rPr dirty="0"/>
              <a:t>Đặc</a:t>
            </a:r>
            <a:r>
              <a:rPr dirty="0" spc="-40"/>
              <a:t> </a:t>
            </a:r>
            <a:r>
              <a:rPr dirty="0"/>
              <a:t>tả</a:t>
            </a:r>
            <a:r>
              <a:rPr dirty="0" spc="-45"/>
              <a:t> </a:t>
            </a:r>
            <a:r>
              <a:rPr dirty="0"/>
              <a:t>yêu</a:t>
            </a:r>
            <a:r>
              <a:rPr dirty="0" spc="-25"/>
              <a:t> </a:t>
            </a:r>
            <a:r>
              <a:rPr dirty="0"/>
              <a:t>cầu</a:t>
            </a:r>
            <a:r>
              <a:rPr dirty="0" spc="-40"/>
              <a:t> </a:t>
            </a:r>
            <a:r>
              <a:rPr dirty="0"/>
              <a:t>hệ</a:t>
            </a:r>
            <a:r>
              <a:rPr dirty="0" spc="-45"/>
              <a:t> </a:t>
            </a:r>
            <a:r>
              <a:rPr dirty="0" spc="-10"/>
              <a:t>thống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391539"/>
            <a:ext cx="5344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Phân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rã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sửa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khách</a:t>
            </a:r>
            <a:r>
              <a:rPr dirty="0" sz="1800" spc="-20">
                <a:latin typeface="Arial"/>
                <a:cs typeface="Arial"/>
              </a:rPr>
              <a:t> hàng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7" y="1732788"/>
            <a:ext cx="9064752" cy="474421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III.1.1</a:t>
            </a:r>
            <a:r>
              <a:rPr dirty="0" spc="-70"/>
              <a:t> </a:t>
            </a:r>
            <a:r>
              <a:rPr dirty="0"/>
              <a:t>Đặc</a:t>
            </a:r>
            <a:r>
              <a:rPr dirty="0" spc="-40"/>
              <a:t> </a:t>
            </a:r>
            <a:r>
              <a:rPr dirty="0"/>
              <a:t>tả</a:t>
            </a:r>
            <a:r>
              <a:rPr dirty="0" spc="-45"/>
              <a:t> </a:t>
            </a:r>
            <a:r>
              <a:rPr dirty="0"/>
              <a:t>yêu</a:t>
            </a:r>
            <a:r>
              <a:rPr dirty="0" spc="-25"/>
              <a:t> </a:t>
            </a:r>
            <a:r>
              <a:rPr dirty="0"/>
              <a:t>cầu</a:t>
            </a:r>
            <a:r>
              <a:rPr dirty="0" spc="-40"/>
              <a:t> </a:t>
            </a:r>
            <a:r>
              <a:rPr dirty="0"/>
              <a:t>hệ</a:t>
            </a:r>
            <a:r>
              <a:rPr dirty="0" spc="-45"/>
              <a:t> </a:t>
            </a:r>
            <a:r>
              <a:rPr dirty="0" spc="-10"/>
              <a:t>thống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703273"/>
            <a:ext cx="53200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Phân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rã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đồ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Case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xóa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tin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khách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hàng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" y="2307335"/>
            <a:ext cx="9131807" cy="386486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 spc="-10"/>
              <a:t>30/03/2024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SONGNGOC</dc:creator>
  <dc:title>PowerPoint Presentation</dc:title>
  <dcterms:created xsi:type="dcterms:W3CDTF">2025-05-28T00:35:38Z</dcterms:created>
  <dcterms:modified xsi:type="dcterms:W3CDTF">2025-05-28T00:35:38Z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Impress</vt:lpwstr>
  </property>
  <property fmtid="{D5CDD505-2E9C-101B-9397-08002B2CF9AE}" pid="4" name="LastSaved">
    <vt:filetime>2025-05-28T00:00:00Z</vt:filetime>
  </property>
  <property fmtid="{D5CDD505-2E9C-101B-9397-08002B2CF9AE}" pid="5" name="Producer">
    <vt:lpwstr>3-Heights(TM) PDF Security Shell 4.8.25.2 (http://www.pdf-tools.com)</vt:lpwstr>
  </property>
</Properties>
</file>