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304" r:id="rId2"/>
    <p:sldId id="274" r:id="rId3"/>
    <p:sldId id="303" r:id="rId4"/>
    <p:sldId id="275" r:id="rId5"/>
    <p:sldId id="315" r:id="rId6"/>
    <p:sldId id="289" r:id="rId7"/>
    <p:sldId id="290" r:id="rId8"/>
    <p:sldId id="294" r:id="rId9"/>
    <p:sldId id="279" r:id="rId10"/>
    <p:sldId id="296" r:id="rId11"/>
    <p:sldId id="297" r:id="rId12"/>
    <p:sldId id="298" r:id="rId13"/>
    <p:sldId id="300" r:id="rId14"/>
    <p:sldId id="301" r:id="rId15"/>
    <p:sldId id="280" r:id="rId16"/>
    <p:sldId id="281" r:id="rId17"/>
    <p:sldId id="306" r:id="rId18"/>
    <p:sldId id="313" r:id="rId19"/>
    <p:sldId id="314" r:id="rId20"/>
    <p:sldId id="316" r:id="rId21"/>
    <p:sldId id="317" r:id="rId22"/>
    <p:sldId id="259" r:id="rId23"/>
    <p:sldId id="282" r:id="rId24"/>
    <p:sldId id="283" r:id="rId25"/>
    <p:sldId id="285" r:id="rId26"/>
    <p:sldId id="311" r:id="rId27"/>
    <p:sldId id="286" r:id="rId28"/>
    <p:sldId id="312" r:id="rId29"/>
    <p:sldId id="287" r:id="rId30"/>
    <p:sldId id="288" r:id="rId31"/>
    <p:sldId id="305" r:id="rId32"/>
    <p:sldId id="273" r:id="rId33"/>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90" d="100"/>
          <a:sy n="90" d="100"/>
        </p:scale>
        <p:origin x="1008" y="4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7E5A989D-6BA4-43E0-8FD2-E0F20C10A6A1}" type="datetimeFigureOut">
              <a:rPr lang="en-US" smtClean="0"/>
              <a:t>6/6/2025</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2808AFAD-70EE-4D06-960D-2C059E9F0AE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t>4</a:t>
            </a:fld>
            <a:endParaRPr lang="en-US"/>
          </a:p>
        </p:txBody>
      </p:sp>
    </p:spTree>
    <p:extLst>
      <p:ext uri="{BB962C8B-B14F-4D97-AF65-F5344CB8AC3E}">
        <p14:creationId xmlns:p14="http://schemas.microsoft.com/office/powerpoint/2010/main" val="3731555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8130" y="28143"/>
            <a:ext cx="5106035" cy="452120"/>
          </a:xfrm>
          <a:prstGeom prst="rect">
            <a:avLst/>
          </a:prstGeom>
        </p:spPr>
        <p:txBody>
          <a:bodyPr wrap="square" lIns="0" tIns="0" rIns="0" bIns="0">
            <a:spAutoFit/>
          </a:bodyPr>
          <a:lstStyle>
            <a:lvl1pPr>
              <a:defRPr sz="2800" b="1" i="0">
                <a:solidFill>
                  <a:schemeClr val="bg1"/>
                </a:solidFill>
                <a:latin typeface="Arial" panose="020B0604020202020204"/>
                <a:cs typeface="Arial" panose="020B0604020202020204"/>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2400" b="1" i="0">
                <a:solidFill>
                  <a:srgbClr val="0D0D0D"/>
                </a:solidFill>
                <a:latin typeface="Times New Roman" panose="02020603050405020304"/>
                <a:cs typeface="Times New Roman" panose="020206030504050203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12700">
              <a:lnSpc>
                <a:spcPts val="1630"/>
              </a:lnSpc>
            </a:pPr>
            <a:r>
              <a:rPr lang="en-US" spc="-10"/>
              <a:t>06/6/2025</a:t>
            </a:r>
            <a:endParaRPr spc="-10"/>
          </a:p>
        </p:txBody>
      </p:sp>
      <p:sp>
        <p:nvSpPr>
          <p:cNvPr id="6" name="Holder 6"/>
          <p:cNvSpPr>
            <a:spLocks noGrp="1"/>
          </p:cNvSpPr>
          <p:nvPr>
            <p:ph type="sldNum" sz="quarter" idx="7"/>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38100">
              <a:lnSpc>
                <a:spcPts val="1630"/>
              </a:lnSpc>
            </a:pPr>
            <a:fld id="{81D60167-4931-47E6-BA6A-407CBD079E47}" type="slidenum">
              <a:rPr spc="-25"/>
              <a:t>‹#›</a:t>
            </a:fld>
            <a:endParaRPr spc="-25"/>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Arial" panose="020B0604020202020204"/>
                <a:cs typeface="Arial" panose="020B0604020202020204"/>
              </a:defRPr>
            </a:lvl1pPr>
          </a:lstStyle>
          <a:p>
            <a:endParaRPr/>
          </a:p>
        </p:txBody>
      </p:sp>
      <p:sp>
        <p:nvSpPr>
          <p:cNvPr id="3" name="Holder 3"/>
          <p:cNvSpPr>
            <a:spLocks noGrp="1"/>
          </p:cNvSpPr>
          <p:nvPr>
            <p:ph type="body" idx="1"/>
          </p:nvPr>
        </p:nvSpPr>
        <p:spPr/>
        <p:txBody>
          <a:bodyPr lIns="0" tIns="0" rIns="0" bIns="0"/>
          <a:lstStyle>
            <a:lvl1pPr>
              <a:defRPr sz="2400" b="1" i="0">
                <a:solidFill>
                  <a:srgbClr val="0D0D0D"/>
                </a:solidFill>
                <a:latin typeface="Times New Roman" panose="02020603050405020304"/>
                <a:cs typeface="Times New Roman" panose="020206030504050203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12700">
              <a:lnSpc>
                <a:spcPts val="1630"/>
              </a:lnSpc>
            </a:pPr>
            <a:r>
              <a:rPr lang="en-US" spc="-10"/>
              <a:t>06/6/2025</a:t>
            </a:r>
            <a:endParaRPr spc="-10"/>
          </a:p>
        </p:txBody>
      </p:sp>
      <p:sp>
        <p:nvSpPr>
          <p:cNvPr id="6" name="Holder 6"/>
          <p:cNvSpPr>
            <a:spLocks noGrp="1"/>
          </p:cNvSpPr>
          <p:nvPr>
            <p:ph type="sldNum" sz="quarter" idx="7"/>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38100">
              <a:lnSpc>
                <a:spcPts val="1630"/>
              </a:lnSpc>
            </a:pPr>
            <a:fld id="{81D60167-4931-47E6-BA6A-407CBD079E47}" type="slidenum">
              <a:rPr spc="-25"/>
              <a:t>‹#›</a:t>
            </a:fld>
            <a:endParaRPr spc="-25"/>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12700">
              <a:lnSpc>
                <a:spcPts val="1630"/>
              </a:lnSpc>
            </a:pPr>
            <a:r>
              <a:rPr lang="en-US" spc="-10"/>
              <a:t>06/6/2025</a:t>
            </a:r>
            <a:endParaRPr spc="-10"/>
          </a:p>
        </p:txBody>
      </p:sp>
      <p:sp>
        <p:nvSpPr>
          <p:cNvPr id="7" name="Holder 7"/>
          <p:cNvSpPr>
            <a:spLocks noGrp="1"/>
          </p:cNvSpPr>
          <p:nvPr>
            <p:ph type="sldNum" sz="quarter" idx="7"/>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38100">
              <a:lnSpc>
                <a:spcPts val="1630"/>
              </a:lnSpc>
            </a:pPr>
            <a:fld id="{81D60167-4931-47E6-BA6A-407CBD079E47}" type="slidenum">
              <a:rPr spc="-25"/>
              <a:t>‹#›</a:t>
            </a:fld>
            <a:endParaRPr spc="-25"/>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Arial" panose="020B0604020202020204"/>
                <a:cs typeface="Arial" panose="020B0604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12700">
              <a:lnSpc>
                <a:spcPts val="1630"/>
              </a:lnSpc>
            </a:pPr>
            <a:r>
              <a:rPr lang="en-US" spc="-10"/>
              <a:t>06/6/2025</a:t>
            </a:r>
            <a:endParaRPr spc="-10"/>
          </a:p>
        </p:txBody>
      </p:sp>
      <p:sp>
        <p:nvSpPr>
          <p:cNvPr id="5" name="Holder 5"/>
          <p:cNvSpPr>
            <a:spLocks noGrp="1"/>
          </p:cNvSpPr>
          <p:nvPr>
            <p:ph type="sldNum" sz="quarter" idx="7"/>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38100">
              <a:lnSpc>
                <a:spcPts val="1630"/>
              </a:lnSpc>
            </a:pPr>
            <a:fld id="{81D60167-4931-47E6-BA6A-407CBD079E47}" type="slidenum">
              <a:rPr spc="-25"/>
              <a:t>‹#›</a:t>
            </a:fld>
            <a:endParaRPr spc="-25"/>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12700">
              <a:lnSpc>
                <a:spcPts val="1630"/>
              </a:lnSpc>
            </a:pPr>
            <a:r>
              <a:rPr lang="en-US" spc="-10"/>
              <a:t>06/6/2025</a:t>
            </a:r>
            <a:endParaRPr spc="-10"/>
          </a:p>
        </p:txBody>
      </p:sp>
      <p:sp>
        <p:nvSpPr>
          <p:cNvPr id="4" name="Holder 4"/>
          <p:cNvSpPr>
            <a:spLocks noGrp="1"/>
          </p:cNvSpPr>
          <p:nvPr>
            <p:ph type="sldNum" sz="quarter" idx="7"/>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38100">
              <a:lnSpc>
                <a:spcPts val="1630"/>
              </a:lnSpc>
            </a:pPr>
            <a:fld id="{81D60167-4931-47E6-BA6A-407CBD079E47}" type="slidenum">
              <a:rPr spc="-25"/>
              <a:t>‹#›</a:t>
            </a:fld>
            <a:endParaRPr spc="-25"/>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4000" cy="6857999"/>
          </a:xfrm>
          <a:prstGeom prst="rect">
            <a:avLst/>
          </a:prstGeom>
        </p:spPr>
      </p:pic>
      <p:sp>
        <p:nvSpPr>
          <p:cNvPr id="2" name="Holder 2"/>
          <p:cNvSpPr>
            <a:spLocks noGrp="1"/>
          </p:cNvSpPr>
          <p:nvPr>
            <p:ph type="title"/>
          </p:nvPr>
        </p:nvSpPr>
        <p:spPr>
          <a:xfrm>
            <a:off x="78130" y="28143"/>
            <a:ext cx="3914140" cy="452120"/>
          </a:xfrm>
          <a:prstGeom prst="rect">
            <a:avLst/>
          </a:prstGeom>
        </p:spPr>
        <p:txBody>
          <a:bodyPr wrap="square" lIns="0" tIns="0" rIns="0" bIns="0">
            <a:spAutoFit/>
          </a:bodyPr>
          <a:lstStyle>
            <a:lvl1pPr>
              <a:defRPr sz="2800" b="1" i="0">
                <a:solidFill>
                  <a:schemeClr val="bg1"/>
                </a:solidFill>
                <a:latin typeface="Arial" panose="020B0604020202020204"/>
                <a:cs typeface="Arial" panose="020B0604020202020204"/>
              </a:defRPr>
            </a:lvl1pPr>
          </a:lstStyle>
          <a:p>
            <a:endParaRPr/>
          </a:p>
        </p:txBody>
      </p:sp>
      <p:sp>
        <p:nvSpPr>
          <p:cNvPr id="3" name="Holder 3"/>
          <p:cNvSpPr>
            <a:spLocks noGrp="1"/>
          </p:cNvSpPr>
          <p:nvPr>
            <p:ph type="body" idx="1"/>
          </p:nvPr>
        </p:nvSpPr>
        <p:spPr>
          <a:xfrm>
            <a:off x="680415" y="1266844"/>
            <a:ext cx="7193915" cy="2151379"/>
          </a:xfrm>
          <a:prstGeom prst="rect">
            <a:avLst/>
          </a:prstGeom>
        </p:spPr>
        <p:txBody>
          <a:bodyPr wrap="square" lIns="0" tIns="0" rIns="0" bIns="0">
            <a:spAutoFit/>
          </a:bodyPr>
          <a:lstStyle>
            <a:lvl1pPr>
              <a:defRPr sz="2400" b="1" i="0">
                <a:solidFill>
                  <a:srgbClr val="0D0D0D"/>
                </a:solidFill>
                <a:latin typeface="Times New Roman" panose="02020603050405020304"/>
                <a:cs typeface="Times New Roman" panose="02020603050405020304"/>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7286625" y="6595271"/>
            <a:ext cx="828040" cy="222884"/>
          </a:xfrm>
          <a:prstGeom prst="rect">
            <a:avLst/>
          </a:prstGeom>
        </p:spPr>
        <p:txBody>
          <a:bodyPr wrap="square" lIns="0" tIns="0" rIns="0" bIns="0">
            <a:spAutoFit/>
          </a:bodyPr>
          <a:lstStyle>
            <a:lvl1pPr>
              <a:defRPr sz="1400" b="1" i="0">
                <a:solidFill>
                  <a:schemeClr val="bg1"/>
                </a:solidFill>
                <a:latin typeface="Times New Roman" panose="02020603050405020304"/>
                <a:cs typeface="Times New Roman" panose="02020603050405020304"/>
              </a:defRPr>
            </a:lvl1pPr>
          </a:lstStyle>
          <a:p>
            <a:pPr marL="12700">
              <a:lnSpc>
                <a:spcPts val="1630"/>
              </a:lnSpc>
            </a:pPr>
            <a:r>
              <a:rPr lang="en-US" spc="-10"/>
              <a:t>06/6/2025</a:t>
            </a:r>
            <a:endParaRPr spc="-10"/>
          </a:p>
        </p:txBody>
      </p:sp>
      <p:sp>
        <p:nvSpPr>
          <p:cNvPr id="6" name="Holder 6"/>
          <p:cNvSpPr>
            <a:spLocks noGrp="1"/>
          </p:cNvSpPr>
          <p:nvPr>
            <p:ph type="sldNum" sz="quarter" idx="7"/>
          </p:nvPr>
        </p:nvSpPr>
        <p:spPr>
          <a:xfrm>
            <a:off x="8555101" y="6586432"/>
            <a:ext cx="224790" cy="222884"/>
          </a:xfrm>
          <a:prstGeom prst="rect">
            <a:avLst/>
          </a:prstGeom>
        </p:spPr>
        <p:txBody>
          <a:bodyPr wrap="square" lIns="0" tIns="0" rIns="0" bIns="0">
            <a:spAutoFit/>
          </a:bodyPr>
          <a:lstStyle>
            <a:lvl1pPr>
              <a:defRPr sz="1400" b="1" i="0">
                <a:solidFill>
                  <a:schemeClr val="bg1"/>
                </a:solidFill>
                <a:latin typeface="Times New Roman" panose="02020603050405020304"/>
                <a:cs typeface="Times New Roman" panose="02020603050405020304"/>
              </a:defRPr>
            </a:lvl1pPr>
          </a:lstStyle>
          <a:p>
            <a:pPr marL="38100">
              <a:lnSpc>
                <a:spcPts val="1630"/>
              </a:lnSpc>
            </a:pPr>
            <a:fld id="{81D60167-4931-47E6-BA6A-407CBD079E47}" type="slidenum">
              <a:rPr spc="-25"/>
              <a:t>‹#›</a:t>
            </a:fld>
            <a:endParaRPr spc="-25"/>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095"/>
            <a:ext cx="9144000" cy="1016635"/>
          </a:xfrm>
          <a:custGeom>
            <a:avLst/>
            <a:gdLst/>
            <a:ahLst/>
            <a:cxnLst/>
            <a:rect l="l" t="t" r="r" b="b"/>
            <a:pathLst>
              <a:path w="9144000" h="1016635">
                <a:moveTo>
                  <a:pt x="9144000" y="0"/>
                </a:moveTo>
                <a:lnTo>
                  <a:pt x="0" y="0"/>
                </a:lnTo>
                <a:lnTo>
                  <a:pt x="0" y="1016380"/>
                </a:lnTo>
                <a:lnTo>
                  <a:pt x="9144000" y="1016380"/>
                </a:lnTo>
                <a:lnTo>
                  <a:pt x="9144000" y="0"/>
                </a:lnTo>
                <a:close/>
              </a:path>
            </a:pathLst>
          </a:custGeom>
          <a:solidFill>
            <a:srgbClr val="FFFFFF"/>
          </a:solidFill>
        </p:spPr>
        <p:txBody>
          <a:bodyPr wrap="square" lIns="0" tIns="0" rIns="0" bIns="0" rtlCol="0"/>
          <a:lstStyle/>
          <a:p>
            <a:endParaRPr/>
          </a:p>
        </p:txBody>
      </p:sp>
      <p:sp>
        <p:nvSpPr>
          <p:cNvPr id="3" name="object 3"/>
          <p:cNvSpPr txBox="1"/>
          <p:nvPr/>
        </p:nvSpPr>
        <p:spPr>
          <a:xfrm>
            <a:off x="909929" y="18110"/>
            <a:ext cx="7344409" cy="567055"/>
          </a:xfrm>
          <a:prstGeom prst="rect">
            <a:avLst/>
          </a:prstGeom>
        </p:spPr>
        <p:txBody>
          <a:bodyPr vert="horz" wrap="square" lIns="0" tIns="13335" rIns="0" bIns="0" rtlCol="0">
            <a:spAutoFit/>
          </a:bodyPr>
          <a:lstStyle/>
          <a:p>
            <a:pPr marL="3810" algn="ctr">
              <a:lnSpc>
                <a:spcPct val="100000"/>
              </a:lnSpc>
              <a:spcBef>
                <a:spcPts val="105"/>
              </a:spcBef>
            </a:pPr>
            <a:r>
              <a:rPr sz="1800" b="1">
                <a:latin typeface="Times New Roman" panose="02020603050405020304"/>
                <a:cs typeface="Times New Roman" panose="02020603050405020304"/>
              </a:rPr>
              <a:t>BỘ</a:t>
            </a:r>
            <a:r>
              <a:rPr sz="1800" b="1" spc="-25">
                <a:latin typeface="Times New Roman" panose="02020603050405020304"/>
                <a:cs typeface="Times New Roman" panose="02020603050405020304"/>
              </a:rPr>
              <a:t> </a:t>
            </a:r>
            <a:r>
              <a:rPr sz="1800" b="1">
                <a:latin typeface="Times New Roman" panose="02020603050405020304"/>
                <a:cs typeface="Times New Roman" panose="02020603050405020304"/>
              </a:rPr>
              <a:t>GIÁO</a:t>
            </a:r>
            <a:r>
              <a:rPr sz="1800" b="1" spc="-30">
                <a:latin typeface="Times New Roman" panose="02020603050405020304"/>
                <a:cs typeface="Times New Roman" panose="02020603050405020304"/>
              </a:rPr>
              <a:t> </a:t>
            </a:r>
            <a:r>
              <a:rPr sz="1800" b="1">
                <a:latin typeface="Times New Roman" panose="02020603050405020304"/>
                <a:cs typeface="Times New Roman" panose="02020603050405020304"/>
              </a:rPr>
              <a:t>DỤC</a:t>
            </a:r>
            <a:r>
              <a:rPr sz="1800" b="1" spc="-75">
                <a:latin typeface="Times New Roman" panose="02020603050405020304"/>
                <a:cs typeface="Times New Roman" panose="02020603050405020304"/>
              </a:rPr>
              <a:t> </a:t>
            </a:r>
            <a:r>
              <a:rPr sz="1800" b="1">
                <a:latin typeface="Times New Roman" panose="02020603050405020304"/>
                <a:cs typeface="Times New Roman" panose="02020603050405020304"/>
              </a:rPr>
              <a:t>VÀ</a:t>
            </a:r>
            <a:r>
              <a:rPr sz="1800" b="1" spc="-10">
                <a:latin typeface="Times New Roman" panose="02020603050405020304"/>
                <a:cs typeface="Times New Roman" panose="02020603050405020304"/>
              </a:rPr>
              <a:t> </a:t>
            </a:r>
            <a:r>
              <a:rPr sz="1800" b="1">
                <a:latin typeface="Times New Roman" panose="02020603050405020304"/>
                <a:cs typeface="Times New Roman" panose="02020603050405020304"/>
              </a:rPr>
              <a:t>ĐÀO</a:t>
            </a:r>
            <a:r>
              <a:rPr sz="1800" b="1" spc="-60">
                <a:latin typeface="Times New Roman" panose="02020603050405020304"/>
                <a:cs typeface="Times New Roman" panose="02020603050405020304"/>
              </a:rPr>
              <a:t> </a:t>
            </a:r>
            <a:r>
              <a:rPr sz="1800" b="1" spc="-25">
                <a:latin typeface="Times New Roman" panose="02020603050405020304"/>
                <a:cs typeface="Times New Roman" panose="02020603050405020304"/>
              </a:rPr>
              <a:t>TẠO</a:t>
            </a:r>
            <a:endParaRPr sz="1800">
              <a:latin typeface="Times New Roman" panose="02020603050405020304"/>
              <a:cs typeface="Times New Roman" panose="02020603050405020304"/>
            </a:endParaRPr>
          </a:p>
          <a:p>
            <a:pPr algn="ctr">
              <a:lnSpc>
                <a:spcPct val="100000"/>
              </a:lnSpc>
            </a:pPr>
            <a:r>
              <a:rPr sz="1800" b="1">
                <a:latin typeface="Times New Roman" panose="02020603050405020304"/>
                <a:cs typeface="Times New Roman" panose="02020603050405020304"/>
              </a:rPr>
              <a:t>TRƯỜNG</a:t>
            </a:r>
            <a:r>
              <a:rPr sz="1800" b="1" spc="-90">
                <a:latin typeface="Times New Roman" panose="02020603050405020304"/>
                <a:cs typeface="Times New Roman" panose="02020603050405020304"/>
              </a:rPr>
              <a:t> </a:t>
            </a:r>
            <a:r>
              <a:rPr sz="1800" b="1">
                <a:latin typeface="Times New Roman" panose="02020603050405020304"/>
                <a:cs typeface="Times New Roman" panose="02020603050405020304"/>
              </a:rPr>
              <a:t>ĐẠI</a:t>
            </a:r>
            <a:r>
              <a:rPr sz="1800" b="1" spc="-25">
                <a:latin typeface="Times New Roman" panose="02020603050405020304"/>
                <a:cs typeface="Times New Roman" panose="02020603050405020304"/>
              </a:rPr>
              <a:t> </a:t>
            </a:r>
            <a:r>
              <a:rPr sz="1800" b="1">
                <a:latin typeface="Times New Roman" panose="02020603050405020304"/>
                <a:cs typeface="Times New Roman" panose="02020603050405020304"/>
              </a:rPr>
              <a:t>HỌC</a:t>
            </a:r>
            <a:r>
              <a:rPr sz="1800" b="1" spc="-30">
                <a:latin typeface="Times New Roman" panose="02020603050405020304"/>
                <a:cs typeface="Times New Roman" panose="02020603050405020304"/>
              </a:rPr>
              <a:t> </a:t>
            </a:r>
            <a:r>
              <a:rPr sz="1800" b="1">
                <a:latin typeface="Times New Roman" panose="02020603050405020304"/>
                <a:cs typeface="Times New Roman" panose="02020603050405020304"/>
              </a:rPr>
              <a:t>SƯ</a:t>
            </a:r>
            <a:r>
              <a:rPr sz="1800" b="1" spc="-55">
                <a:latin typeface="Times New Roman" panose="02020603050405020304"/>
                <a:cs typeface="Times New Roman" panose="02020603050405020304"/>
              </a:rPr>
              <a:t> </a:t>
            </a:r>
            <a:r>
              <a:rPr sz="1800" b="1">
                <a:latin typeface="Times New Roman" panose="02020603050405020304"/>
                <a:cs typeface="Times New Roman" panose="02020603050405020304"/>
              </a:rPr>
              <a:t>PHẠM</a:t>
            </a:r>
            <a:r>
              <a:rPr sz="1800" b="1" spc="-40">
                <a:latin typeface="Times New Roman" panose="02020603050405020304"/>
                <a:cs typeface="Times New Roman" panose="02020603050405020304"/>
              </a:rPr>
              <a:t> </a:t>
            </a:r>
            <a:r>
              <a:rPr sz="1800" b="1">
                <a:latin typeface="Times New Roman" panose="02020603050405020304"/>
                <a:cs typeface="Times New Roman" panose="02020603050405020304"/>
              </a:rPr>
              <a:t>KỸ</a:t>
            </a:r>
            <a:r>
              <a:rPr sz="1800" b="1" spc="-80">
                <a:latin typeface="Times New Roman" panose="02020603050405020304"/>
                <a:cs typeface="Times New Roman" panose="02020603050405020304"/>
              </a:rPr>
              <a:t> </a:t>
            </a:r>
            <a:r>
              <a:rPr sz="1800" b="1">
                <a:latin typeface="Times New Roman" panose="02020603050405020304"/>
                <a:cs typeface="Times New Roman" panose="02020603050405020304"/>
              </a:rPr>
              <a:t>THUẬT</a:t>
            </a:r>
            <a:r>
              <a:rPr sz="1800" b="1" spc="-75">
                <a:latin typeface="Times New Roman" panose="02020603050405020304"/>
                <a:cs typeface="Times New Roman" panose="02020603050405020304"/>
              </a:rPr>
              <a:t> </a:t>
            </a:r>
            <a:r>
              <a:rPr sz="1800" b="1">
                <a:latin typeface="Times New Roman" panose="02020603050405020304"/>
                <a:cs typeface="Times New Roman" panose="02020603050405020304"/>
              </a:rPr>
              <a:t>HƯNG</a:t>
            </a:r>
            <a:r>
              <a:rPr sz="1800" b="1" spc="-145">
                <a:latin typeface="Times New Roman" panose="02020603050405020304"/>
                <a:cs typeface="Times New Roman" panose="02020603050405020304"/>
              </a:rPr>
              <a:t> </a:t>
            </a:r>
            <a:r>
              <a:rPr sz="1800" b="1" spc="-25">
                <a:latin typeface="Times New Roman" panose="02020603050405020304"/>
                <a:cs typeface="Times New Roman" panose="02020603050405020304"/>
              </a:rPr>
              <a:t>YÊN</a:t>
            </a:r>
            <a:endParaRPr sz="1800">
              <a:latin typeface="Times New Roman" panose="02020603050405020304"/>
              <a:cs typeface="Times New Roman" panose="02020603050405020304"/>
            </a:endParaRPr>
          </a:p>
        </p:txBody>
      </p:sp>
      <p:sp>
        <p:nvSpPr>
          <p:cNvPr id="4" name="object 4"/>
          <p:cNvSpPr txBox="1"/>
          <p:nvPr/>
        </p:nvSpPr>
        <p:spPr>
          <a:xfrm>
            <a:off x="3671442" y="6471920"/>
            <a:ext cx="2414270" cy="367030"/>
          </a:xfrm>
          <a:prstGeom prst="rect">
            <a:avLst/>
          </a:prstGeom>
        </p:spPr>
        <p:txBody>
          <a:bodyPr vert="horz" wrap="square" lIns="0" tIns="13335" rIns="0" bIns="0" rtlCol="0">
            <a:spAutoFit/>
          </a:bodyPr>
          <a:lstStyle/>
          <a:p>
            <a:pPr marL="12700">
              <a:lnSpc>
                <a:spcPct val="100000"/>
              </a:lnSpc>
              <a:spcBef>
                <a:spcPts val="105"/>
              </a:spcBef>
            </a:pPr>
            <a:r>
              <a:rPr sz="2300" b="1">
                <a:latin typeface="Times New Roman" panose="02020603050405020304"/>
                <a:cs typeface="Times New Roman" panose="02020603050405020304"/>
              </a:rPr>
              <a:t>HƯNG</a:t>
            </a:r>
            <a:r>
              <a:rPr sz="2300" b="1" spc="-155">
                <a:latin typeface="Times New Roman" panose="02020603050405020304"/>
                <a:cs typeface="Times New Roman" panose="02020603050405020304"/>
              </a:rPr>
              <a:t> </a:t>
            </a:r>
            <a:r>
              <a:rPr sz="2300" b="1">
                <a:latin typeface="Times New Roman" panose="02020603050405020304"/>
                <a:cs typeface="Times New Roman" panose="02020603050405020304"/>
              </a:rPr>
              <a:t>YÊN</a:t>
            </a:r>
            <a:r>
              <a:rPr sz="2300" b="1" spc="-20">
                <a:latin typeface="Times New Roman" panose="02020603050405020304"/>
                <a:cs typeface="Times New Roman" panose="02020603050405020304"/>
              </a:rPr>
              <a:t> </a:t>
            </a:r>
            <a:r>
              <a:rPr sz="2300" b="1">
                <a:latin typeface="Times New Roman" panose="02020603050405020304"/>
                <a:cs typeface="Times New Roman" panose="02020603050405020304"/>
              </a:rPr>
              <a:t>- </a:t>
            </a:r>
            <a:r>
              <a:rPr sz="2300" b="1" spc="-20">
                <a:latin typeface="Times New Roman" panose="02020603050405020304"/>
                <a:cs typeface="Times New Roman" panose="02020603050405020304"/>
              </a:rPr>
              <a:t>202</a:t>
            </a:r>
            <a:r>
              <a:rPr lang="en-US" altLang="en-US" sz="2300" b="1" spc="-20">
                <a:latin typeface="Times New Roman" panose="02020603050405020304"/>
                <a:cs typeface="Times New Roman" panose="02020603050405020304"/>
              </a:rPr>
              <a:t>5</a:t>
            </a:r>
          </a:p>
        </p:txBody>
      </p:sp>
      <p:pic>
        <p:nvPicPr>
          <p:cNvPr id="5" name="object 5"/>
          <p:cNvPicPr/>
          <p:nvPr/>
        </p:nvPicPr>
        <p:blipFill>
          <a:blip r:embed="rId2" cstate="print"/>
          <a:stretch>
            <a:fillRect/>
          </a:stretch>
        </p:blipFill>
        <p:spPr>
          <a:xfrm>
            <a:off x="3671315" y="822960"/>
            <a:ext cx="1577339" cy="1542288"/>
          </a:xfrm>
          <a:prstGeom prst="rect">
            <a:avLst/>
          </a:prstGeom>
        </p:spPr>
      </p:pic>
      <p:sp>
        <p:nvSpPr>
          <p:cNvPr id="8" name="object 8"/>
          <p:cNvSpPr txBox="1">
            <a:spLocks noGrp="1"/>
          </p:cNvSpPr>
          <p:nvPr>
            <p:ph type="title"/>
          </p:nvPr>
        </p:nvSpPr>
        <p:spPr>
          <a:xfrm>
            <a:off x="2302192" y="2486968"/>
            <a:ext cx="4539615" cy="718185"/>
          </a:xfrm>
          <a:prstGeom prst="rect">
            <a:avLst/>
          </a:prstGeom>
        </p:spPr>
        <p:txBody>
          <a:bodyPr vert="horz" wrap="square" lIns="0" tIns="43815" rIns="0" bIns="0" rtlCol="0">
            <a:spAutoFit/>
          </a:bodyPr>
          <a:lstStyle/>
          <a:p>
            <a:pPr algn="ctr">
              <a:lnSpc>
                <a:spcPct val="100000"/>
              </a:lnSpc>
              <a:spcBef>
                <a:spcPts val="345"/>
              </a:spcBef>
            </a:pPr>
            <a:r>
              <a:rPr sz="1800">
                <a:solidFill>
                  <a:srgbClr val="000000"/>
                </a:solidFill>
                <a:latin typeface="Times New Roman" panose="02020603050405020304"/>
                <a:cs typeface="Times New Roman" panose="02020603050405020304"/>
              </a:rPr>
              <a:t>BÁO</a:t>
            </a:r>
            <a:r>
              <a:rPr sz="1800" spc="-80">
                <a:solidFill>
                  <a:srgbClr val="000000"/>
                </a:solidFill>
                <a:latin typeface="Times New Roman" panose="02020603050405020304"/>
                <a:cs typeface="Times New Roman" panose="02020603050405020304"/>
              </a:rPr>
              <a:t> </a:t>
            </a:r>
            <a:r>
              <a:rPr sz="1800">
                <a:solidFill>
                  <a:srgbClr val="000000"/>
                </a:solidFill>
                <a:latin typeface="Times New Roman" panose="02020603050405020304"/>
                <a:cs typeface="Times New Roman" panose="02020603050405020304"/>
              </a:rPr>
              <a:t>CÁO</a:t>
            </a:r>
            <a:r>
              <a:rPr sz="1800" spc="-75">
                <a:solidFill>
                  <a:srgbClr val="000000"/>
                </a:solidFill>
                <a:latin typeface="Times New Roman" panose="02020603050405020304"/>
                <a:cs typeface="Times New Roman" panose="02020603050405020304"/>
              </a:rPr>
              <a:t> </a:t>
            </a:r>
            <a:r>
              <a:rPr sz="1800">
                <a:solidFill>
                  <a:srgbClr val="000000"/>
                </a:solidFill>
                <a:latin typeface="Times New Roman" panose="02020603050405020304"/>
                <a:cs typeface="Times New Roman" panose="02020603050405020304"/>
              </a:rPr>
              <a:t>MÔN</a:t>
            </a:r>
            <a:r>
              <a:rPr sz="1800" spc="-45">
                <a:solidFill>
                  <a:srgbClr val="000000"/>
                </a:solidFill>
                <a:latin typeface="Times New Roman" panose="02020603050405020304"/>
                <a:cs typeface="Times New Roman" panose="02020603050405020304"/>
              </a:rPr>
              <a:t> </a:t>
            </a:r>
            <a:r>
              <a:rPr sz="1800" spc="-25">
                <a:solidFill>
                  <a:srgbClr val="000000"/>
                </a:solidFill>
                <a:latin typeface="Times New Roman" panose="02020603050405020304"/>
                <a:cs typeface="Times New Roman" panose="02020603050405020304"/>
              </a:rPr>
              <a:t>HỌC</a:t>
            </a:r>
            <a:endParaRPr sz="1800">
              <a:latin typeface="Times New Roman" panose="02020603050405020304"/>
              <a:cs typeface="Times New Roman" panose="02020603050405020304"/>
            </a:endParaRPr>
          </a:p>
          <a:p>
            <a:pPr marR="8890" algn="ctr">
              <a:lnSpc>
                <a:spcPct val="100000"/>
              </a:lnSpc>
              <a:spcBef>
                <a:spcPts val="220"/>
              </a:spcBef>
            </a:pPr>
            <a:r>
              <a:rPr lang="en-US" sz="2400" err="1">
                <a:solidFill>
                  <a:srgbClr val="FF0000"/>
                </a:solidFill>
                <a:latin typeface="Times New Roman" panose="02020603050405020304"/>
                <a:cs typeface="Times New Roman" panose="02020603050405020304"/>
              </a:rPr>
              <a:t>Nhập</a:t>
            </a:r>
            <a:r>
              <a:rPr lang="en-US" sz="2400">
                <a:solidFill>
                  <a:srgbClr val="FF0000"/>
                </a:solidFill>
                <a:latin typeface="Times New Roman" panose="02020603050405020304"/>
                <a:cs typeface="Times New Roman" panose="02020603050405020304"/>
              </a:rPr>
              <a:t> Môn Khoa </a:t>
            </a:r>
            <a:r>
              <a:rPr lang="en-US" sz="2400" err="1">
                <a:solidFill>
                  <a:srgbClr val="FF0000"/>
                </a:solidFill>
                <a:latin typeface="Times New Roman" panose="02020603050405020304"/>
                <a:cs typeface="Times New Roman" panose="02020603050405020304"/>
              </a:rPr>
              <a:t>Học</a:t>
            </a:r>
            <a:r>
              <a:rPr lang="en-US" sz="2400">
                <a:solidFill>
                  <a:srgbClr val="FF0000"/>
                </a:solidFill>
                <a:latin typeface="Times New Roman" panose="02020603050405020304"/>
                <a:cs typeface="Times New Roman" panose="02020603050405020304"/>
              </a:rPr>
              <a:t> </a:t>
            </a:r>
            <a:r>
              <a:rPr lang="en-US" sz="2400" err="1">
                <a:solidFill>
                  <a:srgbClr val="FF0000"/>
                </a:solidFill>
                <a:latin typeface="Times New Roman" panose="02020603050405020304"/>
                <a:cs typeface="Times New Roman" panose="02020603050405020304"/>
              </a:rPr>
              <a:t>Dữ</a:t>
            </a:r>
            <a:r>
              <a:rPr lang="en-US" sz="2400">
                <a:solidFill>
                  <a:srgbClr val="FF0000"/>
                </a:solidFill>
                <a:latin typeface="Times New Roman" panose="02020603050405020304"/>
                <a:cs typeface="Times New Roman" panose="02020603050405020304"/>
              </a:rPr>
              <a:t> </a:t>
            </a:r>
            <a:r>
              <a:rPr lang="en-US" sz="2400" err="1">
                <a:solidFill>
                  <a:srgbClr val="FF0000"/>
                </a:solidFill>
                <a:latin typeface="Times New Roman" panose="02020603050405020304"/>
                <a:cs typeface="Times New Roman" panose="02020603050405020304"/>
              </a:rPr>
              <a:t>Liệu</a:t>
            </a:r>
            <a:endParaRPr sz="2400">
              <a:latin typeface="Times New Roman" panose="02020603050405020304"/>
              <a:cs typeface="Times New Roman" panose="02020603050405020304"/>
            </a:endParaRPr>
          </a:p>
        </p:txBody>
      </p:sp>
      <p:sp>
        <p:nvSpPr>
          <p:cNvPr id="9" name="object 9"/>
          <p:cNvSpPr txBox="1"/>
          <p:nvPr/>
        </p:nvSpPr>
        <p:spPr>
          <a:xfrm>
            <a:off x="845921" y="3771087"/>
            <a:ext cx="7798434" cy="1983105"/>
          </a:xfrm>
          <a:prstGeom prst="rect">
            <a:avLst/>
          </a:prstGeom>
        </p:spPr>
        <p:txBody>
          <a:bodyPr vert="horz" wrap="square" lIns="0" tIns="13335" rIns="0" bIns="0" rtlCol="0">
            <a:spAutoFit/>
          </a:bodyPr>
          <a:lstStyle/>
          <a:p>
            <a:pPr marL="12700" algn="ctr">
              <a:lnSpc>
                <a:spcPct val="100000"/>
              </a:lnSpc>
              <a:spcBef>
                <a:spcPts val="105"/>
              </a:spcBef>
            </a:pPr>
            <a:r>
              <a:rPr lang="en-US" sz="2600" b="1" spc="-10">
                <a:latin typeface="Times New Roman" panose="02020603050405020304"/>
                <a:cs typeface="Times New Roman" panose="02020603050405020304"/>
              </a:rPr>
              <a:t>Ứng Dụng Học Máy Trong Dự Đoán </a:t>
            </a:r>
          </a:p>
          <a:p>
            <a:pPr marL="12700" algn="ctr">
              <a:lnSpc>
                <a:spcPct val="100000"/>
              </a:lnSpc>
              <a:spcBef>
                <a:spcPts val="105"/>
              </a:spcBef>
            </a:pPr>
            <a:r>
              <a:rPr lang="en-US" sz="2600" b="1" spc="-10">
                <a:latin typeface="Times New Roman" panose="02020603050405020304"/>
                <a:cs typeface="Times New Roman" panose="02020603050405020304"/>
              </a:rPr>
              <a:t>Bệnh Ung Thư Phổi</a:t>
            </a:r>
            <a:endParaRPr lang="en-US" sz="2600">
              <a:latin typeface="Times New Roman" panose="02020603050405020304"/>
              <a:cs typeface="Times New Roman" panose="02020603050405020304"/>
            </a:endParaRPr>
          </a:p>
          <a:p>
            <a:pPr>
              <a:lnSpc>
                <a:spcPct val="100000"/>
              </a:lnSpc>
              <a:spcBef>
                <a:spcPts val="20"/>
              </a:spcBef>
            </a:pPr>
            <a:endParaRPr sz="2600">
              <a:latin typeface="Times New Roman" panose="02020603050405020304"/>
              <a:cs typeface="Times New Roman" panose="02020603050405020304"/>
            </a:endParaRPr>
          </a:p>
          <a:p>
            <a:pPr marL="240665" algn="ctr">
              <a:lnSpc>
                <a:spcPct val="100000"/>
              </a:lnSpc>
            </a:pPr>
            <a:r>
              <a:rPr sz="1800" b="1">
                <a:latin typeface="Times New Roman" panose="02020603050405020304"/>
                <a:cs typeface="Times New Roman" panose="02020603050405020304"/>
              </a:rPr>
              <a:t>Giảng</a:t>
            </a:r>
            <a:r>
              <a:rPr sz="1800" b="1" spc="-125">
                <a:latin typeface="Times New Roman" panose="02020603050405020304"/>
                <a:cs typeface="Times New Roman" panose="02020603050405020304"/>
              </a:rPr>
              <a:t> </a:t>
            </a:r>
            <a:r>
              <a:rPr sz="1800" b="1">
                <a:latin typeface="Times New Roman" panose="02020603050405020304"/>
                <a:cs typeface="Times New Roman" panose="02020603050405020304"/>
              </a:rPr>
              <a:t>Viên:</a:t>
            </a:r>
            <a:r>
              <a:rPr sz="1800" b="1" spc="-65">
                <a:latin typeface="Times New Roman" panose="02020603050405020304"/>
                <a:cs typeface="Times New Roman" panose="02020603050405020304"/>
              </a:rPr>
              <a:t> </a:t>
            </a:r>
            <a:r>
              <a:rPr sz="1800" b="1">
                <a:latin typeface="Times New Roman" panose="02020603050405020304"/>
                <a:cs typeface="Times New Roman" panose="02020603050405020304"/>
              </a:rPr>
              <a:t>PGS.</a:t>
            </a:r>
            <a:r>
              <a:rPr lang="en-US" sz="1800" b="1">
                <a:latin typeface="Times New Roman" panose="02020603050405020304"/>
                <a:cs typeface="Times New Roman" panose="02020603050405020304"/>
              </a:rPr>
              <a:t> </a:t>
            </a:r>
            <a:r>
              <a:rPr sz="1800" b="1">
                <a:latin typeface="Times New Roman" panose="02020603050405020304"/>
                <a:cs typeface="Times New Roman" panose="02020603050405020304"/>
              </a:rPr>
              <a:t>TS.</a:t>
            </a:r>
            <a:r>
              <a:rPr sz="1800" b="1" spc="-80">
                <a:latin typeface="Times New Roman" panose="02020603050405020304"/>
                <a:cs typeface="Times New Roman" panose="02020603050405020304"/>
              </a:rPr>
              <a:t> </a:t>
            </a:r>
            <a:r>
              <a:rPr sz="1800" b="1">
                <a:latin typeface="Times New Roman" panose="02020603050405020304"/>
                <a:cs typeface="Times New Roman" panose="02020603050405020304"/>
              </a:rPr>
              <a:t>NGUYỄN</a:t>
            </a:r>
            <a:r>
              <a:rPr sz="1800" b="1" spc="-80">
                <a:latin typeface="Times New Roman" panose="02020603050405020304"/>
                <a:cs typeface="Times New Roman" panose="02020603050405020304"/>
              </a:rPr>
              <a:t> </a:t>
            </a:r>
            <a:r>
              <a:rPr sz="1800" b="1">
                <a:latin typeface="Times New Roman" panose="02020603050405020304"/>
                <a:cs typeface="Times New Roman" panose="02020603050405020304"/>
              </a:rPr>
              <a:t>MINH</a:t>
            </a:r>
            <a:r>
              <a:rPr sz="1800" b="1" spc="-80">
                <a:latin typeface="Times New Roman" panose="02020603050405020304"/>
                <a:cs typeface="Times New Roman" panose="02020603050405020304"/>
              </a:rPr>
              <a:t> </a:t>
            </a:r>
            <a:r>
              <a:rPr sz="1800" b="1" spc="-20">
                <a:latin typeface="Times New Roman" panose="02020603050405020304"/>
                <a:cs typeface="Times New Roman" panose="02020603050405020304"/>
              </a:rPr>
              <a:t>TIẾN</a:t>
            </a:r>
            <a:endParaRPr sz="1800">
              <a:latin typeface="Times New Roman" panose="02020603050405020304"/>
              <a:cs typeface="Times New Roman" panose="02020603050405020304"/>
            </a:endParaRPr>
          </a:p>
          <a:p>
            <a:pPr marR="342900" algn="ctr">
              <a:lnSpc>
                <a:spcPct val="100000"/>
              </a:lnSpc>
              <a:spcBef>
                <a:spcPts val="1555"/>
              </a:spcBef>
            </a:pPr>
            <a:r>
              <a:rPr sz="1800" b="1">
                <a:latin typeface="Times New Roman" panose="02020603050405020304"/>
                <a:cs typeface="Times New Roman" panose="02020603050405020304"/>
              </a:rPr>
              <a:t>TRÌNH</a:t>
            </a:r>
            <a:r>
              <a:rPr sz="1800" b="1" spc="-65">
                <a:latin typeface="Times New Roman" panose="02020603050405020304"/>
                <a:cs typeface="Times New Roman" panose="02020603050405020304"/>
              </a:rPr>
              <a:t> </a:t>
            </a:r>
            <a:r>
              <a:rPr sz="1800" b="1" spc="-30">
                <a:latin typeface="Times New Roman" panose="02020603050405020304"/>
                <a:cs typeface="Times New Roman" panose="02020603050405020304"/>
              </a:rPr>
              <a:t>BÀY:</a:t>
            </a:r>
            <a:r>
              <a:rPr sz="1800" b="1" spc="-95">
                <a:latin typeface="Times New Roman" panose="02020603050405020304"/>
                <a:cs typeface="Times New Roman" panose="02020603050405020304"/>
              </a:rPr>
              <a:t> </a:t>
            </a:r>
            <a:r>
              <a:rPr sz="1800" b="1" spc="-35">
                <a:latin typeface="Times New Roman" panose="02020603050405020304"/>
                <a:cs typeface="Times New Roman" panose="02020603050405020304"/>
              </a:rPr>
              <a:t>DƯƠNG</a:t>
            </a:r>
            <a:r>
              <a:rPr sz="1800" b="1" spc="-114">
                <a:latin typeface="Times New Roman" panose="02020603050405020304"/>
                <a:cs typeface="Times New Roman" panose="02020603050405020304"/>
              </a:rPr>
              <a:t> </a:t>
            </a:r>
            <a:r>
              <a:rPr sz="1800" b="1" spc="-45">
                <a:latin typeface="Times New Roman" panose="02020603050405020304"/>
                <a:cs typeface="Times New Roman" panose="02020603050405020304"/>
              </a:rPr>
              <a:t>VIỆT</a:t>
            </a:r>
            <a:r>
              <a:rPr sz="1800" b="1" spc="-95">
                <a:latin typeface="Times New Roman" panose="02020603050405020304"/>
                <a:cs typeface="Times New Roman" panose="02020603050405020304"/>
              </a:rPr>
              <a:t> </a:t>
            </a:r>
            <a:r>
              <a:rPr sz="1800" b="1" spc="-20">
                <a:latin typeface="Times New Roman" panose="02020603050405020304"/>
                <a:cs typeface="Times New Roman" panose="02020603050405020304"/>
              </a:rPr>
              <a:t>HÙNG</a:t>
            </a:r>
            <a:endParaRPr sz="1800">
              <a:latin typeface="Times New Roman" panose="02020603050405020304"/>
              <a:cs typeface="Times New Roman" panose="02020603050405020304"/>
            </a:endParaRPr>
          </a:p>
        </p:txBody>
      </p:sp>
      <p:sp>
        <p:nvSpPr>
          <p:cNvPr id="11" name="Date Placeholder 10"/>
          <p:cNvSpPr>
            <a:spLocks noGrp="1"/>
          </p:cNvSpPr>
          <p:nvPr>
            <p:ph type="dt" sz="half" idx="6"/>
          </p:nvPr>
        </p:nvSpPr>
        <p:spPr>
          <a:xfrm>
            <a:off x="7162800" y="4572000"/>
            <a:ext cx="828040" cy="205184"/>
          </a:xfrm>
        </p:spPr>
        <p:txBody>
          <a:bodyPr/>
          <a:lstStyle/>
          <a:p>
            <a:pPr marL="12700">
              <a:lnSpc>
                <a:spcPts val="1630"/>
              </a:lnSpc>
            </a:pPr>
            <a:r>
              <a:rPr lang="en-US" spc="-10"/>
              <a:t>06/6/2025</a:t>
            </a:r>
          </a:p>
        </p:txBody>
      </p:sp>
      <p:sp>
        <p:nvSpPr>
          <p:cNvPr id="12" name="Slide Number Placeholder 11"/>
          <p:cNvSpPr>
            <a:spLocks noGrp="1"/>
          </p:cNvSpPr>
          <p:nvPr>
            <p:ph type="sldNum" sz="quarter" idx="7"/>
          </p:nvPr>
        </p:nvSpPr>
        <p:spPr/>
        <p:txBody>
          <a:bodyPr/>
          <a:lstStyle/>
          <a:p>
            <a:pPr marL="38100">
              <a:lnSpc>
                <a:spcPts val="1630"/>
              </a:lnSpc>
            </a:pPr>
            <a:fld id="{81D60167-4931-47E6-BA6A-407CBD079E47}" type="slidenum">
              <a:rPr lang="en-US" spc="-25" smtClean="0"/>
              <a:t>1</a:t>
            </a:fld>
            <a:endParaRPr lang="en-US" spc="-25"/>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06/6/2025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t>10</a:t>
            </a:fld>
            <a:endParaRPr lang="en-US" spc="-25"/>
          </a:p>
        </p:txBody>
      </p:sp>
      <p:sp>
        <p:nvSpPr>
          <p:cNvPr id="8" name="Text Placeholder 7"/>
          <p:cNvSpPr>
            <a:spLocks noGrp="1"/>
          </p:cNvSpPr>
          <p:nvPr>
            <p:ph type="body" idx="1"/>
          </p:nvPr>
        </p:nvSpPr>
        <p:spPr>
          <a:xfrm>
            <a:off x="189294" y="720541"/>
            <a:ext cx="8762999" cy="368935"/>
          </a:xfrm>
        </p:spPr>
        <p:txBody>
          <a:bodyPr/>
          <a:lstStyle/>
          <a:p>
            <a:pPr indent="0">
              <a:buFont typeface="+mj-lt"/>
              <a:buNone/>
            </a:pPr>
            <a:r>
              <a:rPr lang="en-US">
                <a:sym typeface="+mn-ea"/>
              </a:rPr>
              <a:t>Xử lý giá trị khuyết thiếu</a:t>
            </a:r>
            <a:endParaRPr lang="en-US" b="0"/>
          </a:p>
        </p:txBody>
      </p:sp>
      <p:graphicFrame>
        <p:nvGraphicFramePr>
          <p:cNvPr id="3" name="Table 2">
            <a:extLst>
              <a:ext uri="{FF2B5EF4-FFF2-40B4-BE49-F238E27FC236}">
                <a16:creationId xmlns:a16="http://schemas.microsoft.com/office/drawing/2014/main" id="{C57FB375-79D2-579C-FD28-49C321D96E85}"/>
              </a:ext>
            </a:extLst>
          </p:cNvPr>
          <p:cNvGraphicFramePr>
            <a:graphicFrameLocks noGrp="1"/>
          </p:cNvGraphicFramePr>
          <p:nvPr>
            <p:extLst>
              <p:ext uri="{D42A27DB-BD31-4B8C-83A1-F6EECF244321}">
                <p14:modId xmlns:p14="http://schemas.microsoft.com/office/powerpoint/2010/main" val="2467094067"/>
              </p:ext>
            </p:extLst>
          </p:nvPr>
        </p:nvGraphicFramePr>
        <p:xfrm>
          <a:off x="228600" y="1143000"/>
          <a:ext cx="8762999" cy="5334003"/>
        </p:xfrm>
        <a:graphic>
          <a:graphicData uri="http://schemas.openxmlformats.org/drawingml/2006/table">
            <a:tbl>
              <a:tblPr firstRow="1" firstCol="1" bandRow="1">
                <a:tableStyleId>{5C22544A-7EE6-4342-B048-85BDC9FD1C3A}</a:tableStyleId>
              </a:tblPr>
              <a:tblGrid>
                <a:gridCol w="3534369">
                  <a:extLst>
                    <a:ext uri="{9D8B030D-6E8A-4147-A177-3AD203B41FA5}">
                      <a16:colId xmlns:a16="http://schemas.microsoft.com/office/drawing/2014/main" val="482048397"/>
                    </a:ext>
                  </a:extLst>
                </a:gridCol>
                <a:gridCol w="2614315">
                  <a:extLst>
                    <a:ext uri="{9D8B030D-6E8A-4147-A177-3AD203B41FA5}">
                      <a16:colId xmlns:a16="http://schemas.microsoft.com/office/drawing/2014/main" val="3784144412"/>
                    </a:ext>
                  </a:extLst>
                </a:gridCol>
                <a:gridCol w="2614315">
                  <a:extLst>
                    <a:ext uri="{9D8B030D-6E8A-4147-A177-3AD203B41FA5}">
                      <a16:colId xmlns:a16="http://schemas.microsoft.com/office/drawing/2014/main" val="2205329641"/>
                    </a:ext>
                  </a:extLst>
                </a:gridCol>
              </a:tblGrid>
              <a:tr h="280737">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Tên Cột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160" marR="32160" marT="0" marB="0" anchor="ctr"/>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Số Giá Trị Thiếu</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160" marR="32160" marT="0" marB="0" anchor="ctr"/>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Phần Trăm Thiếu (%)</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160" marR="32160" marT="0" marB="0" anchor="ctr"/>
                </a:tc>
                <a:extLst>
                  <a:ext uri="{0D108BD9-81ED-4DB2-BD59-A6C34878D82A}">
                    <a16:rowId xmlns:a16="http://schemas.microsoft.com/office/drawing/2014/main" val="2313852744"/>
                  </a:ext>
                </a:extLst>
              </a:tr>
              <a:tr h="280737">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AGE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160" marR="32160" marT="0" marB="0" anchor="ctr"/>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160" marR="32160" marT="0" marB="0" anchor="ctr"/>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160" marR="32160" marT="0" marB="0" anchor="ctr"/>
                </a:tc>
                <a:extLst>
                  <a:ext uri="{0D108BD9-81ED-4DB2-BD59-A6C34878D82A}">
                    <a16:rowId xmlns:a16="http://schemas.microsoft.com/office/drawing/2014/main" val="334666168"/>
                  </a:ext>
                </a:extLst>
              </a:tr>
              <a:tr h="280737">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ALCOHOL_CONSUMPTION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160" marR="32160" marT="0" marB="0" anchor="ctr"/>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160" marR="32160" marT="0" marB="0" anchor="ctr"/>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160" marR="32160" marT="0" marB="0" anchor="ctr"/>
                </a:tc>
                <a:extLst>
                  <a:ext uri="{0D108BD9-81ED-4DB2-BD59-A6C34878D82A}">
                    <a16:rowId xmlns:a16="http://schemas.microsoft.com/office/drawing/2014/main" val="132033234"/>
                  </a:ext>
                </a:extLst>
              </a:tr>
              <a:tr h="280737">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PULMONARY_DISEASE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160" marR="32160" marT="0" marB="0" anchor="ctr"/>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160" marR="32160" marT="0" marB="0" anchor="ctr"/>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160" marR="32160" marT="0" marB="0" anchor="ctr"/>
                </a:tc>
                <a:extLst>
                  <a:ext uri="{0D108BD9-81ED-4DB2-BD59-A6C34878D82A}">
                    <a16:rowId xmlns:a16="http://schemas.microsoft.com/office/drawing/2014/main" val="3165475327"/>
                  </a:ext>
                </a:extLst>
              </a:tr>
              <a:tr h="280737">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STRESS_IMMUNE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160" marR="32160" marT="0" marB="0" anchor="ctr"/>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160" marR="32160" marT="0" marB="0" anchor="ctr"/>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160" marR="32160" marT="0" marB="0" anchor="ctr"/>
                </a:tc>
                <a:extLst>
                  <a:ext uri="{0D108BD9-81ED-4DB2-BD59-A6C34878D82A}">
                    <a16:rowId xmlns:a16="http://schemas.microsoft.com/office/drawing/2014/main" val="2031714868"/>
                  </a:ext>
                </a:extLst>
              </a:tr>
              <a:tr h="280737">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SMOKING_FAMILY_HISTORY</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160" marR="32160" marT="0" marB="0" anchor="ctr"/>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160" marR="32160" marT="0" marB="0" anchor="ctr"/>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160" marR="32160" marT="0" marB="0" anchor="ctr"/>
                </a:tc>
                <a:extLst>
                  <a:ext uri="{0D108BD9-81ED-4DB2-BD59-A6C34878D82A}">
                    <a16:rowId xmlns:a16="http://schemas.microsoft.com/office/drawing/2014/main" val="2476635915"/>
                  </a:ext>
                </a:extLst>
              </a:tr>
              <a:tr h="280737">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FAMILY_HISTORY</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160" marR="32160" marT="0" marB="0" anchor="ctr"/>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160" marR="32160" marT="0" marB="0" anchor="ctr"/>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160" marR="32160" marT="0" marB="0" anchor="ctr"/>
                </a:tc>
                <a:extLst>
                  <a:ext uri="{0D108BD9-81ED-4DB2-BD59-A6C34878D82A}">
                    <a16:rowId xmlns:a16="http://schemas.microsoft.com/office/drawing/2014/main" val="3709497741"/>
                  </a:ext>
                </a:extLst>
              </a:tr>
              <a:tr h="280737">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CHEST_TIGHTNESS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160" marR="32160" marT="0" marB="0" anchor="ctr"/>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160" marR="32160" marT="0" marB="0" anchor="ctr"/>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160" marR="32160" marT="0" marB="0" anchor="ctr"/>
                </a:tc>
                <a:extLst>
                  <a:ext uri="{0D108BD9-81ED-4DB2-BD59-A6C34878D82A}">
                    <a16:rowId xmlns:a16="http://schemas.microsoft.com/office/drawing/2014/main" val="3401714646"/>
                  </a:ext>
                </a:extLst>
              </a:tr>
              <a:tr h="280737">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OXYGEN_SATURATION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160" marR="32160" marT="0" marB="0" anchor="ctr"/>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160" marR="32160" marT="0" marB="0" anchor="ctr"/>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160" marR="32160" marT="0" marB="0" anchor="ctr"/>
                </a:tc>
                <a:extLst>
                  <a:ext uri="{0D108BD9-81ED-4DB2-BD59-A6C34878D82A}">
                    <a16:rowId xmlns:a16="http://schemas.microsoft.com/office/drawing/2014/main" val="4110358296"/>
                  </a:ext>
                </a:extLst>
              </a:tr>
              <a:tr h="280737">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THROAT_DISCOMFORT</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160" marR="32160" marT="0" marB="0" anchor="ctr"/>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160" marR="32160" marT="0" marB="0" anchor="ctr"/>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160" marR="32160" marT="0" marB="0" anchor="ctr"/>
                </a:tc>
                <a:extLst>
                  <a:ext uri="{0D108BD9-81ED-4DB2-BD59-A6C34878D82A}">
                    <a16:rowId xmlns:a16="http://schemas.microsoft.com/office/drawing/2014/main" val="1687502937"/>
                  </a:ext>
                </a:extLst>
              </a:tr>
              <a:tr h="280737">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BREATHING_ISSUE</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160" marR="32160" marT="0" marB="0" anchor="ctr"/>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160" marR="32160" marT="0" marB="0" anchor="ctr"/>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160" marR="32160" marT="0" marB="0" anchor="ctr"/>
                </a:tc>
                <a:extLst>
                  <a:ext uri="{0D108BD9-81ED-4DB2-BD59-A6C34878D82A}">
                    <a16:rowId xmlns:a16="http://schemas.microsoft.com/office/drawing/2014/main" val="784548109"/>
                  </a:ext>
                </a:extLst>
              </a:tr>
              <a:tr h="280737">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GENDER</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160" marR="32160" marT="0" marB="0" anchor="ctr"/>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160" marR="32160" marT="0" marB="0" anchor="ctr"/>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160" marR="32160" marT="0" marB="0" anchor="ctr"/>
                </a:tc>
                <a:extLst>
                  <a:ext uri="{0D108BD9-81ED-4DB2-BD59-A6C34878D82A}">
                    <a16:rowId xmlns:a16="http://schemas.microsoft.com/office/drawing/2014/main" val="496887304"/>
                  </a:ext>
                </a:extLst>
              </a:tr>
              <a:tr h="280737">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IMMUNE_WEAKNESS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160" marR="32160" marT="0" marB="0" anchor="ctr"/>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160" marR="32160" marT="0" marB="0" anchor="ctr"/>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160" marR="32160" marT="0" marB="0" anchor="ctr"/>
                </a:tc>
                <a:extLst>
                  <a:ext uri="{0D108BD9-81ED-4DB2-BD59-A6C34878D82A}">
                    <a16:rowId xmlns:a16="http://schemas.microsoft.com/office/drawing/2014/main" val="929876909"/>
                  </a:ext>
                </a:extLst>
              </a:tr>
              <a:tr h="280737">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ENERGY_LEVEL</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160" marR="32160" marT="0" marB="0" anchor="ctr"/>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160" marR="32160" marT="0" marB="0" anchor="ctr"/>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160" marR="32160" marT="0" marB="0" anchor="ctr"/>
                </a:tc>
                <a:extLst>
                  <a:ext uri="{0D108BD9-81ED-4DB2-BD59-A6C34878D82A}">
                    <a16:rowId xmlns:a16="http://schemas.microsoft.com/office/drawing/2014/main" val="701714204"/>
                  </a:ext>
                </a:extLst>
              </a:tr>
              <a:tr h="280737">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LONG_TERM_ILLNESS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160" marR="32160" marT="0" marB="0" anchor="ctr"/>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160" marR="32160" marT="0" marB="0" anchor="ctr"/>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160" marR="32160" marT="0" marB="0" anchor="ctr"/>
                </a:tc>
                <a:extLst>
                  <a:ext uri="{0D108BD9-81ED-4DB2-BD59-A6C34878D82A}">
                    <a16:rowId xmlns:a16="http://schemas.microsoft.com/office/drawing/2014/main" val="3071907015"/>
                  </a:ext>
                </a:extLst>
              </a:tr>
              <a:tr h="280737">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EXPOSURE_TO_POLLUTION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160" marR="32160" marT="0" marB="0" anchor="ctr"/>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160" marR="32160" marT="0" marB="0" anchor="ctr"/>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160" marR="32160" marT="0" marB="0" anchor="ctr"/>
                </a:tc>
                <a:extLst>
                  <a:ext uri="{0D108BD9-81ED-4DB2-BD59-A6C34878D82A}">
                    <a16:rowId xmlns:a16="http://schemas.microsoft.com/office/drawing/2014/main" val="1616515848"/>
                  </a:ext>
                </a:extLst>
              </a:tr>
              <a:tr h="280737">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MENTAL_STRESS</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160" marR="32160" marT="0" marB="0" anchor="ctr"/>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160" marR="32160" marT="0" marB="0" anchor="ctr"/>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160" marR="32160" marT="0" marB="0" anchor="ctr"/>
                </a:tc>
                <a:extLst>
                  <a:ext uri="{0D108BD9-81ED-4DB2-BD59-A6C34878D82A}">
                    <a16:rowId xmlns:a16="http://schemas.microsoft.com/office/drawing/2014/main" val="2606937398"/>
                  </a:ext>
                </a:extLst>
              </a:tr>
              <a:tr h="280737">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FINGER_DISCOLORATION</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160" marR="32160" marT="0" marB="0" anchor="ctr"/>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160" marR="32160" marT="0" marB="0" anchor="ctr"/>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160" marR="32160" marT="0" marB="0" anchor="ctr"/>
                </a:tc>
                <a:extLst>
                  <a:ext uri="{0D108BD9-81ED-4DB2-BD59-A6C34878D82A}">
                    <a16:rowId xmlns:a16="http://schemas.microsoft.com/office/drawing/2014/main" val="2632898364"/>
                  </a:ext>
                </a:extLst>
              </a:tr>
              <a:tr h="280737">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SMOKING</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160" marR="32160" marT="0" marB="0" anchor="ctr"/>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160" marR="32160" marT="0" marB="0" anchor="ctr"/>
                </a:tc>
                <a:tc>
                  <a:txBody>
                    <a:bodyPr/>
                    <a:lstStyle/>
                    <a:p>
                      <a:pPr algn="ctr">
                        <a:lnSpc>
                          <a:spcPct val="150000"/>
                        </a:lnSpc>
                      </a:pPr>
                      <a:r>
                        <a:rPr lang="en-US" sz="1100">
                          <a:effectLst/>
                          <a:latin typeface="Times New Roman" panose="02020603050405020304" pitchFamily="18" charset="0"/>
                          <a:cs typeface="Times New Roman" panose="02020603050405020304" pitchFamily="18" charset="0"/>
                        </a:rPr>
                        <a:t>0.0</a:t>
                      </a:r>
                      <a:endParaRPr lang="en-US"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2160" marR="32160" marT="0" marB="0" anchor="ctr"/>
                </a:tc>
                <a:extLst>
                  <a:ext uri="{0D108BD9-81ED-4DB2-BD59-A6C34878D82A}">
                    <a16:rowId xmlns:a16="http://schemas.microsoft.com/office/drawing/2014/main" val="880325907"/>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06/6/2025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t>11</a:t>
            </a:fld>
            <a:endParaRPr lang="en-US" spc="-25"/>
          </a:p>
        </p:txBody>
      </p:sp>
      <p:sp>
        <p:nvSpPr>
          <p:cNvPr id="8" name="Text Placeholder 7"/>
          <p:cNvSpPr>
            <a:spLocks noGrp="1"/>
          </p:cNvSpPr>
          <p:nvPr>
            <p:ph type="body" idx="1"/>
          </p:nvPr>
        </p:nvSpPr>
        <p:spPr>
          <a:xfrm>
            <a:off x="189294" y="720541"/>
            <a:ext cx="8762999" cy="368935"/>
          </a:xfrm>
        </p:spPr>
        <p:txBody>
          <a:bodyPr/>
          <a:lstStyle/>
          <a:p>
            <a:pPr indent="0">
              <a:buFont typeface="+mj-lt"/>
              <a:buNone/>
            </a:pPr>
            <a:r>
              <a:rPr lang="en-US">
                <a:sym typeface="+mn-ea"/>
              </a:rPr>
              <a:t>Xử lý giá trị ngoại lai</a:t>
            </a:r>
            <a:endParaRPr lang="en-US" b="0"/>
          </a:p>
        </p:txBody>
      </p:sp>
      <p:pic>
        <p:nvPicPr>
          <p:cNvPr id="3" name="Picture 2" descr="Screenshot 2025-05-29 144856"/>
          <p:cNvPicPr>
            <a:picLocks noChangeAspect="1"/>
          </p:cNvPicPr>
          <p:nvPr/>
        </p:nvPicPr>
        <p:blipFill>
          <a:blip r:embed="rId3"/>
          <a:stretch>
            <a:fillRect/>
          </a:stretch>
        </p:blipFill>
        <p:spPr>
          <a:xfrm>
            <a:off x="189865" y="1143000"/>
            <a:ext cx="8714740" cy="2889885"/>
          </a:xfrm>
          <a:prstGeom prst="rect">
            <a:avLst/>
          </a:prstGeom>
        </p:spPr>
      </p:pic>
      <p:pic>
        <p:nvPicPr>
          <p:cNvPr id="5" name="Picture 4" descr="Screenshot 2025-05-29 144905"/>
          <p:cNvPicPr>
            <a:picLocks noChangeAspect="1"/>
          </p:cNvPicPr>
          <p:nvPr/>
        </p:nvPicPr>
        <p:blipFill>
          <a:blip r:embed="rId4"/>
          <a:stretch>
            <a:fillRect/>
          </a:stretch>
        </p:blipFill>
        <p:spPr>
          <a:xfrm>
            <a:off x="236855" y="3726815"/>
            <a:ext cx="8585835" cy="26543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06/6/2025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t>12</a:t>
            </a:fld>
            <a:endParaRPr lang="en-US" spc="-25"/>
          </a:p>
        </p:txBody>
      </p:sp>
      <p:sp>
        <p:nvSpPr>
          <p:cNvPr id="8" name="Text Placeholder 7"/>
          <p:cNvSpPr>
            <a:spLocks noGrp="1"/>
          </p:cNvSpPr>
          <p:nvPr>
            <p:ph type="body" idx="1"/>
          </p:nvPr>
        </p:nvSpPr>
        <p:spPr>
          <a:xfrm>
            <a:off x="189294" y="720541"/>
            <a:ext cx="8762999" cy="368935"/>
          </a:xfrm>
        </p:spPr>
        <p:txBody>
          <a:bodyPr/>
          <a:lstStyle/>
          <a:p>
            <a:pPr indent="0">
              <a:buFont typeface="+mj-lt"/>
              <a:buNone/>
            </a:pPr>
            <a:r>
              <a:rPr lang="en-US">
                <a:sym typeface="+mn-ea"/>
              </a:rPr>
              <a:t>Feature selection</a:t>
            </a:r>
            <a:endParaRPr lang="en-US" b="0"/>
          </a:p>
        </p:txBody>
      </p:sp>
      <p:pic>
        <p:nvPicPr>
          <p:cNvPr id="7" name="Picture 6" descr="Screenshot 2025-05-29 144922"/>
          <p:cNvPicPr>
            <a:picLocks noChangeAspect="1"/>
          </p:cNvPicPr>
          <p:nvPr/>
        </p:nvPicPr>
        <p:blipFill>
          <a:blip r:embed="rId3"/>
          <a:stretch>
            <a:fillRect/>
          </a:stretch>
        </p:blipFill>
        <p:spPr>
          <a:xfrm>
            <a:off x="0" y="1143000"/>
            <a:ext cx="9144000" cy="51835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06/6/2025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t>13</a:t>
            </a:fld>
            <a:endParaRPr lang="en-US" spc="-25"/>
          </a:p>
        </p:txBody>
      </p:sp>
      <p:sp>
        <p:nvSpPr>
          <p:cNvPr id="8" name="Text Placeholder 7"/>
          <p:cNvSpPr>
            <a:spLocks noGrp="1"/>
          </p:cNvSpPr>
          <p:nvPr>
            <p:ph type="body" idx="1"/>
          </p:nvPr>
        </p:nvSpPr>
        <p:spPr>
          <a:xfrm>
            <a:off x="189294" y="720541"/>
            <a:ext cx="8762999" cy="368935"/>
          </a:xfrm>
        </p:spPr>
        <p:txBody>
          <a:bodyPr/>
          <a:lstStyle/>
          <a:p>
            <a:pPr indent="0">
              <a:buFont typeface="+mj-lt"/>
              <a:buNone/>
            </a:pPr>
            <a:r>
              <a:rPr lang="en-US">
                <a:sym typeface="+mn-ea"/>
              </a:rPr>
              <a:t>Balancing data</a:t>
            </a:r>
            <a:endParaRPr lang="en-US" b="0"/>
          </a:p>
        </p:txBody>
      </p:sp>
      <p:pic>
        <p:nvPicPr>
          <p:cNvPr id="5" name="Picture 4" descr="ros"/>
          <p:cNvPicPr>
            <a:picLocks noChangeAspect="1"/>
          </p:cNvPicPr>
          <p:nvPr/>
        </p:nvPicPr>
        <p:blipFill>
          <a:blip r:embed="rId3"/>
          <a:stretch>
            <a:fillRect/>
          </a:stretch>
        </p:blipFill>
        <p:spPr>
          <a:xfrm>
            <a:off x="0" y="1295400"/>
            <a:ext cx="4182110" cy="5001895"/>
          </a:xfrm>
          <a:prstGeom prst="rect">
            <a:avLst/>
          </a:prstGeom>
        </p:spPr>
      </p:pic>
      <p:pic>
        <p:nvPicPr>
          <p:cNvPr id="7" name="Picture 6" descr="ros2"/>
          <p:cNvPicPr>
            <a:picLocks noChangeAspect="1"/>
          </p:cNvPicPr>
          <p:nvPr/>
        </p:nvPicPr>
        <p:blipFill>
          <a:blip r:embed="rId4"/>
          <a:stretch>
            <a:fillRect/>
          </a:stretch>
        </p:blipFill>
        <p:spPr>
          <a:xfrm>
            <a:off x="4271010" y="1295400"/>
            <a:ext cx="4376420" cy="500189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06/6/2025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t>14</a:t>
            </a:fld>
            <a:endParaRPr lang="en-US" spc="-25"/>
          </a:p>
        </p:txBody>
      </p:sp>
      <p:sp>
        <p:nvSpPr>
          <p:cNvPr id="8" name="Text Placeholder 7"/>
          <p:cNvSpPr>
            <a:spLocks noGrp="1"/>
          </p:cNvSpPr>
          <p:nvPr>
            <p:ph type="body" idx="1"/>
          </p:nvPr>
        </p:nvSpPr>
        <p:spPr>
          <a:xfrm>
            <a:off x="189294" y="720541"/>
            <a:ext cx="8762999" cy="368935"/>
          </a:xfrm>
        </p:spPr>
        <p:txBody>
          <a:bodyPr/>
          <a:lstStyle/>
          <a:p>
            <a:pPr indent="0">
              <a:buFont typeface="+mj-lt"/>
              <a:buNone/>
            </a:pPr>
            <a:r>
              <a:rPr lang="en-US">
                <a:sym typeface="+mn-ea"/>
              </a:rPr>
              <a:t>Scale data</a:t>
            </a:r>
            <a:endParaRPr lang="en-US" b="0"/>
          </a:p>
        </p:txBody>
      </p:sp>
      <p:pic>
        <p:nvPicPr>
          <p:cNvPr id="3" name="Picture 2" descr="scale"/>
          <p:cNvPicPr>
            <a:picLocks noChangeAspect="1"/>
          </p:cNvPicPr>
          <p:nvPr/>
        </p:nvPicPr>
        <p:blipFill>
          <a:blip r:embed="rId3"/>
          <a:stretch>
            <a:fillRect/>
          </a:stretch>
        </p:blipFill>
        <p:spPr>
          <a:xfrm>
            <a:off x="1600200" y="609600"/>
            <a:ext cx="6715125" cy="57708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3. Phương pháp và mô hình</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06/6/2025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t>15</a:t>
            </a:fld>
            <a:endParaRPr lang="en-US" spc="-25"/>
          </a:p>
        </p:txBody>
      </p:sp>
      <p:sp>
        <p:nvSpPr>
          <p:cNvPr id="8" name="Text Placeholder 7"/>
          <p:cNvSpPr>
            <a:spLocks noGrp="1"/>
          </p:cNvSpPr>
          <p:nvPr>
            <p:ph type="body" idx="1"/>
          </p:nvPr>
        </p:nvSpPr>
        <p:spPr>
          <a:xfrm>
            <a:off x="189294" y="720541"/>
            <a:ext cx="8762999" cy="4062651"/>
          </a:xfrm>
        </p:spPr>
        <p:txBody>
          <a:bodyPr/>
          <a:lstStyle/>
          <a:p>
            <a:r>
              <a:rPr lang="en-US"/>
              <a:t>3.1 Quy trình</a:t>
            </a:r>
          </a:p>
          <a:p>
            <a:pPr marL="342900" indent="-342900">
              <a:buFontTx/>
              <a:buChar char="-"/>
            </a:pPr>
            <a:r>
              <a:rPr lang="en-US" b="0"/>
              <a:t>Dữ liệu được chia theo tỷ lệ 80:20</a:t>
            </a:r>
          </a:p>
          <a:p>
            <a:pPr marL="342900" indent="-342900">
              <a:buFontTx/>
              <a:buChar char="-"/>
            </a:pPr>
            <a:r>
              <a:rPr lang="en-US" b="0">
                <a:effectLst/>
              </a:rPr>
              <a:t>Huấn luyện và đánh giá trên tập train/test</a:t>
            </a:r>
          </a:p>
          <a:p>
            <a:endParaRPr lang="en-US" b="0"/>
          </a:p>
          <a:p>
            <a:r>
              <a:rPr lang="en-US"/>
              <a:t>Mô hình được training 3 lần</a:t>
            </a:r>
          </a:p>
          <a:p>
            <a:endParaRPr lang="en-US"/>
          </a:p>
          <a:p>
            <a:pPr marL="342900" indent="-342900">
              <a:buFont typeface="Arial" panose="020B0604020202020204" pitchFamily="34" charset="0"/>
              <a:buChar char="•"/>
            </a:pPr>
            <a:r>
              <a:rPr lang="en-US"/>
              <a:t>Lần 1: </a:t>
            </a:r>
            <a:r>
              <a:rPr lang="en-US" b="0"/>
              <a:t>Base Line Model (chưa tiền xử lý, tham số mặc định)</a:t>
            </a:r>
          </a:p>
          <a:p>
            <a:pPr marL="342900" indent="-342900">
              <a:buFont typeface="Arial" panose="020B0604020202020204" pitchFamily="34" charset="0"/>
              <a:buChar char="•"/>
            </a:pPr>
            <a:endParaRPr lang="en-US" b="0"/>
          </a:p>
          <a:p>
            <a:pPr marL="342900" indent="-342900">
              <a:buFont typeface="Arial" panose="020B0604020202020204" pitchFamily="34" charset="0"/>
              <a:buChar char="•"/>
            </a:pPr>
            <a:r>
              <a:rPr lang="en-US"/>
              <a:t>Lần 2: </a:t>
            </a:r>
            <a:r>
              <a:rPr lang="en-US" b="0"/>
              <a:t>Training model sau tiền xử lý</a:t>
            </a:r>
          </a:p>
          <a:p>
            <a:pPr marL="342900" indent="-342900">
              <a:buFont typeface="Arial" panose="020B0604020202020204" pitchFamily="34" charset="0"/>
              <a:buChar char="•"/>
            </a:pPr>
            <a:endParaRPr lang="en-US"/>
          </a:p>
          <a:p>
            <a:pPr marL="342900" indent="-342900">
              <a:buFont typeface="Arial" panose="020B0604020202020204" pitchFamily="34" charset="0"/>
              <a:buChar char="•"/>
            </a:pPr>
            <a:r>
              <a:rPr lang="en-US"/>
              <a:t>Lần 3: </a:t>
            </a:r>
            <a:r>
              <a:rPr lang="en-US" b="0"/>
              <a:t>Training model với tham số tùy chỉnh</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3. Phương pháp và mô hình</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06/6/2025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t>16</a:t>
            </a:fld>
            <a:endParaRPr lang="en-US" spc="-25"/>
          </a:p>
        </p:txBody>
      </p:sp>
      <p:sp>
        <p:nvSpPr>
          <p:cNvPr id="8" name="Text Placeholder 7"/>
          <p:cNvSpPr>
            <a:spLocks noGrp="1"/>
          </p:cNvSpPr>
          <p:nvPr>
            <p:ph type="body" idx="1"/>
          </p:nvPr>
        </p:nvSpPr>
        <p:spPr>
          <a:xfrm>
            <a:off x="189294" y="720541"/>
            <a:ext cx="8762999" cy="5170805"/>
          </a:xfrm>
        </p:spPr>
        <p:txBody>
          <a:bodyPr/>
          <a:lstStyle/>
          <a:p>
            <a:r>
              <a:rPr lang="en-US"/>
              <a:t>3.2 Mô hình</a:t>
            </a:r>
          </a:p>
          <a:p>
            <a:r>
              <a:rPr lang="vi-VN" b="1"/>
              <a:t>Danh sách mô hình được sử dụng</a:t>
            </a:r>
            <a:r>
              <a:rPr lang="vi-VN"/>
              <a:t>: </a:t>
            </a:r>
            <a:endParaRPr lang="vi-VN" b="0"/>
          </a:p>
          <a:p>
            <a:pPr marL="457200" indent="-457200">
              <a:buFont typeface="+mj-lt"/>
              <a:buAutoNum type="arabicPeriod"/>
            </a:pPr>
            <a:r>
              <a:rPr lang="vi-VN" b="0"/>
              <a:t>Decision Tree</a:t>
            </a:r>
            <a:endParaRPr lang="en-US" b="0"/>
          </a:p>
          <a:p>
            <a:pPr marL="457200" indent="-457200">
              <a:buFont typeface="+mj-lt"/>
              <a:buAutoNum type="arabicPeriod"/>
            </a:pPr>
            <a:endParaRPr lang="vi-VN" b="0"/>
          </a:p>
          <a:p>
            <a:pPr marL="457200" indent="-457200">
              <a:buFont typeface="+mj-lt"/>
              <a:buAutoNum type="arabicPeriod"/>
            </a:pPr>
            <a:r>
              <a:rPr lang="vi-VN" b="0"/>
              <a:t>Random Forest</a:t>
            </a:r>
            <a:endParaRPr lang="en-US" b="0"/>
          </a:p>
          <a:p>
            <a:pPr marL="457200" indent="-457200">
              <a:buFont typeface="+mj-lt"/>
              <a:buAutoNum type="arabicPeriod"/>
            </a:pPr>
            <a:endParaRPr lang="vi-VN" b="0"/>
          </a:p>
          <a:p>
            <a:pPr marL="457200" indent="-457200">
              <a:buFont typeface="+mj-lt"/>
              <a:buAutoNum type="arabicPeriod"/>
            </a:pPr>
            <a:r>
              <a:rPr lang="vi-VN" b="0"/>
              <a:t>K-Nearest Neighbors (KNN)</a:t>
            </a:r>
            <a:endParaRPr lang="en-US" b="0"/>
          </a:p>
          <a:p>
            <a:pPr marL="457200" indent="-457200">
              <a:buFont typeface="+mj-lt"/>
              <a:buAutoNum type="arabicPeriod"/>
            </a:pPr>
            <a:endParaRPr lang="vi-VN" b="0"/>
          </a:p>
          <a:p>
            <a:pPr marL="457200" indent="-457200">
              <a:buFont typeface="+mj-lt"/>
              <a:buAutoNum type="arabicPeriod"/>
            </a:pPr>
            <a:r>
              <a:rPr lang="vi-VN" b="0"/>
              <a:t>Gaussian Naive Bayes</a:t>
            </a:r>
            <a:endParaRPr lang="en-US" b="0"/>
          </a:p>
          <a:p>
            <a:pPr marL="457200" indent="-457200">
              <a:buFont typeface="+mj-lt"/>
              <a:buAutoNum type="arabicPeriod"/>
            </a:pPr>
            <a:endParaRPr lang="vi-VN" b="0"/>
          </a:p>
          <a:p>
            <a:pPr marL="457200" indent="-457200">
              <a:buFont typeface="+mj-lt"/>
              <a:buAutoNum type="arabicPeriod"/>
            </a:pPr>
            <a:r>
              <a:rPr lang="vi-VN" b="0"/>
              <a:t>XGBoost</a:t>
            </a:r>
          </a:p>
          <a:p>
            <a:endParaRPr lang="en-US"/>
          </a:p>
          <a:p>
            <a:endParaRPr lang="en-US"/>
          </a:p>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3. Phương pháp và mô hình</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06/6/2025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t>17</a:t>
            </a:fld>
            <a:endParaRPr lang="en-US" spc="-25"/>
          </a:p>
        </p:txBody>
      </p:sp>
      <p:sp>
        <p:nvSpPr>
          <p:cNvPr id="18" name="TextBox 17">
            <a:extLst>
              <a:ext uri="{FF2B5EF4-FFF2-40B4-BE49-F238E27FC236}">
                <a16:creationId xmlns:a16="http://schemas.microsoft.com/office/drawing/2014/main" id="{CE4E24BF-837C-41EE-FA79-B7551774A396}"/>
              </a:ext>
            </a:extLst>
          </p:cNvPr>
          <p:cNvSpPr txBox="1"/>
          <p:nvPr/>
        </p:nvSpPr>
        <p:spPr>
          <a:xfrm>
            <a:off x="228600" y="685800"/>
            <a:ext cx="5715000" cy="823752"/>
          </a:xfrm>
          <a:prstGeom prst="rect">
            <a:avLst/>
          </a:prstGeom>
          <a:noFill/>
        </p:spPr>
        <p:txBody>
          <a:bodyPr wrap="square">
            <a:spAutoFit/>
          </a:bodyPr>
          <a:lstStyle/>
          <a:p>
            <a:pPr>
              <a:lnSpc>
                <a:spcPct val="150000"/>
              </a:lnSpc>
            </a:pPr>
            <a:r>
              <a:rPr lang="en-US" sz="3600" b="1">
                <a:latin typeface="Times New Roman" panose="02020603050405020304" pitchFamily="18" charset="0"/>
                <a:cs typeface="Times New Roman" panose="02020603050405020304" pitchFamily="18" charset="0"/>
              </a:rPr>
              <a:t>Decision Tree</a:t>
            </a:r>
          </a:p>
        </p:txBody>
      </p:sp>
      <p:sp>
        <p:nvSpPr>
          <p:cNvPr id="20" name="TextBox 19">
            <a:extLst>
              <a:ext uri="{FF2B5EF4-FFF2-40B4-BE49-F238E27FC236}">
                <a16:creationId xmlns:a16="http://schemas.microsoft.com/office/drawing/2014/main" id="{10DA4D61-CFC8-62FB-F319-53CAAE829436}"/>
              </a:ext>
            </a:extLst>
          </p:cNvPr>
          <p:cNvSpPr txBox="1"/>
          <p:nvPr/>
        </p:nvSpPr>
        <p:spPr>
          <a:xfrm>
            <a:off x="304800" y="1539473"/>
            <a:ext cx="8763000" cy="3816429"/>
          </a:xfrm>
          <a:prstGeom prst="rect">
            <a:avLst/>
          </a:prstGeom>
          <a:noFill/>
        </p:spPr>
        <p:txBody>
          <a:bodyPr wrap="square" rtlCol="0">
            <a:spAutoFit/>
          </a:bodyPr>
          <a:lstStyle/>
          <a:p>
            <a:r>
              <a:rPr lang="en-US" sz="2800">
                <a:latin typeface="Times New Roman" panose="02020603050405020304" pitchFamily="18" charset="0"/>
                <a:cs typeface="Times New Roman" panose="02020603050405020304" pitchFamily="18" charset="0"/>
              </a:rPr>
              <a:t>Ý tưởng: </a:t>
            </a:r>
            <a:r>
              <a:rPr lang="vi-VN" sz="2800">
                <a:latin typeface="Times New Roman" panose="02020603050405020304" pitchFamily="18" charset="0"/>
                <a:cs typeface="Times New Roman" panose="02020603050405020304" pitchFamily="18" charset="0"/>
              </a:rPr>
              <a:t>Mô hình phân loại hoặc hồi quy bằng cách chia nhỏ dữ liệu thành các nhánh dựa trên đặc trưng.</a:t>
            </a:r>
            <a:endParaRPr lang="en-US" sz="2800">
              <a:latin typeface="Times New Roman" panose="02020603050405020304" pitchFamily="18" charset="0"/>
              <a:cs typeface="Times New Roman" panose="02020603050405020304" pitchFamily="18" charset="0"/>
            </a:endParaRPr>
          </a:p>
          <a:p>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Công thức: </a:t>
            </a:r>
          </a:p>
          <a:p>
            <a:endParaRPr lang="en-US" sz="2800">
              <a:latin typeface="Times New Roman" panose="02020603050405020304" pitchFamily="18" charset="0"/>
              <a:cs typeface="Times New Roman" panose="02020603050405020304" pitchFamily="18" charset="0"/>
            </a:endParaRPr>
          </a:p>
          <a:p>
            <a:endParaRPr lang="en-US" sz="2800">
              <a:latin typeface="Times New Roman" panose="02020603050405020304" pitchFamily="18" charset="0"/>
              <a:cs typeface="Times New Roman" panose="02020603050405020304" pitchFamily="18" charset="0"/>
            </a:endParaRPr>
          </a:p>
          <a:p>
            <a:endParaRPr lang="en-US" sz="2800">
              <a:latin typeface="Times New Roman" panose="02020603050405020304" pitchFamily="18" charset="0"/>
              <a:cs typeface="Times New Roman" panose="02020603050405020304" pitchFamily="18" charset="0"/>
            </a:endParaRPr>
          </a:p>
          <a:p>
            <a:endParaRPr lang="en-US" sz="2800">
              <a:latin typeface="Times New Roman" panose="02020603050405020304" pitchFamily="18" charset="0"/>
              <a:cs typeface="Times New Roman" panose="02020603050405020304" pitchFamily="18" charset="0"/>
            </a:endParaRPr>
          </a:p>
          <a:p>
            <a:endParaRPr lang="en-US"/>
          </a:p>
        </p:txBody>
      </p:sp>
      <p:pic>
        <p:nvPicPr>
          <p:cNvPr id="35" name="Picture 34" descr="A black and white math equation&#10;&#10;AI-generated content may be incorrect.">
            <a:extLst>
              <a:ext uri="{FF2B5EF4-FFF2-40B4-BE49-F238E27FC236}">
                <a16:creationId xmlns:a16="http://schemas.microsoft.com/office/drawing/2014/main" id="{DD2AFD3B-2C18-01F5-D359-0D8BD65C86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2171" y="3124200"/>
            <a:ext cx="4912057" cy="1459458"/>
          </a:xfrm>
          <a:prstGeom prst="rect">
            <a:avLst/>
          </a:prstGeom>
        </p:spPr>
      </p:pic>
      <p:pic>
        <p:nvPicPr>
          <p:cNvPr id="37" name="Picture 36" descr="A diagram of a weather&#10;&#10;AI-generated content may be incorrect.">
            <a:extLst>
              <a:ext uri="{FF2B5EF4-FFF2-40B4-BE49-F238E27FC236}">
                <a16:creationId xmlns:a16="http://schemas.microsoft.com/office/drawing/2014/main" id="{8F81A394-FC7E-C7B9-7FD3-BE52CCFD57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4046225"/>
            <a:ext cx="4518158" cy="268036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3. Phương pháp và mô hình</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06/6/2025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t>18</a:t>
            </a:fld>
            <a:endParaRPr lang="en-US" spc="-25"/>
          </a:p>
        </p:txBody>
      </p:sp>
      <p:sp>
        <p:nvSpPr>
          <p:cNvPr id="18" name="TextBox 17">
            <a:extLst>
              <a:ext uri="{FF2B5EF4-FFF2-40B4-BE49-F238E27FC236}">
                <a16:creationId xmlns:a16="http://schemas.microsoft.com/office/drawing/2014/main" id="{CE4E24BF-837C-41EE-FA79-B7551774A396}"/>
              </a:ext>
            </a:extLst>
          </p:cNvPr>
          <p:cNvSpPr txBox="1"/>
          <p:nvPr/>
        </p:nvSpPr>
        <p:spPr>
          <a:xfrm>
            <a:off x="228600" y="685800"/>
            <a:ext cx="5715000" cy="823752"/>
          </a:xfrm>
          <a:prstGeom prst="rect">
            <a:avLst/>
          </a:prstGeom>
          <a:noFill/>
        </p:spPr>
        <p:txBody>
          <a:bodyPr wrap="square">
            <a:spAutoFit/>
          </a:bodyPr>
          <a:lstStyle/>
          <a:p>
            <a:pPr>
              <a:lnSpc>
                <a:spcPct val="150000"/>
              </a:lnSpc>
            </a:pPr>
            <a:r>
              <a:rPr lang="en-US" sz="3600" b="1">
                <a:latin typeface="Times New Roman" panose="02020603050405020304" pitchFamily="18" charset="0"/>
                <a:cs typeface="Times New Roman" panose="02020603050405020304" pitchFamily="18" charset="0"/>
              </a:rPr>
              <a:t>Random Forest</a:t>
            </a:r>
          </a:p>
        </p:txBody>
      </p:sp>
      <p:sp>
        <p:nvSpPr>
          <p:cNvPr id="20" name="TextBox 19">
            <a:extLst>
              <a:ext uri="{FF2B5EF4-FFF2-40B4-BE49-F238E27FC236}">
                <a16:creationId xmlns:a16="http://schemas.microsoft.com/office/drawing/2014/main" id="{10DA4D61-CFC8-62FB-F319-53CAAE829436}"/>
              </a:ext>
            </a:extLst>
          </p:cNvPr>
          <p:cNvSpPr txBox="1"/>
          <p:nvPr/>
        </p:nvSpPr>
        <p:spPr>
          <a:xfrm>
            <a:off x="304800" y="1539473"/>
            <a:ext cx="8763000" cy="4247317"/>
          </a:xfrm>
          <a:prstGeom prst="rect">
            <a:avLst/>
          </a:prstGeom>
          <a:noFill/>
        </p:spPr>
        <p:txBody>
          <a:bodyPr wrap="square" rtlCol="0">
            <a:spAutoFit/>
          </a:bodyPr>
          <a:lstStyle/>
          <a:p>
            <a:r>
              <a:rPr lang="en-US" sz="2800">
                <a:latin typeface="Times New Roman" panose="02020603050405020304" pitchFamily="18" charset="0"/>
                <a:cs typeface="Times New Roman" panose="02020603050405020304" pitchFamily="18" charset="0"/>
              </a:rPr>
              <a:t>Ý tưởng: </a:t>
            </a:r>
            <a:r>
              <a:rPr lang="vi-VN" sz="2800">
                <a:latin typeface="Times New Roman" panose="02020603050405020304" pitchFamily="18" charset="0"/>
                <a:cs typeface="Times New Roman" panose="02020603050405020304" pitchFamily="18" charset="0"/>
              </a:rPr>
              <a:t>Tập hợp nhiều cây quyết định (Decision Tree) huấn luyện trên các tập con khác nhau của dữ liệu và đặc trưng.</a:t>
            </a:r>
            <a:endParaRPr lang="en-US" sz="2800">
              <a:latin typeface="Times New Roman" panose="02020603050405020304" pitchFamily="18" charset="0"/>
              <a:cs typeface="Times New Roman" panose="02020603050405020304" pitchFamily="18" charset="0"/>
            </a:endParaRPr>
          </a:p>
          <a:p>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Công thức: </a:t>
            </a:r>
          </a:p>
          <a:p>
            <a:endParaRPr lang="en-US" sz="2800">
              <a:latin typeface="Times New Roman" panose="02020603050405020304" pitchFamily="18" charset="0"/>
              <a:cs typeface="Times New Roman" panose="02020603050405020304" pitchFamily="18" charset="0"/>
            </a:endParaRPr>
          </a:p>
          <a:p>
            <a:endParaRPr lang="en-US" sz="2800">
              <a:latin typeface="Times New Roman" panose="02020603050405020304" pitchFamily="18" charset="0"/>
              <a:cs typeface="Times New Roman" panose="02020603050405020304" pitchFamily="18" charset="0"/>
            </a:endParaRPr>
          </a:p>
          <a:p>
            <a:endParaRPr lang="en-US" sz="2800">
              <a:latin typeface="Times New Roman" panose="02020603050405020304" pitchFamily="18" charset="0"/>
              <a:cs typeface="Times New Roman" panose="02020603050405020304" pitchFamily="18" charset="0"/>
            </a:endParaRPr>
          </a:p>
          <a:p>
            <a:endParaRPr lang="en-US" sz="2800">
              <a:latin typeface="Times New Roman" panose="02020603050405020304" pitchFamily="18" charset="0"/>
              <a:cs typeface="Times New Roman" panose="02020603050405020304" pitchFamily="18" charset="0"/>
            </a:endParaRPr>
          </a:p>
          <a:p>
            <a:endParaRPr lang="en-US"/>
          </a:p>
        </p:txBody>
      </p:sp>
      <p:pic>
        <p:nvPicPr>
          <p:cNvPr id="5" name="Picture 4">
            <a:extLst>
              <a:ext uri="{FF2B5EF4-FFF2-40B4-BE49-F238E27FC236}">
                <a16:creationId xmlns:a16="http://schemas.microsoft.com/office/drawing/2014/main" id="{3117030E-8730-62BB-0852-FF40AD62229F}"/>
              </a:ext>
            </a:extLst>
          </p:cNvPr>
          <p:cNvPicPr>
            <a:picLocks noChangeAspect="1"/>
          </p:cNvPicPr>
          <p:nvPr/>
        </p:nvPicPr>
        <p:blipFill>
          <a:blip r:embed="rId2"/>
          <a:stretch>
            <a:fillRect/>
          </a:stretch>
        </p:blipFill>
        <p:spPr>
          <a:xfrm>
            <a:off x="2373189" y="3191577"/>
            <a:ext cx="5734850" cy="943107"/>
          </a:xfrm>
          <a:prstGeom prst="rect">
            <a:avLst/>
          </a:prstGeom>
        </p:spPr>
      </p:pic>
      <p:pic>
        <p:nvPicPr>
          <p:cNvPr id="10" name="Picture 9" descr="A diagram of a tree&#10;&#10;AI-generated content may be incorrect.">
            <a:extLst>
              <a:ext uri="{FF2B5EF4-FFF2-40B4-BE49-F238E27FC236}">
                <a16:creationId xmlns:a16="http://schemas.microsoft.com/office/drawing/2014/main" id="{39BB0DBE-38A9-9B89-A24A-06399D9481C6}"/>
              </a:ext>
            </a:extLst>
          </p:cNvPr>
          <p:cNvPicPr>
            <a:picLocks noChangeAspect="1"/>
          </p:cNvPicPr>
          <p:nvPr/>
        </p:nvPicPr>
        <p:blipFill>
          <a:blip r:embed="rId3">
            <a:extLst>
              <a:ext uri="{28A0092B-C50C-407E-A947-70E740481C1C}">
                <a14:useLocalDpi xmlns:a14="http://schemas.microsoft.com/office/drawing/2010/main" val="0"/>
              </a:ext>
            </a:extLst>
          </a:blip>
          <a:srcRect t="25585" b="1850"/>
          <a:stretch/>
        </p:blipFill>
        <p:spPr>
          <a:xfrm>
            <a:off x="776955" y="4038600"/>
            <a:ext cx="5566474" cy="2819400"/>
          </a:xfrm>
          <a:prstGeom prst="rect">
            <a:avLst/>
          </a:prstGeom>
        </p:spPr>
      </p:pic>
    </p:spTree>
    <p:extLst>
      <p:ext uri="{BB962C8B-B14F-4D97-AF65-F5344CB8AC3E}">
        <p14:creationId xmlns:p14="http://schemas.microsoft.com/office/powerpoint/2010/main" val="3727354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3. Phương pháp và mô hình</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06/6/2025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t>19</a:t>
            </a:fld>
            <a:endParaRPr lang="en-US" spc="-25"/>
          </a:p>
        </p:txBody>
      </p:sp>
      <p:sp>
        <p:nvSpPr>
          <p:cNvPr id="18" name="TextBox 17">
            <a:extLst>
              <a:ext uri="{FF2B5EF4-FFF2-40B4-BE49-F238E27FC236}">
                <a16:creationId xmlns:a16="http://schemas.microsoft.com/office/drawing/2014/main" id="{CE4E24BF-837C-41EE-FA79-B7551774A396}"/>
              </a:ext>
            </a:extLst>
          </p:cNvPr>
          <p:cNvSpPr txBox="1"/>
          <p:nvPr/>
        </p:nvSpPr>
        <p:spPr>
          <a:xfrm>
            <a:off x="228600" y="685800"/>
            <a:ext cx="5715000" cy="823752"/>
          </a:xfrm>
          <a:prstGeom prst="rect">
            <a:avLst/>
          </a:prstGeom>
          <a:noFill/>
        </p:spPr>
        <p:txBody>
          <a:bodyPr wrap="square">
            <a:spAutoFit/>
          </a:bodyPr>
          <a:lstStyle/>
          <a:p>
            <a:pPr>
              <a:lnSpc>
                <a:spcPct val="150000"/>
              </a:lnSpc>
            </a:pPr>
            <a:r>
              <a:rPr lang="en-US" sz="3600" b="1">
                <a:latin typeface="Times New Roman" panose="02020603050405020304" pitchFamily="18" charset="0"/>
                <a:cs typeface="Times New Roman" panose="02020603050405020304" pitchFamily="18" charset="0"/>
              </a:rPr>
              <a:t>KNN</a:t>
            </a:r>
          </a:p>
        </p:txBody>
      </p:sp>
      <p:sp>
        <p:nvSpPr>
          <p:cNvPr id="20" name="TextBox 19">
            <a:extLst>
              <a:ext uri="{FF2B5EF4-FFF2-40B4-BE49-F238E27FC236}">
                <a16:creationId xmlns:a16="http://schemas.microsoft.com/office/drawing/2014/main" id="{10DA4D61-CFC8-62FB-F319-53CAAE829436}"/>
              </a:ext>
            </a:extLst>
          </p:cNvPr>
          <p:cNvSpPr txBox="1"/>
          <p:nvPr/>
        </p:nvSpPr>
        <p:spPr>
          <a:xfrm>
            <a:off x="304800" y="1539473"/>
            <a:ext cx="8763000" cy="3816429"/>
          </a:xfrm>
          <a:prstGeom prst="rect">
            <a:avLst/>
          </a:prstGeom>
          <a:noFill/>
        </p:spPr>
        <p:txBody>
          <a:bodyPr wrap="square" rtlCol="0">
            <a:spAutoFit/>
          </a:bodyPr>
          <a:lstStyle/>
          <a:p>
            <a:r>
              <a:rPr lang="en-US" sz="2800">
                <a:latin typeface="Times New Roman" panose="02020603050405020304" pitchFamily="18" charset="0"/>
                <a:cs typeface="Times New Roman" panose="02020603050405020304" pitchFamily="18" charset="0"/>
              </a:rPr>
              <a:t>Ý tưởng: Gán nhãn cho một điểm mới dựa trên </a:t>
            </a:r>
            <a:r>
              <a:rPr lang="en-US" sz="2800" b="1">
                <a:latin typeface="Times New Roman" panose="02020603050405020304" pitchFamily="18" charset="0"/>
                <a:cs typeface="Times New Roman" panose="02020603050405020304" pitchFamily="18" charset="0"/>
              </a:rPr>
              <a:t>k</a:t>
            </a:r>
            <a:r>
              <a:rPr lang="en-US" sz="2800">
                <a:latin typeface="Times New Roman" panose="02020603050405020304" pitchFamily="18" charset="0"/>
                <a:cs typeface="Times New Roman" panose="02020603050405020304" pitchFamily="18" charset="0"/>
              </a:rPr>
              <a:t> điểm gần nhất trong tập huấn luyện.</a:t>
            </a:r>
          </a:p>
          <a:p>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Công thức: </a:t>
            </a:r>
          </a:p>
          <a:p>
            <a:endParaRPr lang="en-US" sz="2800">
              <a:latin typeface="Times New Roman" panose="02020603050405020304" pitchFamily="18" charset="0"/>
              <a:cs typeface="Times New Roman" panose="02020603050405020304" pitchFamily="18" charset="0"/>
            </a:endParaRPr>
          </a:p>
          <a:p>
            <a:endParaRPr lang="en-US" sz="2800">
              <a:latin typeface="Times New Roman" panose="02020603050405020304" pitchFamily="18" charset="0"/>
              <a:cs typeface="Times New Roman" panose="02020603050405020304" pitchFamily="18" charset="0"/>
            </a:endParaRPr>
          </a:p>
          <a:p>
            <a:endParaRPr lang="en-US" sz="2800">
              <a:latin typeface="Times New Roman" panose="02020603050405020304" pitchFamily="18" charset="0"/>
              <a:cs typeface="Times New Roman" panose="02020603050405020304" pitchFamily="18" charset="0"/>
            </a:endParaRPr>
          </a:p>
          <a:p>
            <a:endParaRPr lang="en-US" sz="2800">
              <a:latin typeface="Times New Roman" panose="02020603050405020304" pitchFamily="18" charset="0"/>
              <a:cs typeface="Times New Roman" panose="02020603050405020304" pitchFamily="18" charset="0"/>
            </a:endParaRPr>
          </a:p>
          <a:p>
            <a:endParaRPr lang="en-US"/>
          </a:p>
        </p:txBody>
      </p:sp>
      <p:pic>
        <p:nvPicPr>
          <p:cNvPr id="7" name="Picture 6">
            <a:extLst>
              <a:ext uri="{FF2B5EF4-FFF2-40B4-BE49-F238E27FC236}">
                <a16:creationId xmlns:a16="http://schemas.microsoft.com/office/drawing/2014/main" id="{1EEF5F8F-6C3D-7BD3-5F62-9EF9BF4EBC44}"/>
              </a:ext>
            </a:extLst>
          </p:cNvPr>
          <p:cNvPicPr>
            <a:picLocks noChangeAspect="1"/>
          </p:cNvPicPr>
          <p:nvPr/>
        </p:nvPicPr>
        <p:blipFill>
          <a:blip r:embed="rId2"/>
          <a:stretch>
            <a:fillRect/>
          </a:stretch>
        </p:blipFill>
        <p:spPr>
          <a:xfrm>
            <a:off x="2514600" y="2667000"/>
            <a:ext cx="5187778" cy="1676400"/>
          </a:xfrm>
          <a:prstGeom prst="rect">
            <a:avLst/>
          </a:prstGeom>
        </p:spPr>
      </p:pic>
      <p:pic>
        <p:nvPicPr>
          <p:cNvPr id="12" name="Picture 11" descr="A diagram of a diagram of a diagram&#10;&#10;AI-generated content may be incorrect.">
            <a:extLst>
              <a:ext uri="{FF2B5EF4-FFF2-40B4-BE49-F238E27FC236}">
                <a16:creationId xmlns:a16="http://schemas.microsoft.com/office/drawing/2014/main" id="{441E6CCC-6634-F1DA-4A27-1F8C5DD39F15}"/>
              </a:ext>
            </a:extLst>
          </p:cNvPr>
          <p:cNvPicPr>
            <a:picLocks noChangeAspect="1"/>
          </p:cNvPicPr>
          <p:nvPr/>
        </p:nvPicPr>
        <p:blipFill>
          <a:blip r:embed="rId3">
            <a:extLst>
              <a:ext uri="{28A0092B-C50C-407E-A947-70E740481C1C}">
                <a14:useLocalDpi xmlns:a14="http://schemas.microsoft.com/office/drawing/2010/main" val="0"/>
              </a:ext>
            </a:extLst>
          </a:blip>
          <a:srcRect l="12967" r="19317"/>
          <a:stretch/>
        </p:blipFill>
        <p:spPr>
          <a:xfrm>
            <a:off x="809625" y="3911909"/>
            <a:ext cx="3581400" cy="2887986"/>
          </a:xfrm>
          <a:prstGeom prst="rect">
            <a:avLst/>
          </a:prstGeom>
        </p:spPr>
      </p:pic>
    </p:spTree>
    <p:extLst>
      <p:ext uri="{BB962C8B-B14F-4D97-AF65-F5344CB8AC3E}">
        <p14:creationId xmlns:p14="http://schemas.microsoft.com/office/powerpoint/2010/main" val="1429434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lang="en-US" spc="-20">
                <a:latin typeface="Times New Roman" panose="02020603050405020304" pitchFamily="18" charset="0"/>
                <a:cs typeface="Times New Roman" panose="02020603050405020304" pitchFamily="18" charset="0"/>
              </a:rPr>
              <a:t>Mục Lục</a:t>
            </a:r>
            <a:endParaRPr spc="-20">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06/6/2025</a:t>
            </a:r>
            <a:endParaRPr spc="-10"/>
          </a:p>
        </p:txBody>
      </p:sp>
      <p:sp>
        <p:nvSpPr>
          <p:cNvPr id="5" name="TextBox 4"/>
          <p:cNvSpPr txBox="1"/>
          <p:nvPr/>
        </p:nvSpPr>
        <p:spPr>
          <a:xfrm>
            <a:off x="78130" y="838200"/>
            <a:ext cx="8913470" cy="6062345"/>
          </a:xfrm>
          <a:prstGeom prst="rect">
            <a:avLst/>
          </a:prstGeom>
          <a:noFill/>
        </p:spPr>
        <p:txBody>
          <a:bodyPr wrap="square" rtlCol="0">
            <a:spAutoFit/>
          </a:bodyPr>
          <a:lstStyle/>
          <a:p>
            <a:pPr marL="342900" indent="-342900">
              <a:buFont typeface="+mj-lt"/>
              <a:buAutoNum type="arabicPeriod"/>
            </a:pPr>
            <a:r>
              <a:rPr lang="en-US" sz="3200">
                <a:latin typeface="Times New Roman" panose="02020603050405020304" pitchFamily="18" charset="0"/>
                <a:cs typeface="Times New Roman" panose="02020603050405020304" pitchFamily="18" charset="0"/>
              </a:rPr>
              <a:t>Giới Thiệu Đề Tài</a:t>
            </a:r>
          </a:p>
          <a:p>
            <a:pPr marL="342900" indent="-342900">
              <a:buFont typeface="+mj-lt"/>
              <a:buAutoNum type="arabicPeriod"/>
            </a:pPr>
            <a:endParaRPr lang="en-US" sz="320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200">
                <a:latin typeface="Times New Roman" panose="02020603050405020304" pitchFamily="18" charset="0"/>
                <a:cs typeface="Times New Roman" panose="02020603050405020304" pitchFamily="18" charset="0"/>
              </a:rPr>
              <a:t>Tổng Quan Về Dữ Liệu</a:t>
            </a:r>
          </a:p>
          <a:p>
            <a:pPr marL="342900" indent="-342900">
              <a:buFont typeface="+mj-lt"/>
              <a:buAutoNum type="arabicPeriod"/>
            </a:pPr>
            <a:endParaRPr lang="en-US" sz="320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200">
                <a:latin typeface="Times New Roman" panose="02020603050405020304" pitchFamily="18" charset="0"/>
                <a:cs typeface="Times New Roman" panose="02020603050405020304" pitchFamily="18" charset="0"/>
              </a:rPr>
              <a:t>Phương Pháp Và Mô Hình</a:t>
            </a:r>
          </a:p>
          <a:p>
            <a:pPr marL="342900" indent="-342900">
              <a:buFont typeface="+mj-lt"/>
              <a:buAutoNum type="arabicPeriod"/>
            </a:pPr>
            <a:endParaRPr lang="en-US" sz="320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200">
                <a:latin typeface="Times New Roman" panose="02020603050405020304" pitchFamily="18" charset="0"/>
                <a:cs typeface="Times New Roman" panose="02020603050405020304" pitchFamily="18" charset="0"/>
              </a:rPr>
              <a:t>Đánh Giá Hiệu Suất Mô Hình</a:t>
            </a:r>
          </a:p>
          <a:p>
            <a:pPr marL="342900" indent="-342900">
              <a:buFont typeface="+mj-lt"/>
              <a:buAutoNum type="arabicPeriod"/>
            </a:pPr>
            <a:endParaRPr lang="en-US" sz="320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200">
                <a:latin typeface="Times New Roman" panose="02020603050405020304" pitchFamily="18" charset="0"/>
                <a:cs typeface="Times New Roman" panose="02020603050405020304" pitchFamily="18" charset="0"/>
              </a:rPr>
              <a:t>Triển Khai Mô Hình</a:t>
            </a:r>
          </a:p>
          <a:p>
            <a:pPr marL="342900" indent="-342900">
              <a:buFont typeface="+mj-lt"/>
              <a:buAutoNum type="arabicPeriod"/>
            </a:pPr>
            <a:endParaRPr lang="en-US" sz="320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200">
                <a:latin typeface="Times New Roman" panose="02020603050405020304" pitchFamily="18" charset="0"/>
                <a:cs typeface="Times New Roman" panose="02020603050405020304" pitchFamily="18" charset="0"/>
              </a:rPr>
              <a:t>Kết Luận</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t>2</a:t>
            </a:fld>
            <a:endParaRPr lang="en-US" spc="-25"/>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3. Phương pháp và mô hình</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06/6/2025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t>20</a:t>
            </a:fld>
            <a:endParaRPr lang="en-US" spc="-25"/>
          </a:p>
        </p:txBody>
      </p:sp>
      <p:sp>
        <p:nvSpPr>
          <p:cNvPr id="18" name="TextBox 17">
            <a:extLst>
              <a:ext uri="{FF2B5EF4-FFF2-40B4-BE49-F238E27FC236}">
                <a16:creationId xmlns:a16="http://schemas.microsoft.com/office/drawing/2014/main" id="{CE4E24BF-837C-41EE-FA79-B7551774A396}"/>
              </a:ext>
            </a:extLst>
          </p:cNvPr>
          <p:cNvSpPr txBox="1"/>
          <p:nvPr/>
        </p:nvSpPr>
        <p:spPr>
          <a:xfrm>
            <a:off x="228600" y="685800"/>
            <a:ext cx="5715000" cy="823752"/>
          </a:xfrm>
          <a:prstGeom prst="rect">
            <a:avLst/>
          </a:prstGeom>
          <a:noFill/>
        </p:spPr>
        <p:txBody>
          <a:bodyPr wrap="square">
            <a:spAutoFit/>
          </a:bodyPr>
          <a:lstStyle/>
          <a:p>
            <a:pPr>
              <a:lnSpc>
                <a:spcPct val="150000"/>
              </a:lnSpc>
            </a:pPr>
            <a:r>
              <a:rPr lang="en-US" sz="3600" b="1">
                <a:latin typeface="Times New Roman" panose="02020603050405020304" pitchFamily="18" charset="0"/>
                <a:cs typeface="Times New Roman" panose="02020603050405020304" pitchFamily="18" charset="0"/>
              </a:rPr>
              <a:t>NAÏVE BAYES</a:t>
            </a:r>
          </a:p>
        </p:txBody>
      </p:sp>
      <p:sp>
        <p:nvSpPr>
          <p:cNvPr id="20" name="TextBox 19">
            <a:extLst>
              <a:ext uri="{FF2B5EF4-FFF2-40B4-BE49-F238E27FC236}">
                <a16:creationId xmlns:a16="http://schemas.microsoft.com/office/drawing/2014/main" id="{10DA4D61-CFC8-62FB-F319-53CAAE829436}"/>
              </a:ext>
            </a:extLst>
          </p:cNvPr>
          <p:cNvSpPr txBox="1"/>
          <p:nvPr/>
        </p:nvSpPr>
        <p:spPr>
          <a:xfrm>
            <a:off x="304800" y="1539473"/>
            <a:ext cx="8763000" cy="4247317"/>
          </a:xfrm>
          <a:prstGeom prst="rect">
            <a:avLst/>
          </a:prstGeom>
          <a:noFill/>
        </p:spPr>
        <p:txBody>
          <a:bodyPr wrap="square" rtlCol="0">
            <a:spAutoFit/>
          </a:bodyPr>
          <a:lstStyle/>
          <a:p>
            <a:r>
              <a:rPr lang="en-US" sz="2800">
                <a:latin typeface="Times New Roman" panose="02020603050405020304" pitchFamily="18" charset="0"/>
                <a:cs typeface="Times New Roman" panose="02020603050405020304" pitchFamily="18" charset="0"/>
              </a:rPr>
              <a:t>Ý tưởng: </a:t>
            </a:r>
            <a:r>
              <a:rPr lang="vi-VN" sz="2800">
                <a:latin typeface="+mj-lt"/>
              </a:rPr>
              <a:t>Áp dụng định lý Bayes để tính xác suất mỗi lớp, giả sử các đặc trưng </a:t>
            </a:r>
            <a:r>
              <a:rPr lang="vi-VN" sz="2800" b="1">
                <a:latin typeface="+mj-lt"/>
              </a:rPr>
              <a:t>độc lập</a:t>
            </a:r>
            <a:r>
              <a:rPr lang="vi-VN" sz="2800">
                <a:latin typeface="+mj-lt"/>
              </a:rPr>
              <a:t> và phân phối chuẩn (Gaussian).</a:t>
            </a:r>
            <a:endParaRPr lang="en-US" sz="2800">
              <a:latin typeface="Times New Roman" panose="02020603050405020304" pitchFamily="18" charset="0"/>
              <a:cs typeface="Times New Roman" panose="02020603050405020304" pitchFamily="18" charset="0"/>
            </a:endParaRPr>
          </a:p>
          <a:p>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Công thức: </a:t>
            </a:r>
          </a:p>
          <a:p>
            <a:endParaRPr lang="en-US" sz="2800">
              <a:latin typeface="Times New Roman" panose="02020603050405020304" pitchFamily="18" charset="0"/>
              <a:cs typeface="Times New Roman" panose="02020603050405020304" pitchFamily="18" charset="0"/>
            </a:endParaRPr>
          </a:p>
          <a:p>
            <a:endParaRPr lang="en-US" sz="2800">
              <a:latin typeface="Times New Roman" panose="02020603050405020304" pitchFamily="18" charset="0"/>
              <a:cs typeface="Times New Roman" panose="02020603050405020304" pitchFamily="18" charset="0"/>
            </a:endParaRPr>
          </a:p>
          <a:p>
            <a:endParaRPr lang="en-US" sz="2800">
              <a:latin typeface="Times New Roman" panose="02020603050405020304" pitchFamily="18" charset="0"/>
              <a:cs typeface="Times New Roman" panose="02020603050405020304" pitchFamily="18" charset="0"/>
            </a:endParaRPr>
          </a:p>
          <a:p>
            <a:endParaRPr lang="en-US" sz="2800">
              <a:latin typeface="Times New Roman" panose="02020603050405020304" pitchFamily="18" charset="0"/>
              <a:cs typeface="Times New Roman" panose="02020603050405020304" pitchFamily="18" charset="0"/>
            </a:endParaRPr>
          </a:p>
          <a:p>
            <a:endParaRPr lang="en-US"/>
          </a:p>
        </p:txBody>
      </p:sp>
      <p:pic>
        <p:nvPicPr>
          <p:cNvPr id="5" name="Picture 4">
            <a:extLst>
              <a:ext uri="{FF2B5EF4-FFF2-40B4-BE49-F238E27FC236}">
                <a16:creationId xmlns:a16="http://schemas.microsoft.com/office/drawing/2014/main" id="{6EB08060-9DB5-CCAD-1AD9-8A649A74B452}"/>
              </a:ext>
            </a:extLst>
          </p:cNvPr>
          <p:cNvPicPr>
            <a:picLocks noChangeAspect="1"/>
          </p:cNvPicPr>
          <p:nvPr/>
        </p:nvPicPr>
        <p:blipFill>
          <a:blip r:embed="rId2"/>
          <a:stretch>
            <a:fillRect/>
          </a:stretch>
        </p:blipFill>
        <p:spPr>
          <a:xfrm>
            <a:off x="2670743" y="2843649"/>
            <a:ext cx="5029902" cy="1314633"/>
          </a:xfrm>
          <a:prstGeom prst="rect">
            <a:avLst/>
          </a:prstGeom>
        </p:spPr>
      </p:pic>
      <p:pic>
        <p:nvPicPr>
          <p:cNvPr id="9" name="Picture 8" descr="A diagram of a person's algorithm&#10;&#10;AI-generated content may be incorrect.">
            <a:extLst>
              <a:ext uri="{FF2B5EF4-FFF2-40B4-BE49-F238E27FC236}">
                <a16:creationId xmlns:a16="http://schemas.microsoft.com/office/drawing/2014/main" id="{15E698D1-E947-17C3-379E-FB3C68D5C96D}"/>
              </a:ext>
            </a:extLst>
          </p:cNvPr>
          <p:cNvPicPr>
            <a:picLocks noChangeAspect="1"/>
          </p:cNvPicPr>
          <p:nvPr/>
        </p:nvPicPr>
        <p:blipFill>
          <a:blip r:embed="rId3" cstate="print">
            <a:extLst>
              <a:ext uri="{28A0092B-C50C-407E-A947-70E740481C1C}">
                <a14:useLocalDpi xmlns:a14="http://schemas.microsoft.com/office/drawing/2010/main" val="0"/>
              </a:ext>
            </a:extLst>
          </a:blip>
          <a:srcRect t="24022"/>
          <a:stretch/>
        </p:blipFill>
        <p:spPr>
          <a:xfrm>
            <a:off x="408000" y="4495800"/>
            <a:ext cx="5366161" cy="2235830"/>
          </a:xfrm>
          <a:prstGeom prst="rect">
            <a:avLst/>
          </a:prstGeom>
        </p:spPr>
      </p:pic>
    </p:spTree>
    <p:extLst>
      <p:ext uri="{BB962C8B-B14F-4D97-AF65-F5344CB8AC3E}">
        <p14:creationId xmlns:p14="http://schemas.microsoft.com/office/powerpoint/2010/main" val="2253090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3. Phương pháp và mô hình</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06/6/2025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t>21</a:t>
            </a:fld>
            <a:endParaRPr lang="en-US" spc="-25"/>
          </a:p>
        </p:txBody>
      </p:sp>
      <p:sp>
        <p:nvSpPr>
          <p:cNvPr id="18" name="TextBox 17">
            <a:extLst>
              <a:ext uri="{FF2B5EF4-FFF2-40B4-BE49-F238E27FC236}">
                <a16:creationId xmlns:a16="http://schemas.microsoft.com/office/drawing/2014/main" id="{CE4E24BF-837C-41EE-FA79-B7551774A396}"/>
              </a:ext>
            </a:extLst>
          </p:cNvPr>
          <p:cNvSpPr txBox="1"/>
          <p:nvPr/>
        </p:nvSpPr>
        <p:spPr>
          <a:xfrm>
            <a:off x="228600" y="685800"/>
            <a:ext cx="5715000" cy="823752"/>
          </a:xfrm>
          <a:prstGeom prst="rect">
            <a:avLst/>
          </a:prstGeom>
          <a:noFill/>
        </p:spPr>
        <p:txBody>
          <a:bodyPr wrap="square">
            <a:spAutoFit/>
          </a:bodyPr>
          <a:lstStyle/>
          <a:p>
            <a:pPr>
              <a:lnSpc>
                <a:spcPct val="150000"/>
              </a:lnSpc>
            </a:pPr>
            <a:r>
              <a:rPr lang="en-US" sz="3600" b="1">
                <a:latin typeface="Times New Roman" panose="02020603050405020304" pitchFamily="18" charset="0"/>
                <a:cs typeface="Times New Roman" panose="02020603050405020304" pitchFamily="18" charset="0"/>
              </a:rPr>
              <a:t>XGBoost</a:t>
            </a:r>
          </a:p>
        </p:txBody>
      </p:sp>
      <p:sp>
        <p:nvSpPr>
          <p:cNvPr id="20" name="TextBox 19">
            <a:extLst>
              <a:ext uri="{FF2B5EF4-FFF2-40B4-BE49-F238E27FC236}">
                <a16:creationId xmlns:a16="http://schemas.microsoft.com/office/drawing/2014/main" id="{10DA4D61-CFC8-62FB-F319-53CAAE829436}"/>
              </a:ext>
            </a:extLst>
          </p:cNvPr>
          <p:cNvSpPr txBox="1"/>
          <p:nvPr/>
        </p:nvSpPr>
        <p:spPr>
          <a:xfrm>
            <a:off x="304800" y="1539473"/>
            <a:ext cx="8763000" cy="4247317"/>
          </a:xfrm>
          <a:prstGeom prst="rect">
            <a:avLst/>
          </a:prstGeom>
          <a:noFill/>
        </p:spPr>
        <p:txBody>
          <a:bodyPr wrap="square" rtlCol="0">
            <a:spAutoFit/>
          </a:bodyPr>
          <a:lstStyle/>
          <a:p>
            <a:r>
              <a:rPr lang="en-US" sz="2800">
                <a:latin typeface="Times New Roman" panose="02020603050405020304" pitchFamily="18" charset="0"/>
                <a:cs typeface="Times New Roman" panose="02020603050405020304" pitchFamily="18" charset="0"/>
              </a:rPr>
              <a:t>Ý tưởng: </a:t>
            </a:r>
            <a:r>
              <a:rPr lang="vi-VN" sz="2800">
                <a:latin typeface="Times New Roman" panose="02020603050405020304" pitchFamily="18" charset="0"/>
                <a:cs typeface="Times New Roman" panose="02020603050405020304" pitchFamily="18" charset="0"/>
              </a:rPr>
              <a:t>Tăng cường (boost) mô hình yếu (thường là cây quyết định nhỏ) bằng cách học sai số còn lại qua từng bước, tối ưu hàm mất mát bằng gradient descent.</a:t>
            </a:r>
            <a:endParaRPr lang="en-US" sz="2800">
              <a:latin typeface="Times New Roman" panose="02020603050405020304" pitchFamily="18" charset="0"/>
              <a:cs typeface="Times New Roman" panose="02020603050405020304" pitchFamily="18" charset="0"/>
            </a:endParaRPr>
          </a:p>
          <a:p>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Công thức: </a:t>
            </a:r>
          </a:p>
          <a:p>
            <a:endParaRPr lang="en-US" sz="2800">
              <a:latin typeface="Times New Roman" panose="02020603050405020304" pitchFamily="18" charset="0"/>
              <a:cs typeface="Times New Roman" panose="02020603050405020304" pitchFamily="18" charset="0"/>
            </a:endParaRPr>
          </a:p>
          <a:p>
            <a:endParaRPr lang="en-US" sz="2800">
              <a:latin typeface="Times New Roman" panose="02020603050405020304" pitchFamily="18" charset="0"/>
              <a:cs typeface="Times New Roman" panose="02020603050405020304" pitchFamily="18" charset="0"/>
            </a:endParaRPr>
          </a:p>
          <a:p>
            <a:endParaRPr lang="en-US" sz="2800">
              <a:latin typeface="Times New Roman" panose="02020603050405020304" pitchFamily="18" charset="0"/>
              <a:cs typeface="Times New Roman" panose="02020603050405020304" pitchFamily="18" charset="0"/>
            </a:endParaRPr>
          </a:p>
          <a:p>
            <a:endParaRPr lang="en-US" sz="2800">
              <a:latin typeface="Times New Roman" panose="02020603050405020304" pitchFamily="18" charset="0"/>
              <a:cs typeface="Times New Roman" panose="02020603050405020304" pitchFamily="18" charset="0"/>
            </a:endParaRPr>
          </a:p>
          <a:p>
            <a:endParaRPr lang="en-US"/>
          </a:p>
        </p:txBody>
      </p:sp>
      <p:pic>
        <p:nvPicPr>
          <p:cNvPr id="7" name="Picture 6">
            <a:extLst>
              <a:ext uri="{FF2B5EF4-FFF2-40B4-BE49-F238E27FC236}">
                <a16:creationId xmlns:a16="http://schemas.microsoft.com/office/drawing/2014/main" id="{E13A5653-F6B4-CCE3-6333-BD8D4BD2D929}"/>
              </a:ext>
            </a:extLst>
          </p:cNvPr>
          <p:cNvPicPr>
            <a:picLocks noChangeAspect="1"/>
          </p:cNvPicPr>
          <p:nvPr/>
        </p:nvPicPr>
        <p:blipFill>
          <a:blip r:embed="rId2"/>
          <a:stretch>
            <a:fillRect/>
          </a:stretch>
        </p:blipFill>
        <p:spPr>
          <a:xfrm>
            <a:off x="1905000" y="3810000"/>
            <a:ext cx="6304327" cy="1376417"/>
          </a:xfrm>
          <a:prstGeom prst="rect">
            <a:avLst/>
          </a:prstGeom>
        </p:spPr>
      </p:pic>
    </p:spTree>
    <p:extLst>
      <p:ext uri="{BB962C8B-B14F-4D97-AF65-F5344CB8AC3E}">
        <p14:creationId xmlns:p14="http://schemas.microsoft.com/office/powerpoint/2010/main" val="4179983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130" y="28143"/>
            <a:ext cx="4948555" cy="452120"/>
          </a:xfrm>
          <a:prstGeom prst="rect">
            <a:avLst/>
          </a:prstGeom>
        </p:spPr>
        <p:txBody>
          <a:bodyPr vert="horz" wrap="square" lIns="0" tIns="12065" rIns="0" bIns="0" rtlCol="0">
            <a:spAutoFit/>
          </a:bodyPr>
          <a:lstStyle/>
          <a:p>
            <a:pPr marL="12700">
              <a:lnSpc>
                <a:spcPct val="100000"/>
              </a:lnSpc>
              <a:spcBef>
                <a:spcPts val="95"/>
              </a:spcBef>
            </a:pPr>
            <a:r>
              <a:rPr lang="en-US" sz="2800" b="1">
                <a:solidFill>
                  <a:srgbClr val="FFFFFF"/>
                </a:solidFill>
                <a:latin typeface="Times New Roman" panose="02020603050405020304" pitchFamily="18" charset="0"/>
                <a:cs typeface="Times New Roman" panose="02020603050405020304" pitchFamily="18" charset="0"/>
              </a:rPr>
              <a:t>4</a:t>
            </a:r>
            <a:r>
              <a:rPr sz="2800" b="1">
                <a:solidFill>
                  <a:srgbClr val="FFFFFF"/>
                </a:solidFill>
                <a:latin typeface="Times New Roman" panose="02020603050405020304" pitchFamily="18" charset="0"/>
                <a:cs typeface="Times New Roman" panose="02020603050405020304" pitchFamily="18" charset="0"/>
              </a:rPr>
              <a:t>.</a:t>
            </a:r>
            <a:r>
              <a:rPr sz="2800" b="1" spc="-135">
                <a:solidFill>
                  <a:srgbClr val="FFFFFF"/>
                </a:solidFill>
                <a:latin typeface="Times New Roman" panose="02020603050405020304" pitchFamily="18" charset="0"/>
                <a:cs typeface="Times New Roman" panose="02020603050405020304" pitchFamily="18" charset="0"/>
              </a:rPr>
              <a:t> </a:t>
            </a:r>
            <a:r>
              <a:rPr lang="en-US" sz="2800" b="1" spc="-135">
                <a:solidFill>
                  <a:srgbClr val="FFFFFF"/>
                </a:solidFill>
                <a:latin typeface="Times New Roman" panose="02020603050405020304" pitchFamily="18" charset="0"/>
                <a:cs typeface="Times New Roman" panose="02020603050405020304" pitchFamily="18" charset="0"/>
              </a:rPr>
              <a:t>Đánh giá hiệu suất mô hình</a:t>
            </a:r>
            <a:endParaRPr sz="280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06/6/2025</a:t>
            </a:r>
            <a:endParaRPr spc="-10"/>
          </a:p>
        </p:txBody>
      </p:sp>
      <p:sp>
        <p:nvSpPr>
          <p:cNvPr id="7" name="Slide Number Placeholder 6"/>
          <p:cNvSpPr>
            <a:spLocks noGrp="1"/>
          </p:cNvSpPr>
          <p:nvPr>
            <p:ph type="sldNum" sz="quarter" idx="7"/>
          </p:nvPr>
        </p:nvSpPr>
        <p:spPr/>
        <p:txBody>
          <a:bodyPr/>
          <a:lstStyle/>
          <a:p>
            <a:pPr marL="38100">
              <a:lnSpc>
                <a:spcPts val="1630"/>
              </a:lnSpc>
            </a:pPr>
            <a:fld id="{81D60167-4931-47E6-BA6A-407CBD079E47}" type="slidenum">
              <a:rPr lang="en-US" spc="-25" smtClean="0"/>
              <a:t>22</a:t>
            </a:fld>
            <a:endParaRPr lang="en-US" spc="-25"/>
          </a:p>
        </p:txBody>
      </p:sp>
      <p:sp>
        <p:nvSpPr>
          <p:cNvPr id="12" name="TextBox 11"/>
          <p:cNvSpPr txBox="1"/>
          <p:nvPr/>
        </p:nvSpPr>
        <p:spPr>
          <a:xfrm>
            <a:off x="152400" y="685800"/>
            <a:ext cx="5715000" cy="3416320"/>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Phương thức đánh giá</a:t>
            </a:r>
          </a:p>
          <a:p>
            <a:endParaRPr lang="en-US" sz="2400" b="1">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a:latin typeface="Times New Roman" panose="02020603050405020304" pitchFamily="18" charset="0"/>
                <a:cs typeface="Times New Roman" panose="02020603050405020304" pitchFamily="18" charset="0"/>
              </a:rPr>
              <a:t>Accuracy</a:t>
            </a:r>
          </a:p>
          <a:p>
            <a:pPr marL="457200" indent="-457200">
              <a:buFont typeface="+mj-lt"/>
              <a:buAutoNum type="arabicPeriod"/>
            </a:pPr>
            <a:endParaRPr lang="en-US" sz="24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a:latin typeface="Times New Roman" panose="02020603050405020304" pitchFamily="18" charset="0"/>
                <a:cs typeface="Times New Roman" panose="02020603050405020304" pitchFamily="18" charset="0"/>
              </a:rPr>
              <a:t>Precision</a:t>
            </a:r>
          </a:p>
          <a:p>
            <a:pPr marL="457200" indent="-457200">
              <a:buFont typeface="+mj-lt"/>
              <a:buAutoNum type="arabicPeriod"/>
            </a:pPr>
            <a:endParaRPr lang="en-US" sz="24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a:latin typeface="Times New Roman" panose="02020603050405020304" pitchFamily="18" charset="0"/>
                <a:cs typeface="Times New Roman" panose="02020603050405020304" pitchFamily="18" charset="0"/>
              </a:rPr>
              <a:t>Recall</a:t>
            </a:r>
          </a:p>
          <a:p>
            <a:pPr marL="457200" indent="-457200">
              <a:buFont typeface="+mj-lt"/>
              <a:buAutoNum type="arabicPeriod"/>
            </a:pPr>
            <a:endParaRPr lang="en-US" sz="24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a:latin typeface="Times New Roman" panose="02020603050405020304" pitchFamily="18" charset="0"/>
                <a:cs typeface="Times New Roman" panose="02020603050405020304" pitchFamily="18" charset="0"/>
              </a:rPr>
              <a:t>F1 Score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130" y="28143"/>
            <a:ext cx="4948555" cy="452120"/>
          </a:xfrm>
          <a:prstGeom prst="rect">
            <a:avLst/>
          </a:prstGeom>
        </p:spPr>
        <p:txBody>
          <a:bodyPr vert="horz" wrap="square" lIns="0" tIns="12065" rIns="0" bIns="0" rtlCol="0">
            <a:spAutoFit/>
          </a:bodyPr>
          <a:lstStyle/>
          <a:p>
            <a:pPr marL="12700">
              <a:lnSpc>
                <a:spcPct val="100000"/>
              </a:lnSpc>
              <a:spcBef>
                <a:spcPts val="95"/>
              </a:spcBef>
            </a:pPr>
            <a:r>
              <a:rPr lang="en-US" sz="2800" b="1">
                <a:solidFill>
                  <a:srgbClr val="FFFFFF"/>
                </a:solidFill>
                <a:latin typeface="Times New Roman" panose="02020603050405020304" pitchFamily="18" charset="0"/>
                <a:cs typeface="Times New Roman" panose="02020603050405020304" pitchFamily="18" charset="0"/>
              </a:rPr>
              <a:t>4</a:t>
            </a:r>
            <a:r>
              <a:rPr sz="2800" b="1">
                <a:solidFill>
                  <a:srgbClr val="FFFFFF"/>
                </a:solidFill>
                <a:latin typeface="Times New Roman" panose="02020603050405020304" pitchFamily="18" charset="0"/>
                <a:cs typeface="Times New Roman" panose="02020603050405020304" pitchFamily="18" charset="0"/>
              </a:rPr>
              <a:t>.</a:t>
            </a:r>
            <a:r>
              <a:rPr sz="2800" b="1" spc="-135">
                <a:solidFill>
                  <a:srgbClr val="FFFFFF"/>
                </a:solidFill>
                <a:latin typeface="Times New Roman" panose="02020603050405020304" pitchFamily="18" charset="0"/>
                <a:cs typeface="Times New Roman" panose="02020603050405020304" pitchFamily="18" charset="0"/>
              </a:rPr>
              <a:t> </a:t>
            </a:r>
            <a:r>
              <a:rPr lang="en-US" sz="2800" b="1" spc="-135">
                <a:solidFill>
                  <a:srgbClr val="FFFFFF"/>
                </a:solidFill>
                <a:latin typeface="Times New Roman" panose="02020603050405020304" pitchFamily="18" charset="0"/>
                <a:cs typeface="Times New Roman" panose="02020603050405020304" pitchFamily="18" charset="0"/>
              </a:rPr>
              <a:t>Đánh giá hiệu suất mô hình</a:t>
            </a:r>
            <a:endParaRPr sz="280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06/6/2025</a:t>
            </a:r>
            <a:endParaRPr spc="-10"/>
          </a:p>
        </p:txBody>
      </p:sp>
      <p:sp>
        <p:nvSpPr>
          <p:cNvPr id="7" name="Slide Number Placeholder 6"/>
          <p:cNvSpPr>
            <a:spLocks noGrp="1"/>
          </p:cNvSpPr>
          <p:nvPr>
            <p:ph type="sldNum" sz="quarter" idx="7"/>
          </p:nvPr>
        </p:nvSpPr>
        <p:spPr/>
        <p:txBody>
          <a:bodyPr/>
          <a:lstStyle/>
          <a:p>
            <a:pPr marL="38100">
              <a:lnSpc>
                <a:spcPts val="1630"/>
              </a:lnSpc>
            </a:pPr>
            <a:fld id="{81D60167-4931-47E6-BA6A-407CBD079E47}" type="slidenum">
              <a:rPr lang="en-US" spc="-25" smtClean="0"/>
              <a:t>23</a:t>
            </a:fld>
            <a:endParaRPr lang="en-US" spc="-25"/>
          </a:p>
        </p:txBody>
      </p:sp>
      <p:sp>
        <p:nvSpPr>
          <p:cNvPr id="12" name="TextBox 11"/>
          <p:cNvSpPr txBox="1"/>
          <p:nvPr/>
        </p:nvSpPr>
        <p:spPr>
          <a:xfrm>
            <a:off x="152400" y="685800"/>
            <a:ext cx="5715000"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Lần 1</a:t>
            </a:r>
            <a:r>
              <a:rPr lang="en-US" sz="2400">
                <a:latin typeface="Times New Roman" panose="02020603050405020304" pitchFamily="18" charset="0"/>
                <a:cs typeface="Times New Roman" panose="02020603050405020304" pitchFamily="18" charset="0"/>
              </a:rPr>
              <a:t>: (chưa tiền xử lý, tham số mặc định)</a:t>
            </a:r>
          </a:p>
        </p:txBody>
      </p:sp>
      <p:graphicFrame>
        <p:nvGraphicFramePr>
          <p:cNvPr id="8" name="Table 7"/>
          <p:cNvGraphicFramePr/>
          <p:nvPr>
            <p:custDataLst>
              <p:tags r:id="rId1"/>
            </p:custDataLst>
            <p:extLst>
              <p:ext uri="{D42A27DB-BD31-4B8C-83A1-F6EECF244321}">
                <p14:modId xmlns:p14="http://schemas.microsoft.com/office/powerpoint/2010/main" val="238151241"/>
              </p:ext>
            </p:extLst>
          </p:nvPr>
        </p:nvGraphicFramePr>
        <p:xfrm>
          <a:off x="76200" y="1147445"/>
          <a:ext cx="8920480" cy="5402580"/>
        </p:xfrm>
        <a:graphic>
          <a:graphicData uri="http://schemas.openxmlformats.org/drawingml/2006/table">
            <a:tbl>
              <a:tblPr firstRow="1" bandRow="1">
                <a:tableStyleId>{5C22544A-7EE6-4342-B048-85BDC9FD1C3A}</a:tableStyleId>
              </a:tblPr>
              <a:tblGrid>
                <a:gridCol w="1826260">
                  <a:extLst>
                    <a:ext uri="{9D8B030D-6E8A-4147-A177-3AD203B41FA5}">
                      <a16:colId xmlns:a16="http://schemas.microsoft.com/office/drawing/2014/main" val="20000"/>
                    </a:ext>
                  </a:extLst>
                </a:gridCol>
                <a:gridCol w="1377315">
                  <a:extLst>
                    <a:ext uri="{9D8B030D-6E8A-4147-A177-3AD203B41FA5}">
                      <a16:colId xmlns:a16="http://schemas.microsoft.com/office/drawing/2014/main" val="20001"/>
                    </a:ext>
                  </a:extLst>
                </a:gridCol>
                <a:gridCol w="1407795">
                  <a:extLst>
                    <a:ext uri="{9D8B030D-6E8A-4147-A177-3AD203B41FA5}">
                      <a16:colId xmlns:a16="http://schemas.microsoft.com/office/drawing/2014/main" val="20002"/>
                    </a:ext>
                  </a:extLst>
                </a:gridCol>
                <a:gridCol w="1504950">
                  <a:extLst>
                    <a:ext uri="{9D8B030D-6E8A-4147-A177-3AD203B41FA5}">
                      <a16:colId xmlns:a16="http://schemas.microsoft.com/office/drawing/2014/main" val="20003"/>
                    </a:ext>
                  </a:extLst>
                </a:gridCol>
                <a:gridCol w="1305560">
                  <a:extLst>
                    <a:ext uri="{9D8B030D-6E8A-4147-A177-3AD203B41FA5}">
                      <a16:colId xmlns:a16="http://schemas.microsoft.com/office/drawing/2014/main" val="20004"/>
                    </a:ext>
                  </a:extLst>
                </a:gridCol>
                <a:gridCol w="1498600">
                  <a:extLst>
                    <a:ext uri="{9D8B030D-6E8A-4147-A177-3AD203B41FA5}">
                      <a16:colId xmlns:a16="http://schemas.microsoft.com/office/drawing/2014/main" val="20005"/>
                    </a:ext>
                  </a:extLst>
                </a:gridCol>
              </a:tblGrid>
              <a:tr h="373380">
                <a:tc>
                  <a:txBody>
                    <a:bodyPr/>
                    <a:lstStyle/>
                    <a:p>
                      <a:pPr algn="ctr"/>
                      <a:r>
                        <a:rPr lang="en-US" altLang="zh-CN" sz="1600">
                          <a:latin typeface="Times New Roman" panose="02020603050405020304" pitchFamily="18" charset="0"/>
                          <a:cs typeface="Times New Roman" panose="02020603050405020304" pitchFamily="18" charset="0"/>
                        </a:rPr>
                        <a:t>Model</a:t>
                      </a: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Dataset</a:t>
                      </a: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Accuracy</a:t>
                      </a: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Precision</a:t>
                      </a: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Recall</a:t>
                      </a: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F1-Score</a:t>
                      </a:r>
                    </a:p>
                  </a:txBody>
                  <a:tcPr marL="0" marR="0" marT="0" marB="0" anchor="ctr">
                    <a:solidFill>
                      <a:schemeClr val="accent6">
                        <a:lumMod val="75000"/>
                      </a:schemeClr>
                    </a:solidFill>
                  </a:tcPr>
                </a:tc>
                <a:extLst>
                  <a:ext uri="{0D108BD9-81ED-4DB2-BD59-A6C34878D82A}">
                    <a16:rowId xmlns:a16="http://schemas.microsoft.com/office/drawing/2014/main" val="10000"/>
                  </a:ext>
                </a:extLst>
              </a:tr>
              <a:tr h="330200">
                <a:tc rowSpan="3">
                  <a:txBody>
                    <a:bodyPr/>
                    <a:lstStyle/>
                    <a:p>
                      <a:pPr algn="ctr"/>
                      <a:r>
                        <a:rPr lang="en-US" altLang="zh-CN" sz="1600">
                          <a:latin typeface="Times New Roman" panose="02020603050405020304" pitchFamily="18" charset="0"/>
                          <a:cs typeface="Times New Roman" panose="02020603050405020304" pitchFamily="18" charset="0"/>
                        </a:rPr>
                        <a:t>Decision Tree</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Train</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100.00%</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1.0000</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1.0000</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1.0000</a:t>
                      </a:r>
                    </a:p>
                  </a:txBody>
                  <a:tcPr marL="0" marR="0" marT="0" marB="0" anchor="ctr"/>
                </a:tc>
                <a:extLst>
                  <a:ext uri="{0D108BD9-81ED-4DB2-BD59-A6C34878D82A}">
                    <a16:rowId xmlns:a16="http://schemas.microsoft.com/office/drawing/2014/main" val="10001"/>
                  </a:ext>
                </a:extLst>
              </a:tr>
              <a:tr h="329565">
                <a:tc vMerge="1">
                  <a:txBody>
                    <a:bodyPr/>
                    <a:lstStyle/>
                    <a:p>
                      <a:endParaRPr lang="en-US"/>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Test</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84.50%</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0.8049</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0.7772</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0.7908</a:t>
                      </a:r>
                    </a:p>
                  </a:txBody>
                  <a:tcPr marL="0" marR="0" marT="0" marB="0" anchor="ctr"/>
                </a:tc>
                <a:extLst>
                  <a:ext uri="{0D108BD9-81ED-4DB2-BD59-A6C34878D82A}">
                    <a16:rowId xmlns:a16="http://schemas.microsoft.com/office/drawing/2014/main" val="10002"/>
                  </a:ext>
                </a:extLst>
              </a:tr>
              <a:tr h="329565">
                <a:tc vMerge="1">
                  <a:txBody>
                    <a:bodyPr/>
                    <a:lstStyle/>
                    <a:p>
                      <a:endParaRPr lang="en-US"/>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Difference</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15.50%</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0.1951</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0.2228</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0.2092</a:t>
                      </a:r>
                    </a:p>
                  </a:txBody>
                  <a:tcPr marL="0" marR="0" marT="0" marB="0" anchor="ctr"/>
                </a:tc>
                <a:extLst>
                  <a:ext uri="{0D108BD9-81ED-4DB2-BD59-A6C34878D82A}">
                    <a16:rowId xmlns:a16="http://schemas.microsoft.com/office/drawing/2014/main" val="10003"/>
                  </a:ext>
                </a:extLst>
              </a:tr>
              <a:tr h="329565">
                <a:tc rowSpan="3">
                  <a:txBody>
                    <a:bodyPr/>
                    <a:lstStyle/>
                    <a:p>
                      <a:pPr algn="ctr"/>
                      <a:r>
                        <a:rPr lang="en-US" altLang="zh-CN" sz="1600">
                          <a:latin typeface="Times New Roman" panose="02020603050405020304" pitchFamily="18" charset="0"/>
                          <a:cs typeface="Times New Roman" panose="02020603050405020304" pitchFamily="18" charset="0"/>
                        </a:rPr>
                        <a:t>Random Forest</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Train</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100.00%</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1.0000</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1.0000</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1.0000</a:t>
                      </a:r>
                    </a:p>
                  </a:txBody>
                  <a:tcPr marL="0" marR="0" marT="0" marB="0" anchor="ctr"/>
                </a:tc>
                <a:extLst>
                  <a:ext uri="{0D108BD9-81ED-4DB2-BD59-A6C34878D82A}">
                    <a16:rowId xmlns:a16="http://schemas.microsoft.com/office/drawing/2014/main" val="10004"/>
                  </a:ext>
                </a:extLst>
              </a:tr>
              <a:tr h="329565">
                <a:tc vMerge="1">
                  <a:txBody>
                    <a:bodyPr/>
                    <a:lstStyle/>
                    <a:p>
                      <a:endParaRPr lang="en-US"/>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Test</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91.20%</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0.8937</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0.8700</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0.8817</a:t>
                      </a:r>
                    </a:p>
                  </a:txBody>
                  <a:tcPr marL="0" marR="0" marT="0" marB="0" anchor="ctr"/>
                </a:tc>
                <a:extLst>
                  <a:ext uri="{0D108BD9-81ED-4DB2-BD59-A6C34878D82A}">
                    <a16:rowId xmlns:a16="http://schemas.microsoft.com/office/drawing/2014/main" val="10005"/>
                  </a:ext>
                </a:extLst>
              </a:tr>
              <a:tr h="329565">
                <a:tc vMerge="1">
                  <a:txBody>
                    <a:bodyPr/>
                    <a:lstStyle/>
                    <a:p>
                      <a:endParaRPr lang="en-US"/>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Difference</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8.80%</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0.1063</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0.1300</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0.1183</a:t>
                      </a:r>
                    </a:p>
                  </a:txBody>
                  <a:tcPr marL="0" marR="0" marT="0" marB="0" anchor="ctr"/>
                </a:tc>
                <a:extLst>
                  <a:ext uri="{0D108BD9-81ED-4DB2-BD59-A6C34878D82A}">
                    <a16:rowId xmlns:a16="http://schemas.microsoft.com/office/drawing/2014/main" val="10006"/>
                  </a:ext>
                </a:extLst>
              </a:tr>
              <a:tr h="328295">
                <a:tc rowSpan="3">
                  <a:txBody>
                    <a:bodyPr/>
                    <a:lstStyle/>
                    <a:p>
                      <a:pPr algn="ctr"/>
                      <a:r>
                        <a:rPr lang="en-US" altLang="zh-CN" sz="1600">
                          <a:latin typeface="Times New Roman" panose="02020603050405020304" pitchFamily="18" charset="0"/>
                          <a:cs typeface="Times New Roman" panose="02020603050405020304" pitchFamily="18" charset="0"/>
                        </a:rPr>
                        <a:t>K-NN</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Train</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78.50%</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0.7454</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0.7319</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0.7386</a:t>
                      </a:r>
                    </a:p>
                  </a:txBody>
                  <a:tcPr marL="0" marR="0" marT="0" marB="0" anchor="ctr"/>
                </a:tc>
                <a:extLst>
                  <a:ext uri="{0D108BD9-81ED-4DB2-BD59-A6C34878D82A}">
                    <a16:rowId xmlns:a16="http://schemas.microsoft.com/office/drawing/2014/main" val="10007"/>
                  </a:ext>
                </a:extLst>
              </a:tr>
              <a:tr h="330200">
                <a:tc vMerge="1">
                  <a:txBody>
                    <a:bodyPr/>
                    <a:lstStyle/>
                    <a:p>
                      <a:endParaRPr lang="en-US"/>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Test</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64.50%</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0.5281</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0.5491</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0.5384</a:t>
                      </a:r>
                    </a:p>
                  </a:txBody>
                  <a:tcPr marL="0" marR="0" marT="0" marB="0" anchor="ctr"/>
                </a:tc>
                <a:extLst>
                  <a:ext uri="{0D108BD9-81ED-4DB2-BD59-A6C34878D82A}">
                    <a16:rowId xmlns:a16="http://schemas.microsoft.com/office/drawing/2014/main" val="10008"/>
                  </a:ext>
                </a:extLst>
              </a:tr>
              <a:tr h="329565">
                <a:tc vMerge="1">
                  <a:txBody>
                    <a:bodyPr/>
                    <a:lstStyle/>
                    <a:p>
                      <a:endParaRPr lang="en-US"/>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Difference</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14.00%</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0.2173</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0.1829</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0.2002</a:t>
                      </a:r>
                    </a:p>
                  </a:txBody>
                  <a:tcPr marL="0" marR="0" marT="0" marB="0" anchor="ctr"/>
                </a:tc>
                <a:extLst>
                  <a:ext uri="{0D108BD9-81ED-4DB2-BD59-A6C34878D82A}">
                    <a16:rowId xmlns:a16="http://schemas.microsoft.com/office/drawing/2014/main" val="10009"/>
                  </a:ext>
                </a:extLst>
              </a:tr>
              <a:tr h="329565">
                <a:tc rowSpan="3">
                  <a:txBody>
                    <a:bodyPr/>
                    <a:lstStyle/>
                    <a:p>
                      <a:pPr algn="ctr"/>
                      <a:r>
                        <a:rPr lang="en-US" altLang="zh-CN" sz="1600">
                          <a:latin typeface="Times New Roman" panose="02020603050405020304" pitchFamily="18" charset="0"/>
                          <a:cs typeface="Times New Roman" panose="02020603050405020304" pitchFamily="18" charset="0"/>
                        </a:rPr>
                        <a:t>Naive Bayes</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Train</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86.17%</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0.8118</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0.8681</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0.8390</a:t>
                      </a:r>
                    </a:p>
                  </a:txBody>
                  <a:tcPr marL="0" marR="0" marT="0" marB="0" anchor="ctr"/>
                </a:tc>
                <a:extLst>
                  <a:ext uri="{0D108BD9-81ED-4DB2-BD59-A6C34878D82A}">
                    <a16:rowId xmlns:a16="http://schemas.microsoft.com/office/drawing/2014/main" val="10010"/>
                  </a:ext>
                </a:extLst>
              </a:tr>
              <a:tr h="329565">
                <a:tc vMerge="1">
                  <a:txBody>
                    <a:bodyPr/>
                    <a:lstStyle/>
                    <a:p>
                      <a:endParaRPr lang="en-US"/>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Test</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86.90%</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0.8030</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0.8647</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0.8327</a:t>
                      </a:r>
                    </a:p>
                  </a:txBody>
                  <a:tcPr marL="0" marR="0" marT="0" marB="0" anchor="ctr"/>
                </a:tc>
                <a:extLst>
                  <a:ext uri="{0D108BD9-81ED-4DB2-BD59-A6C34878D82A}">
                    <a16:rowId xmlns:a16="http://schemas.microsoft.com/office/drawing/2014/main" val="10011"/>
                  </a:ext>
                </a:extLst>
              </a:tr>
              <a:tr h="329565">
                <a:tc vMerge="1">
                  <a:txBody>
                    <a:bodyPr/>
                    <a:lstStyle/>
                    <a:p>
                      <a:endParaRPr lang="en-US"/>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Difference</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-0.73%</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0.0089</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0.0034</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0.0063</a:t>
                      </a:r>
                    </a:p>
                  </a:txBody>
                  <a:tcPr marL="0" marR="0" marT="0" marB="0" anchor="ctr"/>
                </a:tc>
                <a:extLst>
                  <a:ext uri="{0D108BD9-81ED-4DB2-BD59-A6C34878D82A}">
                    <a16:rowId xmlns:a16="http://schemas.microsoft.com/office/drawing/2014/main" val="10012"/>
                  </a:ext>
                </a:extLst>
              </a:tr>
              <a:tr h="329565">
                <a:tc rowSpan="3">
                  <a:txBody>
                    <a:bodyPr/>
                    <a:lstStyle/>
                    <a:p>
                      <a:pPr algn="ctr"/>
                      <a:r>
                        <a:rPr lang="en-US" altLang="zh-CN" sz="1600">
                          <a:latin typeface="Times New Roman" panose="02020603050405020304" pitchFamily="18" charset="0"/>
                          <a:cs typeface="Times New Roman" panose="02020603050405020304" pitchFamily="18" charset="0"/>
                        </a:rPr>
                        <a:t>XGBoost</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Train</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99.40%</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0.9886</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0.9970</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0.9928</a:t>
                      </a:r>
                    </a:p>
                  </a:txBody>
                  <a:tcPr marL="0" marR="0" marT="0" marB="0" anchor="ctr"/>
                </a:tc>
                <a:extLst>
                  <a:ext uri="{0D108BD9-81ED-4DB2-BD59-A6C34878D82A}">
                    <a16:rowId xmlns:a16="http://schemas.microsoft.com/office/drawing/2014/main" val="10013"/>
                  </a:ext>
                </a:extLst>
              </a:tr>
              <a:tr h="330200">
                <a:tc vMerge="1">
                  <a:txBody>
                    <a:bodyPr/>
                    <a:lstStyle/>
                    <a:p>
                      <a:endParaRPr lang="en-US"/>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Test</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90.60%</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0.8856</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0.8621</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0.8737</a:t>
                      </a:r>
                    </a:p>
                  </a:txBody>
                  <a:tcPr marL="0" marR="0" marT="0" marB="0" anchor="ctr"/>
                </a:tc>
                <a:extLst>
                  <a:ext uri="{0D108BD9-81ED-4DB2-BD59-A6C34878D82A}">
                    <a16:rowId xmlns:a16="http://schemas.microsoft.com/office/drawing/2014/main" val="10014"/>
                  </a:ext>
                </a:extLst>
              </a:tr>
              <a:tr h="328930">
                <a:tc vMerge="1">
                  <a:txBody>
                    <a:bodyPr/>
                    <a:lstStyle/>
                    <a:p>
                      <a:endParaRPr lang="en-US"/>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Difference</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8.80%</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0.1031</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0.1349</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0.1191</a:t>
                      </a:r>
                    </a:p>
                  </a:txBody>
                  <a:tcPr marL="0" marR="0" marT="0" marB="0" anchor="ctr"/>
                </a:tc>
                <a:extLst>
                  <a:ext uri="{0D108BD9-81ED-4DB2-BD59-A6C34878D82A}">
                    <a16:rowId xmlns:a16="http://schemas.microsoft.com/office/drawing/2014/main" val="10015"/>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130" y="28143"/>
            <a:ext cx="4948555" cy="452120"/>
          </a:xfrm>
          <a:prstGeom prst="rect">
            <a:avLst/>
          </a:prstGeom>
        </p:spPr>
        <p:txBody>
          <a:bodyPr vert="horz" wrap="square" lIns="0" tIns="12065" rIns="0" bIns="0" rtlCol="0">
            <a:spAutoFit/>
          </a:bodyPr>
          <a:lstStyle/>
          <a:p>
            <a:pPr marL="12700">
              <a:lnSpc>
                <a:spcPct val="100000"/>
              </a:lnSpc>
              <a:spcBef>
                <a:spcPts val="95"/>
              </a:spcBef>
            </a:pPr>
            <a:r>
              <a:rPr lang="en-US" sz="2800" b="1">
                <a:solidFill>
                  <a:srgbClr val="FFFFFF"/>
                </a:solidFill>
                <a:latin typeface="Times New Roman" panose="02020603050405020304" pitchFamily="18" charset="0"/>
                <a:cs typeface="Times New Roman" panose="02020603050405020304" pitchFamily="18" charset="0"/>
              </a:rPr>
              <a:t>4</a:t>
            </a:r>
            <a:r>
              <a:rPr sz="2800" b="1">
                <a:solidFill>
                  <a:srgbClr val="FFFFFF"/>
                </a:solidFill>
                <a:latin typeface="Times New Roman" panose="02020603050405020304" pitchFamily="18" charset="0"/>
                <a:cs typeface="Times New Roman" panose="02020603050405020304" pitchFamily="18" charset="0"/>
              </a:rPr>
              <a:t>.</a:t>
            </a:r>
            <a:r>
              <a:rPr sz="2800" b="1" spc="-135">
                <a:solidFill>
                  <a:srgbClr val="FFFFFF"/>
                </a:solidFill>
                <a:latin typeface="Times New Roman" panose="02020603050405020304" pitchFamily="18" charset="0"/>
                <a:cs typeface="Times New Roman" panose="02020603050405020304" pitchFamily="18" charset="0"/>
              </a:rPr>
              <a:t> </a:t>
            </a:r>
            <a:r>
              <a:rPr lang="en-US" sz="2800" b="1" spc="-135">
                <a:solidFill>
                  <a:srgbClr val="FFFFFF"/>
                </a:solidFill>
                <a:latin typeface="Times New Roman" panose="02020603050405020304" pitchFamily="18" charset="0"/>
                <a:cs typeface="Times New Roman" panose="02020603050405020304" pitchFamily="18" charset="0"/>
              </a:rPr>
              <a:t>Đánh giá hiệu suất mô hình</a:t>
            </a:r>
            <a:endParaRPr sz="280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06/6/2025</a:t>
            </a:r>
            <a:endParaRPr spc="-10"/>
          </a:p>
        </p:txBody>
      </p:sp>
      <p:sp>
        <p:nvSpPr>
          <p:cNvPr id="7" name="Slide Number Placeholder 6"/>
          <p:cNvSpPr>
            <a:spLocks noGrp="1"/>
          </p:cNvSpPr>
          <p:nvPr>
            <p:ph type="sldNum" sz="quarter" idx="7"/>
          </p:nvPr>
        </p:nvSpPr>
        <p:spPr/>
        <p:txBody>
          <a:bodyPr/>
          <a:lstStyle/>
          <a:p>
            <a:pPr marL="38100">
              <a:lnSpc>
                <a:spcPts val="1630"/>
              </a:lnSpc>
            </a:pPr>
            <a:fld id="{81D60167-4931-47E6-BA6A-407CBD079E47}" type="slidenum">
              <a:rPr lang="en-US" spc="-25" smtClean="0"/>
              <a:t>24</a:t>
            </a:fld>
            <a:endParaRPr lang="en-US" spc="-25"/>
          </a:p>
        </p:txBody>
      </p:sp>
      <p:sp>
        <p:nvSpPr>
          <p:cNvPr id="12" name="TextBox 11"/>
          <p:cNvSpPr txBox="1"/>
          <p:nvPr/>
        </p:nvSpPr>
        <p:spPr>
          <a:xfrm>
            <a:off x="152400" y="685800"/>
            <a:ext cx="5715000" cy="46037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Lần 2</a:t>
            </a:r>
            <a:r>
              <a:rPr lang="en-US" sz="2400">
                <a:latin typeface="Times New Roman" panose="02020603050405020304" pitchFamily="18" charset="0"/>
                <a:cs typeface="Times New Roman" panose="02020603050405020304" pitchFamily="18" charset="0"/>
              </a:rPr>
              <a:t>: (sau tiền xử lý, SMOTE)</a:t>
            </a:r>
          </a:p>
        </p:txBody>
      </p:sp>
      <p:graphicFrame>
        <p:nvGraphicFramePr>
          <p:cNvPr id="8" name="Table 7"/>
          <p:cNvGraphicFramePr/>
          <p:nvPr>
            <p:extLst>
              <p:ext uri="{D42A27DB-BD31-4B8C-83A1-F6EECF244321}">
                <p14:modId xmlns:p14="http://schemas.microsoft.com/office/powerpoint/2010/main" val="126193398"/>
              </p:ext>
            </p:extLst>
          </p:nvPr>
        </p:nvGraphicFramePr>
        <p:xfrm>
          <a:off x="76200" y="1147445"/>
          <a:ext cx="8920480" cy="5402580"/>
        </p:xfrm>
        <a:graphic>
          <a:graphicData uri="http://schemas.openxmlformats.org/drawingml/2006/table">
            <a:tbl>
              <a:tblPr firstRow="1" bandRow="1">
                <a:tableStyleId>{5C22544A-7EE6-4342-B048-85BDC9FD1C3A}</a:tableStyleId>
              </a:tblPr>
              <a:tblGrid>
                <a:gridCol w="1826260">
                  <a:extLst>
                    <a:ext uri="{9D8B030D-6E8A-4147-A177-3AD203B41FA5}">
                      <a16:colId xmlns:a16="http://schemas.microsoft.com/office/drawing/2014/main" val="20000"/>
                    </a:ext>
                  </a:extLst>
                </a:gridCol>
                <a:gridCol w="1377315">
                  <a:extLst>
                    <a:ext uri="{9D8B030D-6E8A-4147-A177-3AD203B41FA5}">
                      <a16:colId xmlns:a16="http://schemas.microsoft.com/office/drawing/2014/main" val="20001"/>
                    </a:ext>
                  </a:extLst>
                </a:gridCol>
                <a:gridCol w="1407795">
                  <a:extLst>
                    <a:ext uri="{9D8B030D-6E8A-4147-A177-3AD203B41FA5}">
                      <a16:colId xmlns:a16="http://schemas.microsoft.com/office/drawing/2014/main" val="20002"/>
                    </a:ext>
                  </a:extLst>
                </a:gridCol>
                <a:gridCol w="1504950">
                  <a:extLst>
                    <a:ext uri="{9D8B030D-6E8A-4147-A177-3AD203B41FA5}">
                      <a16:colId xmlns:a16="http://schemas.microsoft.com/office/drawing/2014/main" val="20003"/>
                    </a:ext>
                  </a:extLst>
                </a:gridCol>
                <a:gridCol w="1305560">
                  <a:extLst>
                    <a:ext uri="{9D8B030D-6E8A-4147-A177-3AD203B41FA5}">
                      <a16:colId xmlns:a16="http://schemas.microsoft.com/office/drawing/2014/main" val="20004"/>
                    </a:ext>
                  </a:extLst>
                </a:gridCol>
                <a:gridCol w="1498600">
                  <a:extLst>
                    <a:ext uri="{9D8B030D-6E8A-4147-A177-3AD203B41FA5}">
                      <a16:colId xmlns:a16="http://schemas.microsoft.com/office/drawing/2014/main" val="20005"/>
                    </a:ext>
                  </a:extLst>
                </a:gridCol>
              </a:tblGrid>
              <a:tr h="373380">
                <a:tc>
                  <a:txBody>
                    <a:bodyPr/>
                    <a:lstStyle/>
                    <a:p>
                      <a:pPr algn="ctr"/>
                      <a:r>
                        <a:rPr lang="en-US" altLang="zh-CN" sz="1600">
                          <a:latin typeface="Times New Roman" panose="02020603050405020304" pitchFamily="18" charset="0"/>
                          <a:cs typeface="Times New Roman" panose="02020603050405020304" pitchFamily="18" charset="0"/>
                        </a:rPr>
                        <a:t>Model</a:t>
                      </a: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Dataset</a:t>
                      </a: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Accuracy</a:t>
                      </a: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Precision</a:t>
                      </a: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Recall</a:t>
                      </a: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F1-Score</a:t>
                      </a:r>
                    </a:p>
                  </a:txBody>
                  <a:tcPr marL="0" marR="0" marT="0" marB="0" anchor="ctr">
                    <a:solidFill>
                      <a:schemeClr val="accent6">
                        <a:lumMod val="75000"/>
                      </a:schemeClr>
                    </a:solidFill>
                  </a:tcPr>
                </a:tc>
                <a:extLst>
                  <a:ext uri="{0D108BD9-81ED-4DB2-BD59-A6C34878D82A}">
                    <a16:rowId xmlns:a16="http://schemas.microsoft.com/office/drawing/2014/main" val="10000"/>
                  </a:ext>
                </a:extLst>
              </a:tr>
              <a:tr h="330200">
                <a:tc rowSpan="3">
                  <a:txBody>
                    <a:bodyPr/>
                    <a:lstStyle/>
                    <a:p>
                      <a:pPr algn="ctr"/>
                      <a:r>
                        <a:rPr lang="en-US" altLang="zh-CN" sz="1600">
                          <a:latin typeface="Times New Roman" panose="02020603050405020304" pitchFamily="18" charset="0"/>
                          <a:cs typeface="Times New Roman" panose="02020603050405020304" pitchFamily="18" charset="0"/>
                        </a:rPr>
                        <a:t>Decision Tree</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Train</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100.00%</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1.0000</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1.0000</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1.0000</a:t>
                      </a:r>
                    </a:p>
                  </a:txBody>
                  <a:tcPr marL="0" marR="0" marT="0" marB="0" anchor="ctr"/>
                </a:tc>
                <a:extLst>
                  <a:ext uri="{0D108BD9-81ED-4DB2-BD59-A6C34878D82A}">
                    <a16:rowId xmlns:a16="http://schemas.microsoft.com/office/drawing/2014/main" val="10001"/>
                  </a:ext>
                </a:extLst>
              </a:tr>
              <a:tr h="329565">
                <a:tc vMerge="1">
                  <a:txBody>
                    <a:bodyPr/>
                    <a:lstStyle/>
                    <a:p>
                      <a:endParaRPr lang="en-US"/>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Test</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82.79%</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0.7655</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0.8439</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0.8028</a:t>
                      </a:r>
                    </a:p>
                  </a:txBody>
                  <a:tcPr marL="0" marR="0" marT="0" marB="0" anchor="ctr"/>
                </a:tc>
                <a:extLst>
                  <a:ext uri="{0D108BD9-81ED-4DB2-BD59-A6C34878D82A}">
                    <a16:rowId xmlns:a16="http://schemas.microsoft.com/office/drawing/2014/main" val="10002"/>
                  </a:ext>
                </a:extLst>
              </a:tr>
              <a:tr h="329565">
                <a:tc vMerge="1">
                  <a:txBody>
                    <a:bodyPr/>
                    <a:lstStyle/>
                    <a:p>
                      <a:endParaRPr lang="en-US"/>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Difference</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17.21%</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0.2345</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0.1561</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0.1972</a:t>
                      </a:r>
                    </a:p>
                  </a:txBody>
                  <a:tcPr marL="0" marR="0" marT="0" marB="0" anchor="ctr"/>
                </a:tc>
                <a:extLst>
                  <a:ext uri="{0D108BD9-81ED-4DB2-BD59-A6C34878D82A}">
                    <a16:rowId xmlns:a16="http://schemas.microsoft.com/office/drawing/2014/main" val="10003"/>
                  </a:ext>
                </a:extLst>
              </a:tr>
              <a:tr h="329565">
                <a:tc rowSpan="3">
                  <a:txBody>
                    <a:bodyPr/>
                    <a:lstStyle/>
                    <a:p>
                      <a:pPr algn="ctr"/>
                      <a:r>
                        <a:rPr lang="en-US" altLang="zh-CN" sz="1600">
                          <a:latin typeface="Times New Roman" panose="02020603050405020304" pitchFamily="18" charset="0"/>
                          <a:cs typeface="Times New Roman" panose="02020603050405020304" pitchFamily="18" charset="0"/>
                        </a:rPr>
                        <a:t>Random Forest</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Train</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100.00%</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1.0000</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1.0000</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1.0000</a:t>
                      </a:r>
                    </a:p>
                  </a:txBody>
                  <a:tcPr marL="0" marR="0" marT="0" marB="0" anchor="ctr"/>
                </a:tc>
                <a:extLst>
                  <a:ext uri="{0D108BD9-81ED-4DB2-BD59-A6C34878D82A}">
                    <a16:rowId xmlns:a16="http://schemas.microsoft.com/office/drawing/2014/main" val="10004"/>
                  </a:ext>
                </a:extLst>
              </a:tr>
              <a:tr h="329565">
                <a:tc vMerge="1">
                  <a:txBody>
                    <a:bodyPr/>
                    <a:lstStyle/>
                    <a:p>
                      <a:endParaRPr lang="en-US"/>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Test</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90.18%</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0.8717</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0.8951</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0.8833</a:t>
                      </a:r>
                    </a:p>
                  </a:txBody>
                  <a:tcPr marL="0" marR="0" marT="0" marB="0" anchor="ctr"/>
                </a:tc>
                <a:extLst>
                  <a:ext uri="{0D108BD9-81ED-4DB2-BD59-A6C34878D82A}">
                    <a16:rowId xmlns:a16="http://schemas.microsoft.com/office/drawing/2014/main" val="10005"/>
                  </a:ext>
                </a:extLst>
              </a:tr>
              <a:tr h="329565">
                <a:tc vMerge="1">
                  <a:txBody>
                    <a:bodyPr/>
                    <a:lstStyle/>
                    <a:p>
                      <a:endParaRPr lang="en-US"/>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Difference</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9.82%</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0.1283</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0.1049</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0.1167</a:t>
                      </a:r>
                    </a:p>
                  </a:txBody>
                  <a:tcPr marL="0" marR="0" marT="0" marB="0" anchor="ctr"/>
                </a:tc>
                <a:extLst>
                  <a:ext uri="{0D108BD9-81ED-4DB2-BD59-A6C34878D82A}">
                    <a16:rowId xmlns:a16="http://schemas.microsoft.com/office/drawing/2014/main" val="10006"/>
                  </a:ext>
                </a:extLst>
              </a:tr>
              <a:tr h="328295">
                <a:tc rowSpan="3">
                  <a:txBody>
                    <a:bodyPr/>
                    <a:lstStyle/>
                    <a:p>
                      <a:pPr algn="ctr"/>
                      <a:r>
                        <a:rPr lang="en-US" altLang="zh-CN" sz="1600">
                          <a:latin typeface="Times New Roman" panose="02020603050405020304" pitchFamily="18" charset="0"/>
                          <a:cs typeface="Times New Roman" panose="02020603050405020304" pitchFamily="18" charset="0"/>
                        </a:rPr>
                        <a:t>K-NN</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Train</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89.04%</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0.8917</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0.8887</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0.8902</a:t>
                      </a:r>
                    </a:p>
                  </a:txBody>
                  <a:tcPr marL="0" marR="0" marT="0" marB="0" anchor="ctr"/>
                </a:tc>
                <a:extLst>
                  <a:ext uri="{0D108BD9-81ED-4DB2-BD59-A6C34878D82A}">
                    <a16:rowId xmlns:a16="http://schemas.microsoft.com/office/drawing/2014/main" val="10007"/>
                  </a:ext>
                </a:extLst>
              </a:tr>
              <a:tr h="330200">
                <a:tc vMerge="1">
                  <a:txBody>
                    <a:bodyPr/>
                    <a:lstStyle/>
                    <a:p>
                      <a:endParaRPr lang="en-US"/>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Test</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88.97%</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0.8444</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0.9000</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0.8713</a:t>
                      </a:r>
                    </a:p>
                  </a:txBody>
                  <a:tcPr marL="0" marR="0" marT="0" marB="0" anchor="ctr"/>
                </a:tc>
                <a:extLst>
                  <a:ext uri="{0D108BD9-81ED-4DB2-BD59-A6C34878D82A}">
                    <a16:rowId xmlns:a16="http://schemas.microsoft.com/office/drawing/2014/main" val="10008"/>
                  </a:ext>
                </a:extLst>
              </a:tr>
              <a:tr h="329565">
                <a:tc vMerge="1">
                  <a:txBody>
                    <a:bodyPr/>
                    <a:lstStyle/>
                    <a:p>
                      <a:endParaRPr lang="en-US"/>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Difference</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0.07%</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0.0473</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-0.0113</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0.0189</a:t>
                      </a:r>
                    </a:p>
                  </a:txBody>
                  <a:tcPr marL="0" marR="0" marT="0" marB="0" anchor="ctr"/>
                </a:tc>
                <a:extLst>
                  <a:ext uri="{0D108BD9-81ED-4DB2-BD59-A6C34878D82A}">
                    <a16:rowId xmlns:a16="http://schemas.microsoft.com/office/drawing/2014/main" val="10009"/>
                  </a:ext>
                </a:extLst>
              </a:tr>
              <a:tr h="329565">
                <a:tc rowSpan="3">
                  <a:txBody>
                    <a:bodyPr/>
                    <a:lstStyle/>
                    <a:p>
                      <a:pPr algn="ctr"/>
                      <a:r>
                        <a:rPr lang="en-US" altLang="zh-CN" sz="1600">
                          <a:latin typeface="Times New Roman" panose="02020603050405020304" pitchFamily="18" charset="0"/>
                          <a:cs typeface="Times New Roman" panose="02020603050405020304" pitchFamily="18" charset="0"/>
                        </a:rPr>
                        <a:t>Naive Bayes</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Train</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82.02%</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0.8133</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0.8313</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0.8222</a:t>
                      </a:r>
                    </a:p>
                  </a:txBody>
                  <a:tcPr marL="0" marR="0" marT="0" marB="0" anchor="ctr"/>
                </a:tc>
                <a:extLst>
                  <a:ext uri="{0D108BD9-81ED-4DB2-BD59-A6C34878D82A}">
                    <a16:rowId xmlns:a16="http://schemas.microsoft.com/office/drawing/2014/main" val="10010"/>
                  </a:ext>
                </a:extLst>
              </a:tr>
              <a:tr h="329565">
                <a:tc vMerge="1">
                  <a:txBody>
                    <a:bodyPr/>
                    <a:lstStyle/>
                    <a:p>
                      <a:endParaRPr lang="en-US"/>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Test</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84.31%</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0.7766</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0.8732</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0.8220</a:t>
                      </a:r>
                    </a:p>
                  </a:txBody>
                  <a:tcPr marL="0" marR="0" marT="0" marB="0" anchor="ctr"/>
                </a:tc>
                <a:extLst>
                  <a:ext uri="{0D108BD9-81ED-4DB2-BD59-A6C34878D82A}">
                    <a16:rowId xmlns:a16="http://schemas.microsoft.com/office/drawing/2014/main" val="10011"/>
                  </a:ext>
                </a:extLst>
              </a:tr>
              <a:tr h="329565">
                <a:tc vMerge="1">
                  <a:txBody>
                    <a:bodyPr/>
                    <a:lstStyle/>
                    <a:p>
                      <a:endParaRPr lang="en-US"/>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Difference</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-2.29%</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0.0367</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-0.0419</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0.0002</a:t>
                      </a:r>
                    </a:p>
                  </a:txBody>
                  <a:tcPr marL="0" marR="0" marT="0" marB="0" anchor="ctr"/>
                </a:tc>
                <a:extLst>
                  <a:ext uri="{0D108BD9-81ED-4DB2-BD59-A6C34878D82A}">
                    <a16:rowId xmlns:a16="http://schemas.microsoft.com/office/drawing/2014/main" val="10012"/>
                  </a:ext>
                </a:extLst>
              </a:tr>
              <a:tr h="329565">
                <a:tc rowSpan="3">
                  <a:txBody>
                    <a:bodyPr/>
                    <a:lstStyle/>
                    <a:p>
                      <a:pPr algn="ctr"/>
                      <a:r>
                        <a:rPr lang="en-US" altLang="zh-CN" sz="1600">
                          <a:latin typeface="Times New Roman" panose="02020603050405020304" pitchFamily="18" charset="0"/>
                          <a:cs typeface="Times New Roman" panose="02020603050405020304" pitchFamily="18" charset="0"/>
                        </a:rPr>
                        <a:t>XGBoost</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Train</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97.45%</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0.9674</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0.9822</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0.9747</a:t>
                      </a:r>
                    </a:p>
                  </a:txBody>
                  <a:tcPr marL="0" marR="0" marT="0" marB="0" anchor="ctr"/>
                </a:tc>
                <a:extLst>
                  <a:ext uri="{0D108BD9-81ED-4DB2-BD59-A6C34878D82A}">
                    <a16:rowId xmlns:a16="http://schemas.microsoft.com/office/drawing/2014/main" val="10013"/>
                  </a:ext>
                </a:extLst>
              </a:tr>
              <a:tr h="330200">
                <a:tc vMerge="1">
                  <a:txBody>
                    <a:bodyPr/>
                    <a:lstStyle/>
                    <a:p>
                      <a:endParaRPr lang="en-US"/>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Test</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87.85%</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0.8420</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0.8707</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0.8561</a:t>
                      </a:r>
                    </a:p>
                  </a:txBody>
                  <a:tcPr marL="0" marR="0" marT="0" marB="0" anchor="ctr"/>
                </a:tc>
                <a:extLst>
                  <a:ext uri="{0D108BD9-81ED-4DB2-BD59-A6C34878D82A}">
                    <a16:rowId xmlns:a16="http://schemas.microsoft.com/office/drawing/2014/main" val="10014"/>
                  </a:ext>
                </a:extLst>
              </a:tr>
              <a:tr h="328930">
                <a:tc vMerge="1">
                  <a:txBody>
                    <a:bodyPr/>
                    <a:lstStyle/>
                    <a:p>
                      <a:endParaRPr lang="en-US"/>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Difference</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9.60%</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0.1254</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0.1114</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0.1186</a:t>
                      </a:r>
                    </a:p>
                  </a:txBody>
                  <a:tcPr marL="0" marR="0" marT="0" marB="0" anchor="ctr"/>
                </a:tc>
                <a:extLst>
                  <a:ext uri="{0D108BD9-81ED-4DB2-BD59-A6C34878D82A}">
                    <a16:rowId xmlns:a16="http://schemas.microsoft.com/office/drawing/2014/main" val="10015"/>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130" y="28143"/>
            <a:ext cx="4948555" cy="452120"/>
          </a:xfrm>
          <a:prstGeom prst="rect">
            <a:avLst/>
          </a:prstGeom>
        </p:spPr>
        <p:txBody>
          <a:bodyPr vert="horz" wrap="square" lIns="0" tIns="12065" rIns="0" bIns="0" rtlCol="0">
            <a:spAutoFit/>
          </a:bodyPr>
          <a:lstStyle/>
          <a:p>
            <a:pPr marL="12700">
              <a:lnSpc>
                <a:spcPct val="100000"/>
              </a:lnSpc>
              <a:spcBef>
                <a:spcPts val="95"/>
              </a:spcBef>
            </a:pPr>
            <a:r>
              <a:rPr lang="en-US" sz="2800" b="1">
                <a:solidFill>
                  <a:srgbClr val="FFFFFF"/>
                </a:solidFill>
                <a:latin typeface="Times New Roman" panose="02020603050405020304" pitchFamily="18" charset="0"/>
                <a:cs typeface="Times New Roman" panose="02020603050405020304" pitchFamily="18" charset="0"/>
              </a:rPr>
              <a:t>4</a:t>
            </a:r>
            <a:r>
              <a:rPr sz="2800" b="1">
                <a:solidFill>
                  <a:srgbClr val="FFFFFF"/>
                </a:solidFill>
                <a:latin typeface="Times New Roman" panose="02020603050405020304" pitchFamily="18" charset="0"/>
                <a:cs typeface="Times New Roman" panose="02020603050405020304" pitchFamily="18" charset="0"/>
              </a:rPr>
              <a:t>.</a:t>
            </a:r>
            <a:r>
              <a:rPr sz="2800" b="1" spc="-135">
                <a:solidFill>
                  <a:srgbClr val="FFFFFF"/>
                </a:solidFill>
                <a:latin typeface="Times New Roman" panose="02020603050405020304" pitchFamily="18" charset="0"/>
                <a:cs typeface="Times New Roman" panose="02020603050405020304" pitchFamily="18" charset="0"/>
              </a:rPr>
              <a:t> </a:t>
            </a:r>
            <a:r>
              <a:rPr lang="en-US" sz="2800" b="1" spc="-135">
                <a:solidFill>
                  <a:srgbClr val="FFFFFF"/>
                </a:solidFill>
                <a:latin typeface="Times New Roman" panose="02020603050405020304" pitchFamily="18" charset="0"/>
                <a:cs typeface="Times New Roman" panose="02020603050405020304" pitchFamily="18" charset="0"/>
              </a:rPr>
              <a:t>Đánh giá hiệu suất mô hình</a:t>
            </a:r>
            <a:endParaRPr sz="280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06/6/2025</a:t>
            </a:r>
            <a:endParaRPr spc="-10"/>
          </a:p>
        </p:txBody>
      </p:sp>
      <p:sp>
        <p:nvSpPr>
          <p:cNvPr id="7" name="Slide Number Placeholder 6"/>
          <p:cNvSpPr>
            <a:spLocks noGrp="1"/>
          </p:cNvSpPr>
          <p:nvPr>
            <p:ph type="sldNum" sz="quarter" idx="7"/>
          </p:nvPr>
        </p:nvSpPr>
        <p:spPr/>
        <p:txBody>
          <a:bodyPr/>
          <a:lstStyle/>
          <a:p>
            <a:pPr marL="38100">
              <a:lnSpc>
                <a:spcPts val="1630"/>
              </a:lnSpc>
            </a:pPr>
            <a:fld id="{81D60167-4931-47E6-BA6A-407CBD079E47}" type="slidenum">
              <a:rPr lang="en-US" spc="-25" smtClean="0"/>
              <a:t>25</a:t>
            </a:fld>
            <a:endParaRPr lang="en-US" spc="-25"/>
          </a:p>
        </p:txBody>
      </p:sp>
      <p:sp>
        <p:nvSpPr>
          <p:cNvPr id="12" name="TextBox 11"/>
          <p:cNvSpPr txBox="1"/>
          <p:nvPr/>
        </p:nvSpPr>
        <p:spPr>
          <a:xfrm>
            <a:off x="152400" y="685800"/>
            <a:ext cx="6248400"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Lần 2</a:t>
            </a:r>
            <a:r>
              <a:rPr lang="en-US" sz="2400">
                <a:latin typeface="Times New Roman" panose="02020603050405020304" pitchFamily="18" charset="0"/>
                <a:cs typeface="Times New Roman" panose="02020603050405020304" pitchFamily="18" charset="0"/>
              </a:rPr>
              <a:t>: (sau tiền xử lý, RandomOverSampler)</a:t>
            </a:r>
          </a:p>
        </p:txBody>
      </p:sp>
      <p:graphicFrame>
        <p:nvGraphicFramePr>
          <p:cNvPr id="3" name="Table 2"/>
          <p:cNvGraphicFramePr/>
          <p:nvPr>
            <p:extLst>
              <p:ext uri="{D42A27DB-BD31-4B8C-83A1-F6EECF244321}">
                <p14:modId xmlns:p14="http://schemas.microsoft.com/office/powerpoint/2010/main" val="3275863768"/>
              </p:ext>
            </p:extLst>
          </p:nvPr>
        </p:nvGraphicFramePr>
        <p:xfrm>
          <a:off x="76200" y="1147445"/>
          <a:ext cx="8920480" cy="5402580"/>
        </p:xfrm>
        <a:graphic>
          <a:graphicData uri="http://schemas.openxmlformats.org/drawingml/2006/table">
            <a:tbl>
              <a:tblPr firstRow="1" bandRow="1">
                <a:tableStyleId>{5C22544A-7EE6-4342-B048-85BDC9FD1C3A}</a:tableStyleId>
              </a:tblPr>
              <a:tblGrid>
                <a:gridCol w="1826260">
                  <a:extLst>
                    <a:ext uri="{9D8B030D-6E8A-4147-A177-3AD203B41FA5}">
                      <a16:colId xmlns:a16="http://schemas.microsoft.com/office/drawing/2014/main" val="20000"/>
                    </a:ext>
                  </a:extLst>
                </a:gridCol>
                <a:gridCol w="1377315">
                  <a:extLst>
                    <a:ext uri="{9D8B030D-6E8A-4147-A177-3AD203B41FA5}">
                      <a16:colId xmlns:a16="http://schemas.microsoft.com/office/drawing/2014/main" val="20001"/>
                    </a:ext>
                  </a:extLst>
                </a:gridCol>
                <a:gridCol w="1407795">
                  <a:extLst>
                    <a:ext uri="{9D8B030D-6E8A-4147-A177-3AD203B41FA5}">
                      <a16:colId xmlns:a16="http://schemas.microsoft.com/office/drawing/2014/main" val="20002"/>
                    </a:ext>
                  </a:extLst>
                </a:gridCol>
                <a:gridCol w="1504950">
                  <a:extLst>
                    <a:ext uri="{9D8B030D-6E8A-4147-A177-3AD203B41FA5}">
                      <a16:colId xmlns:a16="http://schemas.microsoft.com/office/drawing/2014/main" val="20003"/>
                    </a:ext>
                  </a:extLst>
                </a:gridCol>
                <a:gridCol w="1305560">
                  <a:extLst>
                    <a:ext uri="{9D8B030D-6E8A-4147-A177-3AD203B41FA5}">
                      <a16:colId xmlns:a16="http://schemas.microsoft.com/office/drawing/2014/main" val="20004"/>
                    </a:ext>
                  </a:extLst>
                </a:gridCol>
                <a:gridCol w="1498600">
                  <a:extLst>
                    <a:ext uri="{9D8B030D-6E8A-4147-A177-3AD203B41FA5}">
                      <a16:colId xmlns:a16="http://schemas.microsoft.com/office/drawing/2014/main" val="20005"/>
                    </a:ext>
                  </a:extLst>
                </a:gridCol>
              </a:tblGrid>
              <a:tr h="373380">
                <a:tc>
                  <a:txBody>
                    <a:bodyPr/>
                    <a:lstStyle/>
                    <a:p>
                      <a:pPr algn="ctr"/>
                      <a:r>
                        <a:rPr lang="en-US" altLang="zh-CN" sz="1600">
                          <a:latin typeface="Times New Roman" panose="02020603050405020304" pitchFamily="18" charset="0"/>
                          <a:cs typeface="Times New Roman" panose="02020603050405020304" pitchFamily="18" charset="0"/>
                        </a:rPr>
                        <a:t>Model</a:t>
                      </a: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Dataset</a:t>
                      </a: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Accuracy</a:t>
                      </a: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Precision</a:t>
                      </a: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Recall</a:t>
                      </a: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F1-Score</a:t>
                      </a:r>
                    </a:p>
                  </a:txBody>
                  <a:tcPr marL="0" marR="0" marT="0" marB="0" anchor="ctr">
                    <a:solidFill>
                      <a:schemeClr val="accent6">
                        <a:lumMod val="75000"/>
                      </a:schemeClr>
                    </a:solidFill>
                  </a:tcPr>
                </a:tc>
                <a:extLst>
                  <a:ext uri="{0D108BD9-81ED-4DB2-BD59-A6C34878D82A}">
                    <a16:rowId xmlns:a16="http://schemas.microsoft.com/office/drawing/2014/main" val="10000"/>
                  </a:ext>
                </a:extLst>
              </a:tr>
              <a:tr h="330200">
                <a:tc rowSpan="3">
                  <a:txBody>
                    <a:bodyPr/>
                    <a:lstStyle/>
                    <a:p>
                      <a:pPr algn="ctr"/>
                      <a:r>
                        <a:rPr lang="en-US" altLang="zh-CN" sz="1600">
                          <a:latin typeface="Times New Roman" panose="02020603050405020304" pitchFamily="18" charset="0"/>
                          <a:cs typeface="Times New Roman" panose="02020603050405020304" pitchFamily="18" charset="0"/>
                        </a:rPr>
                        <a:t>Decision Tree</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Train</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100.00%</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1.0000</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1.0000</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1.0000</a:t>
                      </a:r>
                    </a:p>
                  </a:txBody>
                  <a:tcPr marL="0" marR="0" marT="0" marB="0" anchor="ctr"/>
                </a:tc>
                <a:extLst>
                  <a:ext uri="{0D108BD9-81ED-4DB2-BD59-A6C34878D82A}">
                    <a16:rowId xmlns:a16="http://schemas.microsoft.com/office/drawing/2014/main" val="10001"/>
                  </a:ext>
                </a:extLst>
              </a:tr>
              <a:tr h="329565">
                <a:tc vMerge="1">
                  <a:txBody>
                    <a:bodyPr/>
                    <a:lstStyle/>
                    <a:p>
                      <a:endParaRPr lang="en-US"/>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Test</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85.53%</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0.8414</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0.8024</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0.8215</a:t>
                      </a:r>
                    </a:p>
                  </a:txBody>
                  <a:tcPr marL="0" marR="0" marT="0" marB="0" anchor="ctr"/>
                </a:tc>
                <a:extLst>
                  <a:ext uri="{0D108BD9-81ED-4DB2-BD59-A6C34878D82A}">
                    <a16:rowId xmlns:a16="http://schemas.microsoft.com/office/drawing/2014/main" val="10002"/>
                  </a:ext>
                </a:extLst>
              </a:tr>
              <a:tr h="329565">
                <a:tc vMerge="1">
                  <a:txBody>
                    <a:bodyPr/>
                    <a:lstStyle/>
                    <a:p>
                      <a:endParaRPr lang="en-US"/>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Difference</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14.47%</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0.1586</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0.1976</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0.1785</a:t>
                      </a:r>
                    </a:p>
                  </a:txBody>
                  <a:tcPr marL="0" marR="0" marT="0" marB="0" anchor="ctr"/>
                </a:tc>
                <a:extLst>
                  <a:ext uri="{0D108BD9-81ED-4DB2-BD59-A6C34878D82A}">
                    <a16:rowId xmlns:a16="http://schemas.microsoft.com/office/drawing/2014/main" val="10003"/>
                  </a:ext>
                </a:extLst>
              </a:tr>
              <a:tr h="329565">
                <a:tc rowSpan="3">
                  <a:txBody>
                    <a:bodyPr/>
                    <a:lstStyle/>
                    <a:p>
                      <a:pPr algn="ctr"/>
                      <a:r>
                        <a:rPr lang="en-US" altLang="zh-CN" sz="1600">
                          <a:latin typeface="Times New Roman" panose="02020603050405020304" pitchFamily="18" charset="0"/>
                          <a:cs typeface="Times New Roman" panose="02020603050405020304" pitchFamily="18" charset="0"/>
                        </a:rPr>
                        <a:t>Random Forest</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Train</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100.00%</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1.0000</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1.0000</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1.0000</a:t>
                      </a:r>
                    </a:p>
                  </a:txBody>
                  <a:tcPr marL="0" marR="0" marT="0" marB="0" anchor="ctr"/>
                </a:tc>
                <a:extLst>
                  <a:ext uri="{0D108BD9-81ED-4DB2-BD59-A6C34878D82A}">
                    <a16:rowId xmlns:a16="http://schemas.microsoft.com/office/drawing/2014/main" val="10004"/>
                  </a:ext>
                </a:extLst>
              </a:tr>
              <a:tr h="329565">
                <a:tc vMerge="1">
                  <a:txBody>
                    <a:bodyPr/>
                    <a:lstStyle/>
                    <a:p>
                      <a:endParaRPr lang="en-US"/>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Test</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91.50%</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0.9055</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0.8878</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0.8966</a:t>
                      </a:r>
                    </a:p>
                  </a:txBody>
                  <a:tcPr marL="0" marR="0" marT="0" marB="0" anchor="ctr"/>
                </a:tc>
                <a:extLst>
                  <a:ext uri="{0D108BD9-81ED-4DB2-BD59-A6C34878D82A}">
                    <a16:rowId xmlns:a16="http://schemas.microsoft.com/office/drawing/2014/main" val="10005"/>
                  </a:ext>
                </a:extLst>
              </a:tr>
              <a:tr h="329565">
                <a:tc vMerge="1">
                  <a:txBody>
                    <a:bodyPr/>
                    <a:lstStyle/>
                    <a:p>
                      <a:endParaRPr lang="en-US"/>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Difference</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8.50%</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0.0945</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0.1122</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0.1034</a:t>
                      </a:r>
                    </a:p>
                  </a:txBody>
                  <a:tcPr marL="0" marR="0" marT="0" marB="0" anchor="ctr"/>
                </a:tc>
                <a:extLst>
                  <a:ext uri="{0D108BD9-81ED-4DB2-BD59-A6C34878D82A}">
                    <a16:rowId xmlns:a16="http://schemas.microsoft.com/office/drawing/2014/main" val="10006"/>
                  </a:ext>
                </a:extLst>
              </a:tr>
              <a:tr h="328295">
                <a:tc rowSpan="3">
                  <a:txBody>
                    <a:bodyPr/>
                    <a:lstStyle/>
                    <a:p>
                      <a:pPr algn="ctr"/>
                      <a:r>
                        <a:rPr lang="en-US" altLang="zh-CN" sz="1600">
                          <a:latin typeface="Times New Roman" panose="02020603050405020304" pitchFamily="18" charset="0"/>
                          <a:cs typeface="Times New Roman" panose="02020603050405020304" pitchFamily="18" charset="0"/>
                        </a:rPr>
                        <a:t>K-NN</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Train</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92.01%</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0.9152</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0.9261</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0.9206</a:t>
                      </a:r>
                    </a:p>
                  </a:txBody>
                  <a:tcPr marL="0" marR="0" marT="0" marB="0" anchor="ctr"/>
                </a:tc>
                <a:extLst>
                  <a:ext uri="{0D108BD9-81ED-4DB2-BD59-A6C34878D82A}">
                    <a16:rowId xmlns:a16="http://schemas.microsoft.com/office/drawing/2014/main" val="10007"/>
                  </a:ext>
                </a:extLst>
              </a:tr>
              <a:tr h="330200">
                <a:tc vMerge="1">
                  <a:txBody>
                    <a:bodyPr/>
                    <a:lstStyle/>
                    <a:p>
                      <a:endParaRPr lang="en-US"/>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Test</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90.18%</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0.8735</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0.8927</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0.8830</a:t>
                      </a:r>
                    </a:p>
                  </a:txBody>
                  <a:tcPr marL="0" marR="0" marT="0" marB="0" anchor="ctr"/>
                </a:tc>
                <a:extLst>
                  <a:ext uri="{0D108BD9-81ED-4DB2-BD59-A6C34878D82A}">
                    <a16:rowId xmlns:a16="http://schemas.microsoft.com/office/drawing/2014/main" val="10008"/>
                  </a:ext>
                </a:extLst>
              </a:tr>
              <a:tr h="329565">
                <a:tc vMerge="1">
                  <a:txBody>
                    <a:bodyPr/>
                    <a:lstStyle/>
                    <a:p>
                      <a:endParaRPr lang="en-US"/>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Difference</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1.83%</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0.0417</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0.0334</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0.0376</a:t>
                      </a:r>
                    </a:p>
                  </a:txBody>
                  <a:tcPr marL="0" marR="0" marT="0" marB="0" anchor="ctr"/>
                </a:tc>
                <a:extLst>
                  <a:ext uri="{0D108BD9-81ED-4DB2-BD59-A6C34878D82A}">
                    <a16:rowId xmlns:a16="http://schemas.microsoft.com/office/drawing/2014/main" val="10009"/>
                  </a:ext>
                </a:extLst>
              </a:tr>
              <a:tr h="329565">
                <a:tc rowSpan="3">
                  <a:txBody>
                    <a:bodyPr/>
                    <a:lstStyle/>
                    <a:p>
                      <a:pPr algn="ctr"/>
                      <a:r>
                        <a:rPr lang="en-US" altLang="zh-CN" sz="1600">
                          <a:latin typeface="Times New Roman" panose="02020603050405020304" pitchFamily="18" charset="0"/>
                          <a:cs typeface="Times New Roman" panose="02020603050405020304" pitchFamily="18" charset="0"/>
                        </a:rPr>
                        <a:t>Naive Bayes</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Train</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85.74%</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0.8405</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0.8823</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0.8609</a:t>
                      </a:r>
                    </a:p>
                  </a:txBody>
                  <a:tcPr marL="0" marR="0" marT="0" marB="0" anchor="ctr"/>
                </a:tc>
                <a:extLst>
                  <a:ext uri="{0D108BD9-81ED-4DB2-BD59-A6C34878D82A}">
                    <a16:rowId xmlns:a16="http://schemas.microsoft.com/office/drawing/2014/main" val="10010"/>
                  </a:ext>
                </a:extLst>
              </a:tr>
              <a:tr h="329565">
                <a:tc vMerge="1">
                  <a:txBody>
                    <a:bodyPr/>
                    <a:lstStyle/>
                    <a:p>
                      <a:endParaRPr lang="en-US"/>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Test</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85.53%</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0.8000</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0.8683</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0.8327</a:t>
                      </a:r>
                    </a:p>
                  </a:txBody>
                  <a:tcPr marL="0" marR="0" marT="0" marB="0" anchor="ctr"/>
                </a:tc>
                <a:extLst>
                  <a:ext uri="{0D108BD9-81ED-4DB2-BD59-A6C34878D82A}">
                    <a16:rowId xmlns:a16="http://schemas.microsoft.com/office/drawing/2014/main" val="10011"/>
                  </a:ext>
                </a:extLst>
              </a:tr>
              <a:tr h="329565">
                <a:tc vMerge="1">
                  <a:txBody>
                    <a:bodyPr/>
                    <a:lstStyle/>
                    <a:p>
                      <a:endParaRPr lang="en-US"/>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Difference</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0.22%</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0.0405</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0.0140</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0.0281</a:t>
                      </a:r>
                    </a:p>
                  </a:txBody>
                  <a:tcPr marL="0" marR="0" marT="0" marB="0" anchor="ctr"/>
                </a:tc>
                <a:extLst>
                  <a:ext uri="{0D108BD9-81ED-4DB2-BD59-A6C34878D82A}">
                    <a16:rowId xmlns:a16="http://schemas.microsoft.com/office/drawing/2014/main" val="10012"/>
                  </a:ext>
                </a:extLst>
              </a:tr>
              <a:tr h="329565">
                <a:tc rowSpan="3">
                  <a:txBody>
                    <a:bodyPr/>
                    <a:lstStyle/>
                    <a:p>
                      <a:pPr algn="ctr"/>
                      <a:r>
                        <a:rPr lang="en-US" altLang="zh-CN" sz="1600">
                          <a:latin typeface="Times New Roman" panose="02020603050405020304" pitchFamily="18" charset="0"/>
                          <a:cs typeface="Times New Roman" panose="02020603050405020304" pitchFamily="18" charset="0"/>
                        </a:rPr>
                        <a:t>XGBoost</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Train</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98.53%</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0.9774</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0.9936</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0.9855</a:t>
                      </a:r>
                    </a:p>
                  </a:txBody>
                  <a:tcPr marL="0" marR="0" marT="0" marB="0" anchor="ctr"/>
                </a:tc>
                <a:extLst>
                  <a:ext uri="{0D108BD9-81ED-4DB2-BD59-A6C34878D82A}">
                    <a16:rowId xmlns:a16="http://schemas.microsoft.com/office/drawing/2014/main" val="10013"/>
                  </a:ext>
                </a:extLst>
              </a:tr>
              <a:tr h="330200">
                <a:tc vMerge="1">
                  <a:txBody>
                    <a:bodyPr/>
                    <a:lstStyle/>
                    <a:p>
                      <a:endParaRPr lang="en-US"/>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Test</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90.28%</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0.8811</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0.8854</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0.8832</a:t>
                      </a:r>
                    </a:p>
                  </a:txBody>
                  <a:tcPr marL="0" marR="0" marT="0" marB="0" anchor="ctr"/>
                </a:tc>
                <a:extLst>
                  <a:ext uri="{0D108BD9-81ED-4DB2-BD59-A6C34878D82A}">
                    <a16:rowId xmlns:a16="http://schemas.microsoft.com/office/drawing/2014/main" val="10014"/>
                  </a:ext>
                </a:extLst>
              </a:tr>
              <a:tr h="328930">
                <a:tc vMerge="1">
                  <a:txBody>
                    <a:bodyPr/>
                    <a:lstStyle/>
                    <a:p>
                      <a:endParaRPr lang="en-US"/>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Difference</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8.25%</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0.0964</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0.1083</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0.1022</a:t>
                      </a:r>
                    </a:p>
                  </a:txBody>
                  <a:tcPr marL="0" marR="0" marT="0" marB="0" anchor="ctr"/>
                </a:tc>
                <a:extLst>
                  <a:ext uri="{0D108BD9-81ED-4DB2-BD59-A6C34878D82A}">
                    <a16:rowId xmlns:a16="http://schemas.microsoft.com/office/drawing/2014/main" val="10015"/>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130" y="28143"/>
            <a:ext cx="4948555" cy="452120"/>
          </a:xfrm>
          <a:prstGeom prst="rect">
            <a:avLst/>
          </a:prstGeom>
        </p:spPr>
        <p:txBody>
          <a:bodyPr vert="horz" wrap="square" lIns="0" tIns="12065" rIns="0" bIns="0" rtlCol="0">
            <a:spAutoFit/>
          </a:bodyPr>
          <a:lstStyle/>
          <a:p>
            <a:pPr marL="12700">
              <a:lnSpc>
                <a:spcPct val="100000"/>
              </a:lnSpc>
              <a:spcBef>
                <a:spcPts val="95"/>
              </a:spcBef>
            </a:pPr>
            <a:r>
              <a:rPr lang="en-US" sz="2800" b="1">
                <a:solidFill>
                  <a:srgbClr val="FFFFFF"/>
                </a:solidFill>
                <a:latin typeface="Times New Roman" panose="02020603050405020304" pitchFamily="18" charset="0"/>
                <a:cs typeface="Times New Roman" panose="02020603050405020304" pitchFamily="18" charset="0"/>
              </a:rPr>
              <a:t>4</a:t>
            </a:r>
            <a:r>
              <a:rPr sz="2800" b="1">
                <a:solidFill>
                  <a:srgbClr val="FFFFFF"/>
                </a:solidFill>
                <a:latin typeface="Times New Roman" panose="02020603050405020304" pitchFamily="18" charset="0"/>
                <a:cs typeface="Times New Roman" panose="02020603050405020304" pitchFamily="18" charset="0"/>
              </a:rPr>
              <a:t>.</a:t>
            </a:r>
            <a:r>
              <a:rPr sz="2800" b="1" spc="-135">
                <a:solidFill>
                  <a:srgbClr val="FFFFFF"/>
                </a:solidFill>
                <a:latin typeface="Times New Roman" panose="02020603050405020304" pitchFamily="18" charset="0"/>
                <a:cs typeface="Times New Roman" panose="02020603050405020304" pitchFamily="18" charset="0"/>
              </a:rPr>
              <a:t> </a:t>
            </a:r>
            <a:r>
              <a:rPr lang="en-US" sz="2800" b="1" spc="-135">
                <a:solidFill>
                  <a:srgbClr val="FFFFFF"/>
                </a:solidFill>
                <a:latin typeface="Times New Roman" panose="02020603050405020304" pitchFamily="18" charset="0"/>
                <a:cs typeface="Times New Roman" panose="02020603050405020304" pitchFamily="18" charset="0"/>
              </a:rPr>
              <a:t>Đánh giá hiệu suất mô hình</a:t>
            </a:r>
            <a:endParaRPr sz="280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06/6/2025</a:t>
            </a:r>
            <a:endParaRPr spc="-10"/>
          </a:p>
        </p:txBody>
      </p:sp>
      <p:sp>
        <p:nvSpPr>
          <p:cNvPr id="7" name="Slide Number Placeholder 6"/>
          <p:cNvSpPr>
            <a:spLocks noGrp="1"/>
          </p:cNvSpPr>
          <p:nvPr>
            <p:ph type="sldNum" sz="quarter" idx="7"/>
          </p:nvPr>
        </p:nvSpPr>
        <p:spPr/>
        <p:txBody>
          <a:bodyPr/>
          <a:lstStyle/>
          <a:p>
            <a:pPr marL="38100">
              <a:lnSpc>
                <a:spcPts val="1630"/>
              </a:lnSpc>
            </a:pPr>
            <a:fld id="{81D60167-4931-47E6-BA6A-407CBD079E47}" type="slidenum">
              <a:rPr lang="en-US" spc="-25" smtClean="0"/>
              <a:t>26</a:t>
            </a:fld>
            <a:endParaRPr lang="en-US" spc="-25"/>
          </a:p>
        </p:txBody>
      </p:sp>
      <p:sp>
        <p:nvSpPr>
          <p:cNvPr id="12" name="TextBox 11"/>
          <p:cNvSpPr txBox="1"/>
          <p:nvPr/>
        </p:nvSpPr>
        <p:spPr>
          <a:xfrm>
            <a:off x="152400" y="605155"/>
            <a:ext cx="6248400"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Lần 3</a:t>
            </a:r>
            <a:r>
              <a:rPr lang="en-US" sz="2400">
                <a:latin typeface="Times New Roman" panose="02020603050405020304" pitchFamily="18" charset="0"/>
                <a:cs typeface="Times New Roman" panose="02020603050405020304" pitchFamily="18" charset="0"/>
              </a:rPr>
              <a:t>: (Tham số, Smote)</a:t>
            </a:r>
          </a:p>
        </p:txBody>
      </p:sp>
      <p:graphicFrame>
        <p:nvGraphicFramePr>
          <p:cNvPr id="3" name="Table 2"/>
          <p:cNvGraphicFramePr/>
          <p:nvPr>
            <p:custDataLst>
              <p:tags r:id="rId1"/>
            </p:custDataLst>
            <p:extLst>
              <p:ext uri="{D42A27DB-BD31-4B8C-83A1-F6EECF244321}">
                <p14:modId xmlns:p14="http://schemas.microsoft.com/office/powerpoint/2010/main" val="2299456726"/>
              </p:ext>
            </p:extLst>
          </p:nvPr>
        </p:nvGraphicFramePr>
        <p:xfrm>
          <a:off x="78105" y="1066800"/>
          <a:ext cx="9003030" cy="5392547"/>
        </p:xfrm>
        <a:graphic>
          <a:graphicData uri="http://schemas.openxmlformats.org/drawingml/2006/table">
            <a:tbl>
              <a:tblPr/>
              <a:tblGrid>
                <a:gridCol w="3001010">
                  <a:extLst>
                    <a:ext uri="{9D8B030D-6E8A-4147-A177-3AD203B41FA5}">
                      <a16:colId xmlns:a16="http://schemas.microsoft.com/office/drawing/2014/main" val="20000"/>
                    </a:ext>
                  </a:extLst>
                </a:gridCol>
                <a:gridCol w="3001010">
                  <a:extLst>
                    <a:ext uri="{9D8B030D-6E8A-4147-A177-3AD203B41FA5}">
                      <a16:colId xmlns:a16="http://schemas.microsoft.com/office/drawing/2014/main" val="20001"/>
                    </a:ext>
                  </a:extLst>
                </a:gridCol>
                <a:gridCol w="3001010">
                  <a:extLst>
                    <a:ext uri="{9D8B030D-6E8A-4147-A177-3AD203B41FA5}">
                      <a16:colId xmlns:a16="http://schemas.microsoft.com/office/drawing/2014/main" val="20002"/>
                    </a:ext>
                  </a:extLst>
                </a:gridCol>
              </a:tblGrid>
              <a:tr h="147320">
                <a:tc>
                  <a:txBody>
                    <a:bodyPr/>
                    <a:lstStyle/>
                    <a:p>
                      <a:pPr algn="ctr">
                        <a:spcBef>
                          <a:spcPct val="0"/>
                        </a:spcBef>
                        <a:spcAft>
                          <a:spcPct val="0"/>
                        </a:spcAft>
                      </a:pPr>
                      <a:r>
                        <a:rPr lang="en-US" altLang="zh-CN" sz="1400" b="1">
                          <a:latin typeface="Times New Roman" panose="02020603050405020304"/>
                          <a:ea typeface="SimSun" panose="02010600030101010101" pitchFamily="2" charset="-122"/>
                        </a:rPr>
                        <a:t>Model</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gn="ctr">
                        <a:spcBef>
                          <a:spcPct val="0"/>
                        </a:spcBef>
                        <a:spcAft>
                          <a:spcPct val="0"/>
                        </a:spcAft>
                      </a:pPr>
                      <a:r>
                        <a:rPr lang="en-US" altLang="zh-CN" sz="1400" b="1">
                          <a:latin typeface="Times New Roman" panose="02020603050405020304"/>
                          <a:ea typeface="SimSun" panose="02010600030101010101" pitchFamily="2" charset="-122"/>
                        </a:rPr>
                        <a:t>Original Parameters</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gn="ctr">
                        <a:spcBef>
                          <a:spcPct val="0"/>
                        </a:spcBef>
                        <a:spcAft>
                          <a:spcPct val="0"/>
                        </a:spcAft>
                      </a:pPr>
                      <a:r>
                        <a:rPr lang="en-US" altLang="zh-CN" sz="1400" b="1">
                          <a:latin typeface="Times New Roman" panose="02020603050405020304"/>
                          <a:ea typeface="SimSun" panose="02010600030101010101" pitchFamily="2" charset="-122"/>
                        </a:rPr>
                        <a:t>Best Parameters</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0"/>
                  </a:ext>
                </a:extLst>
              </a:tr>
              <a:tr h="1097280">
                <a:tc>
                  <a:txBody>
                    <a:bodyPr/>
                    <a:lstStyle/>
                    <a:p>
                      <a:pPr algn="ctr">
                        <a:spcBef>
                          <a:spcPct val="0"/>
                        </a:spcBef>
                        <a:spcAft>
                          <a:spcPct val="0"/>
                        </a:spcAft>
                      </a:pPr>
                      <a:r>
                        <a:rPr lang="en-US" altLang="zh-CN" sz="1400" b="1">
                          <a:latin typeface="Times New Roman" panose="02020603050405020304"/>
                          <a:ea typeface="SimSun" panose="02010600030101010101" pitchFamily="2" charset="-122"/>
                        </a:rPr>
                        <a:t>Decision Tree</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max_depth = [3, 5, 10, 15, 20, None]</a:t>
                      </a: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min_samples_split = [2, 5, 10, 20]</a:t>
                      </a: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min_samples_leaf = [1, 2, 4, 10]</a:t>
                      </a: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criterion = ['gini', 'entropy']</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max_depth = 10</a:t>
                      </a: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min_samples_leaf = 10</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1"/>
                  </a:ext>
                </a:extLst>
              </a:tr>
              <a:tr h="1371600">
                <a:tc>
                  <a:txBody>
                    <a:bodyPr/>
                    <a:lstStyle/>
                    <a:p>
                      <a:pPr algn="ctr">
                        <a:spcBef>
                          <a:spcPct val="0"/>
                        </a:spcBef>
                        <a:spcAft>
                          <a:spcPct val="0"/>
                        </a:spcAft>
                      </a:pPr>
                      <a:r>
                        <a:rPr lang="en-US" altLang="zh-CN" sz="1400" b="1">
                          <a:latin typeface="Times New Roman" panose="02020603050405020304"/>
                          <a:ea typeface="SimSun" panose="02010600030101010101" pitchFamily="2" charset="-122"/>
                        </a:rPr>
                        <a:t>Random Forest</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n_estimators = [5, 10, 15]</a:t>
                      </a: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max_depth = [5, 10, 15, 20, None]</a:t>
                      </a: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min_samples_split = [2, 5, 10]</a:t>
                      </a: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min_samples_leaf = [1, 2, 4]</a:t>
                      </a: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bootstrap = [True, False]</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bootstrap = False</a:t>
                      </a: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max_depth = 15</a:t>
                      </a: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min_samples_leaf = 2</a:t>
                      </a: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n_estimators = 15</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2"/>
                  </a:ext>
                </a:extLst>
              </a:tr>
              <a:tr h="822960">
                <a:tc>
                  <a:txBody>
                    <a:bodyPr/>
                    <a:lstStyle/>
                    <a:p>
                      <a:pPr algn="ctr">
                        <a:spcBef>
                          <a:spcPct val="0"/>
                        </a:spcBef>
                        <a:spcAft>
                          <a:spcPct val="0"/>
                        </a:spcAft>
                      </a:pPr>
                      <a:r>
                        <a:rPr lang="en-US" altLang="zh-CN" sz="1400" b="1">
                          <a:latin typeface="Times New Roman" panose="02020603050405020304"/>
                          <a:ea typeface="SimSun" panose="02010600030101010101" pitchFamily="2" charset="-122"/>
                        </a:rPr>
                        <a:t>K-Nearest Neighbor</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n_neighbors = [3, 5, 7, 9, 11]</a:t>
                      </a: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weights = ['uniform', 'distance']</a:t>
                      </a: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p = [1, 2]</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n_neighbors = 9</a:t>
                      </a: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p = 1</a:t>
                      </a: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weights = 'distance'</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3"/>
                  </a:ext>
                </a:extLst>
              </a:tr>
              <a:tr h="548640">
                <a:tc>
                  <a:txBody>
                    <a:bodyPr/>
                    <a:lstStyle/>
                    <a:p>
                      <a:pPr algn="ctr">
                        <a:spcBef>
                          <a:spcPct val="0"/>
                        </a:spcBef>
                        <a:spcAft>
                          <a:spcPct val="0"/>
                        </a:spcAft>
                      </a:pPr>
                      <a:r>
                        <a:rPr lang="en-US" altLang="zh-CN" sz="1400" b="1">
                          <a:latin typeface="Times New Roman" panose="02020603050405020304"/>
                          <a:ea typeface="SimSun" panose="02010600030101010101" pitchFamily="2" charset="-122"/>
                        </a:rPr>
                        <a:t>Bayes (GNB)</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var_smoothing = [1e-9, 1e-8, 1e-7, 1e-6, 1e-5]</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GaussianNB()</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4"/>
                  </a:ext>
                </a:extLst>
              </a:tr>
              <a:tr h="1292860">
                <a:tc>
                  <a:txBody>
                    <a:bodyPr/>
                    <a:lstStyle/>
                    <a:p>
                      <a:pPr algn="ctr">
                        <a:spcBef>
                          <a:spcPct val="0"/>
                        </a:spcBef>
                        <a:spcAft>
                          <a:spcPct val="0"/>
                        </a:spcAft>
                      </a:pPr>
                      <a:r>
                        <a:rPr lang="en-US" altLang="zh-CN" sz="1400" b="1">
                          <a:latin typeface="Times New Roman" panose="02020603050405020304"/>
                          <a:ea typeface="SimSun" panose="02010600030101010101" pitchFamily="2" charset="-122"/>
                        </a:rPr>
                        <a:t>XGBoost</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n_estimators = [5, 10, 15]</a:t>
                      </a: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max_depth = [3, 6, 10, 15] - learning_rate = [0.01, 0.05, 0.1, 0.2, 0.3]</a:t>
                      </a: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subsample = [0.6, 0.8, 1.0]</a:t>
                      </a: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colsample_bytree = [0.6, 0.8, 1.0]</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max_depth = 15</a:t>
                      </a: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learning_rate = 0.3</a:t>
                      </a: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n_estimators = 15</a:t>
                      </a: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colsample_bytree = 1.0</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130" y="28143"/>
            <a:ext cx="4948555" cy="452120"/>
          </a:xfrm>
          <a:prstGeom prst="rect">
            <a:avLst/>
          </a:prstGeom>
        </p:spPr>
        <p:txBody>
          <a:bodyPr vert="horz" wrap="square" lIns="0" tIns="12065" rIns="0" bIns="0" rtlCol="0">
            <a:spAutoFit/>
          </a:bodyPr>
          <a:lstStyle/>
          <a:p>
            <a:pPr marL="12700">
              <a:lnSpc>
                <a:spcPct val="100000"/>
              </a:lnSpc>
              <a:spcBef>
                <a:spcPts val="95"/>
              </a:spcBef>
            </a:pPr>
            <a:r>
              <a:rPr lang="en-US" sz="2800" b="1">
                <a:solidFill>
                  <a:srgbClr val="FFFFFF"/>
                </a:solidFill>
                <a:latin typeface="Times New Roman" panose="02020603050405020304" pitchFamily="18" charset="0"/>
                <a:cs typeface="Times New Roman" panose="02020603050405020304" pitchFamily="18" charset="0"/>
              </a:rPr>
              <a:t>4</a:t>
            </a:r>
            <a:r>
              <a:rPr sz="2800" b="1">
                <a:solidFill>
                  <a:srgbClr val="FFFFFF"/>
                </a:solidFill>
                <a:latin typeface="Times New Roman" panose="02020603050405020304" pitchFamily="18" charset="0"/>
                <a:cs typeface="Times New Roman" panose="02020603050405020304" pitchFamily="18" charset="0"/>
              </a:rPr>
              <a:t>.</a:t>
            </a:r>
            <a:r>
              <a:rPr sz="2800" b="1" spc="-135">
                <a:solidFill>
                  <a:srgbClr val="FFFFFF"/>
                </a:solidFill>
                <a:latin typeface="Times New Roman" panose="02020603050405020304" pitchFamily="18" charset="0"/>
                <a:cs typeface="Times New Roman" panose="02020603050405020304" pitchFamily="18" charset="0"/>
              </a:rPr>
              <a:t> </a:t>
            </a:r>
            <a:r>
              <a:rPr lang="en-US" sz="2800" b="1" spc="-135">
                <a:solidFill>
                  <a:srgbClr val="FFFFFF"/>
                </a:solidFill>
                <a:latin typeface="Times New Roman" panose="02020603050405020304" pitchFamily="18" charset="0"/>
                <a:cs typeface="Times New Roman" panose="02020603050405020304" pitchFamily="18" charset="0"/>
              </a:rPr>
              <a:t>Đánh giá hiệu suất mô hình</a:t>
            </a:r>
            <a:endParaRPr sz="280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06/6/2025</a:t>
            </a:r>
            <a:endParaRPr spc="-10"/>
          </a:p>
        </p:txBody>
      </p:sp>
      <p:sp>
        <p:nvSpPr>
          <p:cNvPr id="7" name="Slide Number Placeholder 6"/>
          <p:cNvSpPr>
            <a:spLocks noGrp="1"/>
          </p:cNvSpPr>
          <p:nvPr>
            <p:ph type="sldNum" sz="quarter" idx="7"/>
          </p:nvPr>
        </p:nvSpPr>
        <p:spPr/>
        <p:txBody>
          <a:bodyPr/>
          <a:lstStyle/>
          <a:p>
            <a:pPr marL="38100">
              <a:lnSpc>
                <a:spcPts val="1630"/>
              </a:lnSpc>
            </a:pPr>
            <a:fld id="{81D60167-4931-47E6-BA6A-407CBD079E47}" type="slidenum">
              <a:rPr lang="en-US" spc="-25" smtClean="0"/>
              <a:t>27</a:t>
            </a:fld>
            <a:endParaRPr lang="en-US" spc="-25"/>
          </a:p>
        </p:txBody>
      </p:sp>
      <p:sp>
        <p:nvSpPr>
          <p:cNvPr id="12" name="TextBox 11"/>
          <p:cNvSpPr txBox="1"/>
          <p:nvPr/>
        </p:nvSpPr>
        <p:spPr>
          <a:xfrm>
            <a:off x="152400" y="685800"/>
            <a:ext cx="5715000" cy="46037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Lần 3</a:t>
            </a:r>
            <a:r>
              <a:rPr lang="en-US" sz="2400">
                <a:latin typeface="Times New Roman" panose="02020603050405020304" pitchFamily="18" charset="0"/>
                <a:cs typeface="Times New Roman" panose="02020603050405020304" pitchFamily="18" charset="0"/>
              </a:rPr>
              <a:t>: (Tùy chỉnh tham số, SMOTE)</a:t>
            </a:r>
          </a:p>
        </p:txBody>
      </p:sp>
      <p:graphicFrame>
        <p:nvGraphicFramePr>
          <p:cNvPr id="8" name="Table 7"/>
          <p:cNvGraphicFramePr/>
          <p:nvPr>
            <p:extLst>
              <p:ext uri="{D42A27DB-BD31-4B8C-83A1-F6EECF244321}">
                <p14:modId xmlns:p14="http://schemas.microsoft.com/office/powerpoint/2010/main" val="1441883039"/>
              </p:ext>
            </p:extLst>
          </p:nvPr>
        </p:nvGraphicFramePr>
        <p:xfrm>
          <a:off x="76200" y="1147445"/>
          <a:ext cx="8920480" cy="5402580"/>
        </p:xfrm>
        <a:graphic>
          <a:graphicData uri="http://schemas.openxmlformats.org/drawingml/2006/table">
            <a:tbl>
              <a:tblPr firstRow="1" bandRow="1">
                <a:tableStyleId>{5C22544A-7EE6-4342-B048-85BDC9FD1C3A}</a:tableStyleId>
              </a:tblPr>
              <a:tblGrid>
                <a:gridCol w="1826260">
                  <a:extLst>
                    <a:ext uri="{9D8B030D-6E8A-4147-A177-3AD203B41FA5}">
                      <a16:colId xmlns:a16="http://schemas.microsoft.com/office/drawing/2014/main" val="20000"/>
                    </a:ext>
                  </a:extLst>
                </a:gridCol>
                <a:gridCol w="1377315">
                  <a:extLst>
                    <a:ext uri="{9D8B030D-6E8A-4147-A177-3AD203B41FA5}">
                      <a16:colId xmlns:a16="http://schemas.microsoft.com/office/drawing/2014/main" val="20001"/>
                    </a:ext>
                  </a:extLst>
                </a:gridCol>
                <a:gridCol w="1407795">
                  <a:extLst>
                    <a:ext uri="{9D8B030D-6E8A-4147-A177-3AD203B41FA5}">
                      <a16:colId xmlns:a16="http://schemas.microsoft.com/office/drawing/2014/main" val="20002"/>
                    </a:ext>
                  </a:extLst>
                </a:gridCol>
                <a:gridCol w="1504950">
                  <a:extLst>
                    <a:ext uri="{9D8B030D-6E8A-4147-A177-3AD203B41FA5}">
                      <a16:colId xmlns:a16="http://schemas.microsoft.com/office/drawing/2014/main" val="20003"/>
                    </a:ext>
                  </a:extLst>
                </a:gridCol>
                <a:gridCol w="1305560">
                  <a:extLst>
                    <a:ext uri="{9D8B030D-6E8A-4147-A177-3AD203B41FA5}">
                      <a16:colId xmlns:a16="http://schemas.microsoft.com/office/drawing/2014/main" val="20004"/>
                    </a:ext>
                  </a:extLst>
                </a:gridCol>
                <a:gridCol w="1498600">
                  <a:extLst>
                    <a:ext uri="{9D8B030D-6E8A-4147-A177-3AD203B41FA5}">
                      <a16:colId xmlns:a16="http://schemas.microsoft.com/office/drawing/2014/main" val="20005"/>
                    </a:ext>
                  </a:extLst>
                </a:gridCol>
              </a:tblGrid>
              <a:tr h="373380">
                <a:tc>
                  <a:txBody>
                    <a:bodyPr/>
                    <a:lstStyle/>
                    <a:p>
                      <a:pPr algn="ctr"/>
                      <a:r>
                        <a:rPr lang="en-US" altLang="zh-CN" sz="1600">
                          <a:latin typeface="Times New Roman" panose="02020603050405020304" pitchFamily="18" charset="0"/>
                          <a:cs typeface="Times New Roman" panose="02020603050405020304" pitchFamily="18" charset="0"/>
                        </a:rPr>
                        <a:t>Model</a:t>
                      </a: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Dataset</a:t>
                      </a: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Accuracy</a:t>
                      </a: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Precision</a:t>
                      </a: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Recall</a:t>
                      </a: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F1-Score</a:t>
                      </a:r>
                    </a:p>
                  </a:txBody>
                  <a:tcPr marL="0" marR="0" marT="0" marB="0" anchor="ctr">
                    <a:solidFill>
                      <a:schemeClr val="accent6">
                        <a:lumMod val="75000"/>
                      </a:schemeClr>
                    </a:solidFill>
                  </a:tcPr>
                </a:tc>
                <a:extLst>
                  <a:ext uri="{0D108BD9-81ED-4DB2-BD59-A6C34878D82A}">
                    <a16:rowId xmlns:a16="http://schemas.microsoft.com/office/drawing/2014/main" val="10000"/>
                  </a:ext>
                </a:extLst>
              </a:tr>
              <a:tr h="330200">
                <a:tc rowSpan="3">
                  <a:txBody>
                    <a:bodyPr/>
                    <a:lstStyle/>
                    <a:p>
                      <a:pPr algn="ctr"/>
                      <a:r>
                        <a:rPr lang="en-US" altLang="zh-CN" sz="1600">
                          <a:latin typeface="Times New Roman" panose="02020603050405020304" pitchFamily="18" charset="0"/>
                          <a:cs typeface="Times New Roman" panose="02020603050405020304" pitchFamily="18" charset="0"/>
                        </a:rPr>
                        <a:t>Decision Tree</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Train</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88.50%</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0.9030</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0.8627</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0.8824</a:t>
                      </a:r>
                    </a:p>
                  </a:txBody>
                  <a:tcPr marL="0" marR="0" marT="0" marB="0" anchor="ctr"/>
                </a:tc>
                <a:extLst>
                  <a:ext uri="{0D108BD9-81ED-4DB2-BD59-A6C34878D82A}">
                    <a16:rowId xmlns:a16="http://schemas.microsoft.com/office/drawing/2014/main" val="10001"/>
                  </a:ext>
                </a:extLst>
              </a:tr>
              <a:tr h="329565">
                <a:tc vMerge="1">
                  <a:txBody>
                    <a:bodyPr/>
                    <a:lstStyle/>
                    <a:p>
                      <a:endParaRPr lang="en-US"/>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Test</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87.55%</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0.8284</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0.8829</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0.8548</a:t>
                      </a:r>
                    </a:p>
                  </a:txBody>
                  <a:tcPr marL="0" marR="0" marT="0" marB="0" anchor="ctr"/>
                </a:tc>
                <a:extLst>
                  <a:ext uri="{0D108BD9-81ED-4DB2-BD59-A6C34878D82A}">
                    <a16:rowId xmlns:a16="http://schemas.microsoft.com/office/drawing/2014/main" val="10002"/>
                  </a:ext>
                </a:extLst>
              </a:tr>
              <a:tr h="329565">
                <a:tc vMerge="1">
                  <a:txBody>
                    <a:bodyPr/>
                    <a:lstStyle/>
                    <a:p>
                      <a:endParaRPr lang="en-US"/>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Difference</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0.95%</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0.0746</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-0.0202</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0.0276</a:t>
                      </a:r>
                    </a:p>
                  </a:txBody>
                  <a:tcPr marL="0" marR="0" marT="0" marB="0" anchor="ctr"/>
                </a:tc>
                <a:extLst>
                  <a:ext uri="{0D108BD9-81ED-4DB2-BD59-A6C34878D82A}">
                    <a16:rowId xmlns:a16="http://schemas.microsoft.com/office/drawing/2014/main" val="10003"/>
                  </a:ext>
                </a:extLst>
              </a:tr>
              <a:tr h="329565">
                <a:tc rowSpan="3">
                  <a:txBody>
                    <a:bodyPr/>
                    <a:lstStyle/>
                    <a:p>
                      <a:pPr algn="ctr"/>
                      <a:r>
                        <a:rPr lang="en-US" altLang="zh-CN" sz="1600">
                          <a:latin typeface="Times New Roman" panose="02020603050405020304" pitchFamily="18" charset="0"/>
                          <a:cs typeface="Times New Roman" panose="02020603050405020304" pitchFamily="18" charset="0"/>
                        </a:rPr>
                        <a:t>Random Forest</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Train</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98.90%</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0.9873</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0.9907</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0.9890</a:t>
                      </a:r>
                    </a:p>
                  </a:txBody>
                  <a:tcPr marL="0" marR="0" marT="0" marB="0" anchor="ctr"/>
                </a:tc>
                <a:extLst>
                  <a:ext uri="{0D108BD9-81ED-4DB2-BD59-A6C34878D82A}">
                    <a16:rowId xmlns:a16="http://schemas.microsoft.com/office/drawing/2014/main" val="10004"/>
                  </a:ext>
                </a:extLst>
              </a:tr>
              <a:tr h="329565">
                <a:tc vMerge="1">
                  <a:txBody>
                    <a:bodyPr/>
                    <a:lstStyle/>
                    <a:p>
                      <a:endParaRPr lang="en-US"/>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Test</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88.97%</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0.8508</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0.8902</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0.8701</a:t>
                      </a:r>
                    </a:p>
                  </a:txBody>
                  <a:tcPr marL="0" marR="0" marT="0" marB="0" anchor="ctr"/>
                </a:tc>
                <a:extLst>
                  <a:ext uri="{0D108BD9-81ED-4DB2-BD59-A6C34878D82A}">
                    <a16:rowId xmlns:a16="http://schemas.microsoft.com/office/drawing/2014/main" val="10005"/>
                  </a:ext>
                </a:extLst>
              </a:tr>
              <a:tr h="329565">
                <a:tc vMerge="1">
                  <a:txBody>
                    <a:bodyPr/>
                    <a:lstStyle/>
                    <a:p>
                      <a:endParaRPr lang="en-US"/>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Difference</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9.93%</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0.1365</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0.1004</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0.1189</a:t>
                      </a:r>
                    </a:p>
                  </a:txBody>
                  <a:tcPr marL="0" marR="0" marT="0" marB="0" anchor="ctr"/>
                </a:tc>
                <a:extLst>
                  <a:ext uri="{0D108BD9-81ED-4DB2-BD59-A6C34878D82A}">
                    <a16:rowId xmlns:a16="http://schemas.microsoft.com/office/drawing/2014/main" val="10006"/>
                  </a:ext>
                </a:extLst>
              </a:tr>
              <a:tr h="328295">
                <a:tc rowSpan="3">
                  <a:txBody>
                    <a:bodyPr/>
                    <a:lstStyle/>
                    <a:p>
                      <a:pPr algn="ctr"/>
                      <a:r>
                        <a:rPr lang="en-US" altLang="zh-CN" sz="1600">
                          <a:latin typeface="Times New Roman" panose="02020603050405020304" pitchFamily="18" charset="0"/>
                          <a:cs typeface="Times New Roman" panose="02020603050405020304" pitchFamily="18" charset="0"/>
                        </a:rPr>
                        <a:t>K-NN</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Train</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100.00%</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1.0000</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1.0000</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1.0000</a:t>
                      </a:r>
                    </a:p>
                  </a:txBody>
                  <a:tcPr marL="0" marR="0" marT="0" marB="0" anchor="ctr"/>
                </a:tc>
                <a:extLst>
                  <a:ext uri="{0D108BD9-81ED-4DB2-BD59-A6C34878D82A}">
                    <a16:rowId xmlns:a16="http://schemas.microsoft.com/office/drawing/2014/main" val="10007"/>
                  </a:ext>
                </a:extLst>
              </a:tr>
              <a:tr h="330200">
                <a:tc vMerge="1">
                  <a:txBody>
                    <a:bodyPr/>
                    <a:lstStyle/>
                    <a:p>
                      <a:endParaRPr lang="en-US"/>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Test</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89.98%</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0.8642</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0.9000</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0.8817</a:t>
                      </a:r>
                    </a:p>
                  </a:txBody>
                  <a:tcPr marL="0" marR="0" marT="0" marB="0" anchor="ctr"/>
                </a:tc>
                <a:extLst>
                  <a:ext uri="{0D108BD9-81ED-4DB2-BD59-A6C34878D82A}">
                    <a16:rowId xmlns:a16="http://schemas.microsoft.com/office/drawing/2014/main" val="10008"/>
                  </a:ext>
                </a:extLst>
              </a:tr>
              <a:tr h="329565">
                <a:tc vMerge="1">
                  <a:txBody>
                    <a:bodyPr/>
                    <a:lstStyle/>
                    <a:p>
                      <a:endParaRPr lang="en-US"/>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Difference</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10.02%</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0.1358</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0.1000</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0.1183</a:t>
                      </a:r>
                    </a:p>
                  </a:txBody>
                  <a:tcPr marL="0" marR="0" marT="0" marB="0" anchor="ctr"/>
                </a:tc>
                <a:extLst>
                  <a:ext uri="{0D108BD9-81ED-4DB2-BD59-A6C34878D82A}">
                    <a16:rowId xmlns:a16="http://schemas.microsoft.com/office/drawing/2014/main" val="10009"/>
                  </a:ext>
                </a:extLst>
              </a:tr>
              <a:tr h="329565">
                <a:tc rowSpan="3">
                  <a:txBody>
                    <a:bodyPr/>
                    <a:lstStyle/>
                    <a:p>
                      <a:pPr algn="ctr"/>
                      <a:r>
                        <a:rPr lang="en-US" altLang="zh-CN" sz="1600">
                          <a:latin typeface="Times New Roman" panose="02020603050405020304" pitchFamily="18" charset="0"/>
                          <a:cs typeface="Times New Roman" panose="02020603050405020304" pitchFamily="18" charset="0"/>
                        </a:rPr>
                        <a:t>Naive Bayes</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Train</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82.02%</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0.8133</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0.8313</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0.8222</a:t>
                      </a:r>
                    </a:p>
                  </a:txBody>
                  <a:tcPr marL="0" marR="0" marT="0" marB="0" anchor="ctr"/>
                </a:tc>
                <a:extLst>
                  <a:ext uri="{0D108BD9-81ED-4DB2-BD59-A6C34878D82A}">
                    <a16:rowId xmlns:a16="http://schemas.microsoft.com/office/drawing/2014/main" val="10010"/>
                  </a:ext>
                </a:extLst>
              </a:tr>
              <a:tr h="329565">
                <a:tc vMerge="1">
                  <a:txBody>
                    <a:bodyPr/>
                    <a:lstStyle/>
                    <a:p>
                      <a:endParaRPr lang="en-US"/>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Test</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84.31%</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0.7766</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0.8732</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0.8220</a:t>
                      </a:r>
                    </a:p>
                  </a:txBody>
                  <a:tcPr marL="0" marR="0" marT="0" marB="0" anchor="ctr"/>
                </a:tc>
                <a:extLst>
                  <a:ext uri="{0D108BD9-81ED-4DB2-BD59-A6C34878D82A}">
                    <a16:rowId xmlns:a16="http://schemas.microsoft.com/office/drawing/2014/main" val="10011"/>
                  </a:ext>
                </a:extLst>
              </a:tr>
              <a:tr h="329565">
                <a:tc vMerge="1">
                  <a:txBody>
                    <a:bodyPr/>
                    <a:lstStyle/>
                    <a:p>
                      <a:endParaRPr lang="en-US"/>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Difference</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-2.29%</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0.0367</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-0.0419</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0.0002</a:t>
                      </a:r>
                    </a:p>
                  </a:txBody>
                  <a:tcPr marL="0" marR="0" marT="0" marB="0" anchor="ctr"/>
                </a:tc>
                <a:extLst>
                  <a:ext uri="{0D108BD9-81ED-4DB2-BD59-A6C34878D82A}">
                    <a16:rowId xmlns:a16="http://schemas.microsoft.com/office/drawing/2014/main" val="10012"/>
                  </a:ext>
                </a:extLst>
              </a:tr>
              <a:tr h="329565">
                <a:tc rowSpan="3">
                  <a:txBody>
                    <a:bodyPr/>
                    <a:lstStyle/>
                    <a:p>
                      <a:pPr algn="ctr"/>
                      <a:r>
                        <a:rPr lang="en-US" altLang="zh-CN" sz="1600">
                          <a:latin typeface="Times New Roman" panose="02020603050405020304" pitchFamily="18" charset="0"/>
                          <a:cs typeface="Times New Roman" panose="02020603050405020304" pitchFamily="18" charset="0"/>
                        </a:rPr>
                        <a:t>XGBoost</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Train</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97.60%</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0.9706</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0.9817</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0.9761</a:t>
                      </a:r>
                    </a:p>
                  </a:txBody>
                  <a:tcPr marL="0" marR="0" marT="0" marB="0" anchor="ctr"/>
                </a:tc>
                <a:extLst>
                  <a:ext uri="{0D108BD9-81ED-4DB2-BD59-A6C34878D82A}">
                    <a16:rowId xmlns:a16="http://schemas.microsoft.com/office/drawing/2014/main" val="10013"/>
                  </a:ext>
                </a:extLst>
              </a:tr>
              <a:tr h="330200">
                <a:tc vMerge="1">
                  <a:txBody>
                    <a:bodyPr/>
                    <a:lstStyle/>
                    <a:p>
                      <a:endParaRPr lang="en-US"/>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Test</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89.37%</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0.8605</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0.8878</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0.8739</a:t>
                      </a:r>
                    </a:p>
                  </a:txBody>
                  <a:tcPr marL="0" marR="0" marT="0" marB="0" anchor="ctr"/>
                </a:tc>
                <a:extLst>
                  <a:ext uri="{0D108BD9-81ED-4DB2-BD59-A6C34878D82A}">
                    <a16:rowId xmlns:a16="http://schemas.microsoft.com/office/drawing/2014/main" val="10014"/>
                  </a:ext>
                </a:extLst>
              </a:tr>
              <a:tr h="328930">
                <a:tc vMerge="1">
                  <a:txBody>
                    <a:bodyPr/>
                    <a:lstStyle/>
                    <a:p>
                      <a:endParaRPr lang="en-US"/>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Difference</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8.23%</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0.1101</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0.0939</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0.1022</a:t>
                      </a:r>
                    </a:p>
                  </a:txBody>
                  <a:tcPr marL="0" marR="0" marT="0" marB="0" anchor="ctr"/>
                </a:tc>
                <a:extLst>
                  <a:ext uri="{0D108BD9-81ED-4DB2-BD59-A6C34878D82A}">
                    <a16:rowId xmlns:a16="http://schemas.microsoft.com/office/drawing/2014/main" val="10015"/>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130" y="28143"/>
            <a:ext cx="4948555" cy="452120"/>
          </a:xfrm>
          <a:prstGeom prst="rect">
            <a:avLst/>
          </a:prstGeom>
        </p:spPr>
        <p:txBody>
          <a:bodyPr vert="horz" wrap="square" lIns="0" tIns="12065" rIns="0" bIns="0" rtlCol="0">
            <a:spAutoFit/>
          </a:bodyPr>
          <a:lstStyle/>
          <a:p>
            <a:pPr marL="12700">
              <a:lnSpc>
                <a:spcPct val="100000"/>
              </a:lnSpc>
              <a:spcBef>
                <a:spcPts val="95"/>
              </a:spcBef>
            </a:pPr>
            <a:r>
              <a:rPr lang="en-US" sz="2800" b="1">
                <a:solidFill>
                  <a:srgbClr val="FFFFFF"/>
                </a:solidFill>
                <a:latin typeface="Times New Roman" panose="02020603050405020304" pitchFamily="18" charset="0"/>
                <a:cs typeface="Times New Roman" panose="02020603050405020304" pitchFamily="18" charset="0"/>
              </a:rPr>
              <a:t>4</a:t>
            </a:r>
            <a:r>
              <a:rPr sz="2800" b="1">
                <a:solidFill>
                  <a:srgbClr val="FFFFFF"/>
                </a:solidFill>
                <a:latin typeface="Times New Roman" panose="02020603050405020304" pitchFamily="18" charset="0"/>
                <a:cs typeface="Times New Roman" panose="02020603050405020304" pitchFamily="18" charset="0"/>
              </a:rPr>
              <a:t>.</a:t>
            </a:r>
            <a:r>
              <a:rPr sz="2800" b="1" spc="-135">
                <a:solidFill>
                  <a:srgbClr val="FFFFFF"/>
                </a:solidFill>
                <a:latin typeface="Times New Roman" panose="02020603050405020304" pitchFamily="18" charset="0"/>
                <a:cs typeface="Times New Roman" panose="02020603050405020304" pitchFamily="18" charset="0"/>
              </a:rPr>
              <a:t> </a:t>
            </a:r>
            <a:r>
              <a:rPr lang="en-US" sz="2800" b="1" spc="-135">
                <a:solidFill>
                  <a:srgbClr val="FFFFFF"/>
                </a:solidFill>
                <a:latin typeface="Times New Roman" panose="02020603050405020304" pitchFamily="18" charset="0"/>
                <a:cs typeface="Times New Roman" panose="02020603050405020304" pitchFamily="18" charset="0"/>
              </a:rPr>
              <a:t>Đánh giá hiệu suất mô hình</a:t>
            </a:r>
            <a:endParaRPr sz="280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06/6/2025</a:t>
            </a:r>
            <a:endParaRPr spc="-10"/>
          </a:p>
        </p:txBody>
      </p:sp>
      <p:sp>
        <p:nvSpPr>
          <p:cNvPr id="7" name="Slide Number Placeholder 6"/>
          <p:cNvSpPr>
            <a:spLocks noGrp="1"/>
          </p:cNvSpPr>
          <p:nvPr>
            <p:ph type="sldNum" sz="quarter" idx="7"/>
          </p:nvPr>
        </p:nvSpPr>
        <p:spPr/>
        <p:txBody>
          <a:bodyPr/>
          <a:lstStyle/>
          <a:p>
            <a:pPr marL="38100">
              <a:lnSpc>
                <a:spcPts val="1630"/>
              </a:lnSpc>
            </a:pPr>
            <a:fld id="{81D60167-4931-47E6-BA6A-407CBD079E47}" type="slidenum">
              <a:rPr lang="en-US" spc="-25" smtClean="0"/>
              <a:t>28</a:t>
            </a:fld>
            <a:endParaRPr lang="en-US" spc="-25"/>
          </a:p>
        </p:txBody>
      </p:sp>
      <p:sp>
        <p:nvSpPr>
          <p:cNvPr id="12" name="TextBox 11"/>
          <p:cNvSpPr txBox="1"/>
          <p:nvPr/>
        </p:nvSpPr>
        <p:spPr>
          <a:xfrm>
            <a:off x="152400" y="685800"/>
            <a:ext cx="6248400"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Lần 3</a:t>
            </a:r>
            <a:r>
              <a:rPr lang="en-US" sz="2400">
                <a:latin typeface="Times New Roman" panose="02020603050405020304" pitchFamily="18" charset="0"/>
                <a:cs typeface="Times New Roman" panose="02020603050405020304" pitchFamily="18" charset="0"/>
              </a:rPr>
              <a:t>: (Tham số, RandomOverSampler)</a:t>
            </a:r>
          </a:p>
        </p:txBody>
      </p:sp>
      <p:graphicFrame>
        <p:nvGraphicFramePr>
          <p:cNvPr id="3" name="Table 2"/>
          <p:cNvGraphicFramePr/>
          <p:nvPr>
            <p:custDataLst>
              <p:tags r:id="rId1"/>
            </p:custDataLst>
          </p:nvPr>
        </p:nvGraphicFramePr>
        <p:xfrm>
          <a:off x="76200" y="1126490"/>
          <a:ext cx="8998585" cy="5379085"/>
        </p:xfrm>
        <a:graphic>
          <a:graphicData uri="http://schemas.openxmlformats.org/drawingml/2006/table">
            <a:tbl>
              <a:tblPr/>
              <a:tblGrid>
                <a:gridCol w="3117850">
                  <a:extLst>
                    <a:ext uri="{9D8B030D-6E8A-4147-A177-3AD203B41FA5}">
                      <a16:colId xmlns:a16="http://schemas.microsoft.com/office/drawing/2014/main" val="20000"/>
                    </a:ext>
                  </a:extLst>
                </a:gridCol>
                <a:gridCol w="3118485">
                  <a:extLst>
                    <a:ext uri="{9D8B030D-6E8A-4147-A177-3AD203B41FA5}">
                      <a16:colId xmlns:a16="http://schemas.microsoft.com/office/drawing/2014/main" val="20001"/>
                    </a:ext>
                  </a:extLst>
                </a:gridCol>
                <a:gridCol w="2762250">
                  <a:extLst>
                    <a:ext uri="{9D8B030D-6E8A-4147-A177-3AD203B41FA5}">
                      <a16:colId xmlns:a16="http://schemas.microsoft.com/office/drawing/2014/main" val="20002"/>
                    </a:ext>
                  </a:extLst>
                </a:gridCol>
              </a:tblGrid>
              <a:tr h="213360">
                <a:tc>
                  <a:txBody>
                    <a:bodyPr/>
                    <a:lstStyle/>
                    <a:p>
                      <a:pPr algn="ctr">
                        <a:spcBef>
                          <a:spcPct val="0"/>
                        </a:spcBef>
                        <a:spcAft>
                          <a:spcPct val="0"/>
                        </a:spcAft>
                      </a:pPr>
                      <a:r>
                        <a:rPr lang="en-US" altLang="zh-CN" sz="1400" b="1">
                          <a:latin typeface="Times New Roman" panose="02020603050405020304"/>
                          <a:ea typeface="SimSun" panose="02010600030101010101" pitchFamily="2" charset="-122"/>
                        </a:rPr>
                        <a:t>Model</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gn="ctr">
                        <a:spcBef>
                          <a:spcPct val="0"/>
                        </a:spcBef>
                        <a:spcAft>
                          <a:spcPct val="0"/>
                        </a:spcAft>
                      </a:pPr>
                      <a:r>
                        <a:rPr lang="en-US" altLang="zh-CN" sz="1400" b="1">
                          <a:latin typeface="Times New Roman" panose="02020603050405020304"/>
                          <a:ea typeface="SimSun" panose="02010600030101010101" pitchFamily="2" charset="-122"/>
                        </a:rPr>
                        <a:t>Original Parameters</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gn="ctr">
                        <a:spcBef>
                          <a:spcPct val="0"/>
                        </a:spcBef>
                        <a:spcAft>
                          <a:spcPct val="0"/>
                        </a:spcAft>
                      </a:pPr>
                      <a:r>
                        <a:rPr lang="en-US" altLang="zh-CN" sz="1400" b="1">
                          <a:latin typeface="Times New Roman" panose="02020603050405020304"/>
                          <a:ea typeface="SimSun" panose="02010600030101010101" pitchFamily="2" charset="-122"/>
                        </a:rPr>
                        <a:t>Best Parameters</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0"/>
                  </a:ext>
                </a:extLst>
              </a:tr>
              <a:tr h="1206500">
                <a:tc>
                  <a:txBody>
                    <a:bodyPr/>
                    <a:lstStyle/>
                    <a:p>
                      <a:pPr algn="ctr">
                        <a:spcBef>
                          <a:spcPct val="0"/>
                        </a:spcBef>
                        <a:spcAft>
                          <a:spcPct val="0"/>
                        </a:spcAft>
                      </a:pPr>
                      <a:r>
                        <a:rPr lang="en-US" altLang="zh-CN" sz="1400" b="1">
                          <a:latin typeface="Times New Roman" panose="02020603050405020304"/>
                          <a:ea typeface="SimSun" panose="02010600030101010101" pitchFamily="2" charset="-122"/>
                        </a:rPr>
                        <a:t>Decision Tree</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max_depth = [3, 5, 10, 15, 20, None]</a:t>
                      </a: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min_samples_split = [2, 5, 10, 20]</a:t>
                      </a: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min_samples_leaf = [1, 2, 4, 10]</a:t>
                      </a: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criterion = ['gini', 'entropy']</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criterion = 'entropy'</a:t>
                      </a: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max_depth = 10</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1"/>
                  </a:ext>
                </a:extLst>
              </a:tr>
              <a:tr h="1379855">
                <a:tc>
                  <a:txBody>
                    <a:bodyPr/>
                    <a:lstStyle/>
                    <a:p>
                      <a:pPr algn="ctr">
                        <a:spcBef>
                          <a:spcPct val="0"/>
                        </a:spcBef>
                        <a:spcAft>
                          <a:spcPct val="0"/>
                        </a:spcAft>
                      </a:pPr>
                      <a:r>
                        <a:rPr lang="en-US" altLang="zh-CN" sz="1400" b="1">
                          <a:latin typeface="Times New Roman" panose="02020603050405020304"/>
                          <a:ea typeface="SimSun" panose="02010600030101010101" pitchFamily="2" charset="-122"/>
                        </a:rPr>
                        <a:t>Random Forest</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n_estimators = [5, 10, 15]</a:t>
                      </a: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max_depth = [5, 10, 15, 20, None]</a:t>
                      </a: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min_samples_split = [2, 5, 10]</a:t>
                      </a: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min_samples_leaf = [1, 2, 4]</a:t>
                      </a: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bootstrap = [True, False]</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bootstrap = False </a:t>
                      </a: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min_samples_split = 5 </a:t>
                      </a: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n_estimators = 15</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2"/>
                  </a:ext>
                </a:extLst>
              </a:tr>
              <a:tr h="862330">
                <a:tc>
                  <a:txBody>
                    <a:bodyPr/>
                    <a:lstStyle/>
                    <a:p>
                      <a:pPr algn="ctr">
                        <a:spcBef>
                          <a:spcPct val="0"/>
                        </a:spcBef>
                        <a:spcAft>
                          <a:spcPct val="0"/>
                        </a:spcAft>
                      </a:pPr>
                      <a:r>
                        <a:rPr lang="en-US" altLang="zh-CN" sz="1400" b="1">
                          <a:latin typeface="Times New Roman" panose="02020603050405020304"/>
                          <a:ea typeface="SimSun" panose="02010600030101010101" pitchFamily="2" charset="-122"/>
                        </a:rPr>
                        <a:t>K-Nearest Neighbor</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n_neighbors = [3, 5, 7, 9, 11]</a:t>
                      </a: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weights = ['uniform', 'distance']</a:t>
                      </a: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p = [1, 2]</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n_neighbors = 11</a:t>
                      </a: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 p = 1 </a:t>
                      </a: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weights = 'distance'</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3"/>
                  </a:ext>
                </a:extLst>
              </a:tr>
              <a:tr h="345440">
                <a:tc>
                  <a:txBody>
                    <a:bodyPr/>
                    <a:lstStyle/>
                    <a:p>
                      <a:pPr algn="ctr">
                        <a:spcBef>
                          <a:spcPct val="0"/>
                        </a:spcBef>
                        <a:spcAft>
                          <a:spcPct val="0"/>
                        </a:spcAft>
                      </a:pPr>
                      <a:r>
                        <a:rPr lang="en-US" altLang="zh-CN" sz="1400" b="1">
                          <a:latin typeface="Times New Roman" panose="02020603050405020304"/>
                          <a:ea typeface="SimSun" panose="02010600030101010101" pitchFamily="2" charset="-122"/>
                        </a:rPr>
                        <a:t>Bayes (GNB)</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var_smoothing = [1e-9, 1e-8, 1e-7, 1e-6, 1e-5]</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GaussianNB()</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4"/>
                  </a:ext>
                </a:extLst>
              </a:tr>
              <a:tr h="1371600">
                <a:tc>
                  <a:txBody>
                    <a:bodyPr/>
                    <a:lstStyle/>
                    <a:p>
                      <a:pPr algn="ctr">
                        <a:spcBef>
                          <a:spcPct val="0"/>
                        </a:spcBef>
                        <a:spcAft>
                          <a:spcPct val="0"/>
                        </a:spcAft>
                      </a:pPr>
                      <a:r>
                        <a:rPr lang="en-US" altLang="zh-CN" sz="1400" b="1">
                          <a:latin typeface="Times New Roman" panose="02020603050405020304"/>
                          <a:ea typeface="SimSun" panose="02010600030101010101" pitchFamily="2" charset="-122"/>
                        </a:rPr>
                        <a:t>XGBoost</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n_estimators = [5, 10, 15]</a:t>
                      </a: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max_depth = [3, 6, 10, 15] - learning_rate = [0.01, 0.05, 0.1, 0.2, 0.3]</a:t>
                      </a: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subsample = [0.6, 0.8, 1.0]</a:t>
                      </a: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colsample_bytree = [0.6, 0.8, 1.0]</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max_depth = 15</a:t>
                      </a: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learning_rate = 0.3</a:t>
                      </a: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n_estimators = 15</a:t>
                      </a: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colsample_bytree = 1.0</a:t>
                      </a: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130" y="28143"/>
            <a:ext cx="4948555" cy="452120"/>
          </a:xfrm>
          <a:prstGeom prst="rect">
            <a:avLst/>
          </a:prstGeom>
        </p:spPr>
        <p:txBody>
          <a:bodyPr vert="horz" wrap="square" lIns="0" tIns="12065" rIns="0" bIns="0" rtlCol="0">
            <a:spAutoFit/>
          </a:bodyPr>
          <a:lstStyle/>
          <a:p>
            <a:pPr marL="12700">
              <a:lnSpc>
                <a:spcPct val="100000"/>
              </a:lnSpc>
              <a:spcBef>
                <a:spcPts val="95"/>
              </a:spcBef>
            </a:pPr>
            <a:r>
              <a:rPr lang="en-US" sz="2800" b="1">
                <a:solidFill>
                  <a:srgbClr val="FFFFFF"/>
                </a:solidFill>
                <a:latin typeface="Times New Roman" panose="02020603050405020304" pitchFamily="18" charset="0"/>
                <a:cs typeface="Times New Roman" panose="02020603050405020304" pitchFamily="18" charset="0"/>
              </a:rPr>
              <a:t>4</a:t>
            </a:r>
            <a:r>
              <a:rPr sz="2800" b="1">
                <a:solidFill>
                  <a:srgbClr val="FFFFFF"/>
                </a:solidFill>
                <a:latin typeface="Times New Roman" panose="02020603050405020304" pitchFamily="18" charset="0"/>
                <a:cs typeface="Times New Roman" panose="02020603050405020304" pitchFamily="18" charset="0"/>
              </a:rPr>
              <a:t>.</a:t>
            </a:r>
            <a:r>
              <a:rPr sz="2800" b="1" spc="-135">
                <a:solidFill>
                  <a:srgbClr val="FFFFFF"/>
                </a:solidFill>
                <a:latin typeface="Times New Roman" panose="02020603050405020304" pitchFamily="18" charset="0"/>
                <a:cs typeface="Times New Roman" panose="02020603050405020304" pitchFamily="18" charset="0"/>
              </a:rPr>
              <a:t> </a:t>
            </a:r>
            <a:r>
              <a:rPr lang="en-US" sz="2800" b="1" spc="-135">
                <a:solidFill>
                  <a:srgbClr val="FFFFFF"/>
                </a:solidFill>
                <a:latin typeface="Times New Roman" panose="02020603050405020304" pitchFamily="18" charset="0"/>
                <a:cs typeface="Times New Roman" panose="02020603050405020304" pitchFamily="18" charset="0"/>
              </a:rPr>
              <a:t>Đánh giá hiệu suất mô hình</a:t>
            </a:r>
            <a:endParaRPr sz="280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06/6/2025</a:t>
            </a:r>
            <a:endParaRPr spc="-10"/>
          </a:p>
        </p:txBody>
      </p:sp>
      <p:sp>
        <p:nvSpPr>
          <p:cNvPr id="7" name="Slide Number Placeholder 6"/>
          <p:cNvSpPr>
            <a:spLocks noGrp="1"/>
          </p:cNvSpPr>
          <p:nvPr>
            <p:ph type="sldNum" sz="quarter" idx="7"/>
          </p:nvPr>
        </p:nvSpPr>
        <p:spPr/>
        <p:txBody>
          <a:bodyPr/>
          <a:lstStyle/>
          <a:p>
            <a:pPr marL="38100">
              <a:lnSpc>
                <a:spcPts val="1630"/>
              </a:lnSpc>
            </a:pPr>
            <a:fld id="{81D60167-4931-47E6-BA6A-407CBD079E47}" type="slidenum">
              <a:rPr lang="en-US" spc="-25" smtClean="0"/>
              <a:t>29</a:t>
            </a:fld>
            <a:endParaRPr lang="en-US" spc="-25"/>
          </a:p>
        </p:txBody>
      </p:sp>
      <p:sp>
        <p:nvSpPr>
          <p:cNvPr id="12" name="TextBox 11"/>
          <p:cNvSpPr txBox="1"/>
          <p:nvPr/>
        </p:nvSpPr>
        <p:spPr>
          <a:xfrm>
            <a:off x="152400" y="685800"/>
            <a:ext cx="6553200"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Lần 3</a:t>
            </a:r>
            <a:r>
              <a:rPr lang="en-US" sz="2400">
                <a:latin typeface="Times New Roman" panose="02020603050405020304" pitchFamily="18" charset="0"/>
                <a:cs typeface="Times New Roman" panose="02020603050405020304" pitchFamily="18" charset="0"/>
              </a:rPr>
              <a:t>: (Tùy chỉnh tham số, RandomOverSampler)</a:t>
            </a:r>
          </a:p>
        </p:txBody>
      </p:sp>
      <p:graphicFrame>
        <p:nvGraphicFramePr>
          <p:cNvPr id="8" name="Table 7"/>
          <p:cNvGraphicFramePr/>
          <p:nvPr>
            <p:extLst>
              <p:ext uri="{D42A27DB-BD31-4B8C-83A1-F6EECF244321}">
                <p14:modId xmlns:p14="http://schemas.microsoft.com/office/powerpoint/2010/main" val="1419185023"/>
              </p:ext>
            </p:extLst>
          </p:nvPr>
        </p:nvGraphicFramePr>
        <p:xfrm>
          <a:off x="76200" y="1147445"/>
          <a:ext cx="8920480" cy="5402580"/>
        </p:xfrm>
        <a:graphic>
          <a:graphicData uri="http://schemas.openxmlformats.org/drawingml/2006/table">
            <a:tbl>
              <a:tblPr firstRow="1" bandRow="1">
                <a:tableStyleId>{5C22544A-7EE6-4342-B048-85BDC9FD1C3A}</a:tableStyleId>
              </a:tblPr>
              <a:tblGrid>
                <a:gridCol w="1826260">
                  <a:extLst>
                    <a:ext uri="{9D8B030D-6E8A-4147-A177-3AD203B41FA5}">
                      <a16:colId xmlns:a16="http://schemas.microsoft.com/office/drawing/2014/main" val="20000"/>
                    </a:ext>
                  </a:extLst>
                </a:gridCol>
                <a:gridCol w="1377315">
                  <a:extLst>
                    <a:ext uri="{9D8B030D-6E8A-4147-A177-3AD203B41FA5}">
                      <a16:colId xmlns:a16="http://schemas.microsoft.com/office/drawing/2014/main" val="20001"/>
                    </a:ext>
                  </a:extLst>
                </a:gridCol>
                <a:gridCol w="1407795">
                  <a:extLst>
                    <a:ext uri="{9D8B030D-6E8A-4147-A177-3AD203B41FA5}">
                      <a16:colId xmlns:a16="http://schemas.microsoft.com/office/drawing/2014/main" val="20002"/>
                    </a:ext>
                  </a:extLst>
                </a:gridCol>
                <a:gridCol w="1504950">
                  <a:extLst>
                    <a:ext uri="{9D8B030D-6E8A-4147-A177-3AD203B41FA5}">
                      <a16:colId xmlns:a16="http://schemas.microsoft.com/office/drawing/2014/main" val="20003"/>
                    </a:ext>
                  </a:extLst>
                </a:gridCol>
                <a:gridCol w="1305560">
                  <a:extLst>
                    <a:ext uri="{9D8B030D-6E8A-4147-A177-3AD203B41FA5}">
                      <a16:colId xmlns:a16="http://schemas.microsoft.com/office/drawing/2014/main" val="20004"/>
                    </a:ext>
                  </a:extLst>
                </a:gridCol>
                <a:gridCol w="1498600">
                  <a:extLst>
                    <a:ext uri="{9D8B030D-6E8A-4147-A177-3AD203B41FA5}">
                      <a16:colId xmlns:a16="http://schemas.microsoft.com/office/drawing/2014/main" val="20005"/>
                    </a:ext>
                  </a:extLst>
                </a:gridCol>
              </a:tblGrid>
              <a:tr h="373380">
                <a:tc>
                  <a:txBody>
                    <a:bodyPr/>
                    <a:lstStyle/>
                    <a:p>
                      <a:pPr algn="ctr"/>
                      <a:r>
                        <a:rPr lang="en-US" altLang="zh-CN" sz="1600">
                          <a:latin typeface="Times New Roman" panose="02020603050405020304" pitchFamily="18" charset="0"/>
                          <a:cs typeface="Times New Roman" panose="02020603050405020304" pitchFamily="18" charset="0"/>
                        </a:rPr>
                        <a:t>Model</a:t>
                      </a: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Dataset</a:t>
                      </a: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Accuracy</a:t>
                      </a: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Precision</a:t>
                      </a: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Recall</a:t>
                      </a: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F1-Score</a:t>
                      </a:r>
                    </a:p>
                  </a:txBody>
                  <a:tcPr marL="0" marR="0" marT="0" marB="0" anchor="ctr">
                    <a:solidFill>
                      <a:schemeClr val="accent6">
                        <a:lumMod val="75000"/>
                      </a:schemeClr>
                    </a:solidFill>
                  </a:tcPr>
                </a:tc>
                <a:extLst>
                  <a:ext uri="{0D108BD9-81ED-4DB2-BD59-A6C34878D82A}">
                    <a16:rowId xmlns:a16="http://schemas.microsoft.com/office/drawing/2014/main" val="10000"/>
                  </a:ext>
                </a:extLst>
              </a:tr>
              <a:tr h="330200">
                <a:tc rowSpan="3">
                  <a:txBody>
                    <a:bodyPr/>
                    <a:lstStyle/>
                    <a:p>
                      <a:pPr algn="ctr"/>
                      <a:r>
                        <a:rPr lang="en-US" altLang="zh-CN" sz="1600">
                          <a:latin typeface="Times New Roman" panose="02020603050405020304" pitchFamily="18" charset="0"/>
                          <a:cs typeface="Times New Roman" panose="02020603050405020304" pitchFamily="18" charset="0"/>
                        </a:rPr>
                        <a:t>Decision Tree</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Train</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94.65%</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0.9476</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0.9452</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0.9464</a:t>
                      </a:r>
                    </a:p>
                  </a:txBody>
                  <a:tcPr marL="0" marR="0" marT="0" marB="0" anchor="ctr"/>
                </a:tc>
                <a:extLst>
                  <a:ext uri="{0D108BD9-81ED-4DB2-BD59-A6C34878D82A}">
                    <a16:rowId xmlns:a16="http://schemas.microsoft.com/office/drawing/2014/main" val="10001"/>
                  </a:ext>
                </a:extLst>
              </a:tr>
              <a:tr h="329565">
                <a:tc vMerge="1">
                  <a:txBody>
                    <a:bodyPr/>
                    <a:lstStyle/>
                    <a:p>
                      <a:endParaRPr lang="en-US"/>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Test</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88.87%</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0.8713</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0.8585</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0.8649</a:t>
                      </a:r>
                    </a:p>
                  </a:txBody>
                  <a:tcPr marL="0" marR="0" marT="0" marB="0" anchor="ctr"/>
                </a:tc>
                <a:extLst>
                  <a:ext uri="{0D108BD9-81ED-4DB2-BD59-A6C34878D82A}">
                    <a16:rowId xmlns:a16="http://schemas.microsoft.com/office/drawing/2014/main" val="10002"/>
                  </a:ext>
                </a:extLst>
              </a:tr>
              <a:tr h="329565">
                <a:tc vMerge="1">
                  <a:txBody>
                    <a:bodyPr/>
                    <a:lstStyle/>
                    <a:p>
                      <a:endParaRPr lang="en-US"/>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Difference</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5.78%</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0.0763</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0.0866</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0.0815</a:t>
                      </a:r>
                    </a:p>
                  </a:txBody>
                  <a:tcPr marL="0" marR="0" marT="0" marB="0" anchor="ctr"/>
                </a:tc>
                <a:extLst>
                  <a:ext uri="{0D108BD9-81ED-4DB2-BD59-A6C34878D82A}">
                    <a16:rowId xmlns:a16="http://schemas.microsoft.com/office/drawing/2014/main" val="10003"/>
                  </a:ext>
                </a:extLst>
              </a:tr>
              <a:tr h="329565">
                <a:tc rowSpan="3">
                  <a:txBody>
                    <a:bodyPr/>
                    <a:lstStyle/>
                    <a:p>
                      <a:pPr algn="ctr"/>
                      <a:r>
                        <a:rPr lang="en-US" altLang="zh-CN" sz="1600">
                          <a:latin typeface="Times New Roman" panose="02020603050405020304" pitchFamily="18" charset="0"/>
                          <a:cs typeface="Times New Roman" panose="02020603050405020304" pitchFamily="18" charset="0"/>
                        </a:rPr>
                        <a:t>Random Forest</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Train</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100.00%</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1.0000</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1.0000</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1.0000</a:t>
                      </a:r>
                    </a:p>
                  </a:txBody>
                  <a:tcPr marL="0" marR="0" marT="0" marB="0" anchor="ctr"/>
                </a:tc>
                <a:extLst>
                  <a:ext uri="{0D108BD9-81ED-4DB2-BD59-A6C34878D82A}">
                    <a16:rowId xmlns:a16="http://schemas.microsoft.com/office/drawing/2014/main" val="10004"/>
                  </a:ext>
                </a:extLst>
              </a:tr>
              <a:tr h="329565">
                <a:tc vMerge="1">
                  <a:txBody>
                    <a:bodyPr/>
                    <a:lstStyle/>
                    <a:p>
                      <a:endParaRPr lang="en-US"/>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Test</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90.79%</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0.8958</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0.8805</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0.8881</a:t>
                      </a:r>
                    </a:p>
                  </a:txBody>
                  <a:tcPr marL="0" marR="0" marT="0" marB="0" anchor="ctr"/>
                </a:tc>
                <a:extLst>
                  <a:ext uri="{0D108BD9-81ED-4DB2-BD59-A6C34878D82A}">
                    <a16:rowId xmlns:a16="http://schemas.microsoft.com/office/drawing/2014/main" val="10005"/>
                  </a:ext>
                </a:extLst>
              </a:tr>
              <a:tr h="329565">
                <a:tc vMerge="1">
                  <a:txBody>
                    <a:bodyPr/>
                    <a:lstStyle/>
                    <a:p>
                      <a:endParaRPr lang="en-US"/>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Difference</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9.21%</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0.1042</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0.1195</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0.1119</a:t>
                      </a:r>
                    </a:p>
                  </a:txBody>
                  <a:tcPr marL="0" marR="0" marT="0" marB="0" anchor="ctr"/>
                </a:tc>
                <a:extLst>
                  <a:ext uri="{0D108BD9-81ED-4DB2-BD59-A6C34878D82A}">
                    <a16:rowId xmlns:a16="http://schemas.microsoft.com/office/drawing/2014/main" val="10006"/>
                  </a:ext>
                </a:extLst>
              </a:tr>
              <a:tr h="328295">
                <a:tc rowSpan="3">
                  <a:txBody>
                    <a:bodyPr/>
                    <a:lstStyle/>
                    <a:p>
                      <a:pPr algn="ctr"/>
                      <a:r>
                        <a:rPr lang="en-US" altLang="zh-CN" sz="1600">
                          <a:latin typeface="Times New Roman" panose="02020603050405020304" pitchFamily="18" charset="0"/>
                          <a:cs typeface="Times New Roman" panose="02020603050405020304" pitchFamily="18" charset="0"/>
                        </a:rPr>
                        <a:t>K-NN</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Train</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100.00%</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1.0000</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1.0000</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1.0000</a:t>
                      </a:r>
                    </a:p>
                  </a:txBody>
                  <a:tcPr marL="0" marR="0" marT="0" marB="0" anchor="ctr"/>
                </a:tc>
                <a:extLst>
                  <a:ext uri="{0D108BD9-81ED-4DB2-BD59-A6C34878D82A}">
                    <a16:rowId xmlns:a16="http://schemas.microsoft.com/office/drawing/2014/main" val="10007"/>
                  </a:ext>
                </a:extLst>
              </a:tr>
              <a:tr h="330200">
                <a:tc vMerge="1">
                  <a:txBody>
                    <a:bodyPr/>
                    <a:lstStyle/>
                    <a:p>
                      <a:endParaRPr lang="en-US"/>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Test</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91.50%</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0.8937</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0.9024</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0.8981</a:t>
                      </a:r>
                    </a:p>
                  </a:txBody>
                  <a:tcPr marL="0" marR="0" marT="0" marB="0" anchor="ctr"/>
                </a:tc>
                <a:extLst>
                  <a:ext uri="{0D108BD9-81ED-4DB2-BD59-A6C34878D82A}">
                    <a16:rowId xmlns:a16="http://schemas.microsoft.com/office/drawing/2014/main" val="10008"/>
                  </a:ext>
                </a:extLst>
              </a:tr>
              <a:tr h="329565">
                <a:tc vMerge="1">
                  <a:txBody>
                    <a:bodyPr/>
                    <a:lstStyle/>
                    <a:p>
                      <a:endParaRPr lang="en-US"/>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Difference</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8.50%</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0.1063</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0.0976</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0.1019</a:t>
                      </a:r>
                    </a:p>
                  </a:txBody>
                  <a:tcPr marL="0" marR="0" marT="0" marB="0" anchor="ctr"/>
                </a:tc>
                <a:extLst>
                  <a:ext uri="{0D108BD9-81ED-4DB2-BD59-A6C34878D82A}">
                    <a16:rowId xmlns:a16="http://schemas.microsoft.com/office/drawing/2014/main" val="10009"/>
                  </a:ext>
                </a:extLst>
              </a:tr>
              <a:tr h="329565">
                <a:tc rowSpan="3">
                  <a:txBody>
                    <a:bodyPr/>
                    <a:lstStyle/>
                    <a:p>
                      <a:pPr algn="ctr"/>
                      <a:r>
                        <a:rPr lang="en-US" altLang="zh-CN" sz="1600">
                          <a:latin typeface="Times New Roman" panose="02020603050405020304" pitchFamily="18" charset="0"/>
                          <a:cs typeface="Times New Roman" panose="02020603050405020304" pitchFamily="18" charset="0"/>
                        </a:rPr>
                        <a:t>Naive Bayes</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Train</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85.74%</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0.8405</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0.8823</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0.8609</a:t>
                      </a:r>
                    </a:p>
                  </a:txBody>
                  <a:tcPr marL="0" marR="0" marT="0" marB="0" anchor="ctr"/>
                </a:tc>
                <a:extLst>
                  <a:ext uri="{0D108BD9-81ED-4DB2-BD59-A6C34878D82A}">
                    <a16:rowId xmlns:a16="http://schemas.microsoft.com/office/drawing/2014/main" val="10010"/>
                  </a:ext>
                </a:extLst>
              </a:tr>
              <a:tr h="329565">
                <a:tc vMerge="1">
                  <a:txBody>
                    <a:bodyPr/>
                    <a:lstStyle/>
                    <a:p>
                      <a:endParaRPr lang="en-US"/>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Test</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85.53%</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0.8000</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0.8683</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0.8327</a:t>
                      </a:r>
                    </a:p>
                  </a:txBody>
                  <a:tcPr marL="0" marR="0" marT="0" marB="0" anchor="ctr"/>
                </a:tc>
                <a:extLst>
                  <a:ext uri="{0D108BD9-81ED-4DB2-BD59-A6C34878D82A}">
                    <a16:rowId xmlns:a16="http://schemas.microsoft.com/office/drawing/2014/main" val="10011"/>
                  </a:ext>
                </a:extLst>
              </a:tr>
              <a:tr h="329565">
                <a:tc vMerge="1">
                  <a:txBody>
                    <a:bodyPr/>
                    <a:lstStyle/>
                    <a:p>
                      <a:endParaRPr lang="en-US"/>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Difference</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0.22%</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0.0405</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0.0140</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0.0281</a:t>
                      </a:r>
                    </a:p>
                  </a:txBody>
                  <a:tcPr marL="0" marR="0" marT="0" marB="0" anchor="ctr"/>
                </a:tc>
                <a:extLst>
                  <a:ext uri="{0D108BD9-81ED-4DB2-BD59-A6C34878D82A}">
                    <a16:rowId xmlns:a16="http://schemas.microsoft.com/office/drawing/2014/main" val="10012"/>
                  </a:ext>
                </a:extLst>
              </a:tr>
              <a:tr h="329565">
                <a:tc rowSpan="3">
                  <a:txBody>
                    <a:bodyPr/>
                    <a:lstStyle/>
                    <a:p>
                      <a:pPr algn="ctr"/>
                      <a:r>
                        <a:rPr lang="en-US" altLang="zh-CN" sz="1600">
                          <a:latin typeface="Times New Roman" panose="02020603050405020304" pitchFamily="18" charset="0"/>
                          <a:cs typeface="Times New Roman" panose="02020603050405020304" pitchFamily="18" charset="0"/>
                        </a:rPr>
                        <a:t>XGBoost</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Train</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97.54%</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0.9706</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0.9805</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0.9755</a:t>
                      </a:r>
                    </a:p>
                  </a:txBody>
                  <a:tcPr marL="0" marR="0" marT="0" marB="0" anchor="ctr"/>
                </a:tc>
                <a:extLst>
                  <a:ext uri="{0D108BD9-81ED-4DB2-BD59-A6C34878D82A}">
                    <a16:rowId xmlns:a16="http://schemas.microsoft.com/office/drawing/2014/main" val="10013"/>
                  </a:ext>
                </a:extLst>
              </a:tr>
              <a:tr h="330200">
                <a:tc vMerge="1">
                  <a:txBody>
                    <a:bodyPr/>
                    <a:lstStyle/>
                    <a:p>
                      <a:endParaRPr lang="en-US"/>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Test</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91.19%</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0.9007</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0.8854</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0.8930</a:t>
                      </a:r>
                    </a:p>
                  </a:txBody>
                  <a:tcPr marL="0" marR="0" marT="0" marB="0" anchor="ctr"/>
                </a:tc>
                <a:extLst>
                  <a:ext uri="{0D108BD9-81ED-4DB2-BD59-A6C34878D82A}">
                    <a16:rowId xmlns:a16="http://schemas.microsoft.com/office/drawing/2014/main" val="10014"/>
                  </a:ext>
                </a:extLst>
              </a:tr>
              <a:tr h="328930">
                <a:tc vMerge="1">
                  <a:txBody>
                    <a:bodyPr/>
                    <a:lstStyle/>
                    <a:p>
                      <a:endParaRPr lang="en-US"/>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Difference</a:t>
                      </a:r>
                    </a:p>
                  </a:txBody>
                  <a:tcPr marL="45720" marR="45720" anchor="ctr"/>
                </a:tc>
                <a:tc>
                  <a:txBody>
                    <a:bodyPr/>
                    <a:lstStyle/>
                    <a:p>
                      <a:pPr algn="ctr"/>
                      <a:r>
                        <a:rPr lang="en-US" altLang="zh-CN" sz="1600">
                          <a:latin typeface="Times New Roman" panose="02020603050405020304" pitchFamily="18" charset="0"/>
                          <a:cs typeface="Times New Roman" panose="02020603050405020304" pitchFamily="18" charset="0"/>
                        </a:rPr>
                        <a:t>6.34%</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0.0698</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0.0951</a:t>
                      </a:r>
                    </a:p>
                  </a:txBody>
                  <a:tcPr marL="0" marR="0" marT="0" marB="0" anchor="ctr"/>
                </a:tc>
                <a:tc>
                  <a:txBody>
                    <a:bodyPr/>
                    <a:lstStyle/>
                    <a:p>
                      <a:pPr algn="ctr"/>
                      <a:r>
                        <a:rPr lang="en-US" altLang="zh-CN" sz="1600">
                          <a:latin typeface="Times New Roman" panose="02020603050405020304" pitchFamily="18" charset="0"/>
                          <a:cs typeface="Times New Roman" panose="02020603050405020304" pitchFamily="18" charset="0"/>
                        </a:rPr>
                        <a:t>0.0825</a:t>
                      </a:r>
                    </a:p>
                  </a:txBody>
                  <a:tcPr marL="0" marR="0" marT="0" marB="0" anchor="ctr"/>
                </a:tc>
                <a:extLst>
                  <a:ext uri="{0D108BD9-81ED-4DB2-BD59-A6C34878D82A}">
                    <a16:rowId xmlns:a16="http://schemas.microsoft.com/office/drawing/2014/main" val="1001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lang="en-US">
                <a:latin typeface="Times New Roman" panose="02020603050405020304" pitchFamily="18" charset="0"/>
                <a:cs typeface="Times New Roman" panose="02020603050405020304" pitchFamily="18" charset="0"/>
              </a:rPr>
              <a:t>1</a:t>
            </a:r>
            <a:r>
              <a:rPr>
                <a:latin typeface="Times New Roman" panose="02020603050405020304" pitchFamily="18" charset="0"/>
                <a:cs typeface="Times New Roman" panose="02020603050405020304" pitchFamily="18" charset="0"/>
              </a:rPr>
              <a:t>.</a:t>
            </a:r>
            <a:r>
              <a:rPr spc="-20">
                <a:latin typeface="Times New Roman" panose="02020603050405020304" pitchFamily="18" charset="0"/>
                <a:cs typeface="Times New Roman" panose="02020603050405020304" pitchFamily="18" charset="0"/>
              </a:rPr>
              <a:t> </a:t>
            </a:r>
            <a:r>
              <a:rPr>
                <a:latin typeface="Times New Roman" panose="02020603050405020304" pitchFamily="18" charset="0"/>
                <a:cs typeface="Times New Roman" panose="02020603050405020304" pitchFamily="18" charset="0"/>
              </a:rPr>
              <a:t>Giới</a:t>
            </a:r>
            <a:r>
              <a:rPr spc="-35">
                <a:latin typeface="Times New Roman" panose="02020603050405020304" pitchFamily="18" charset="0"/>
                <a:cs typeface="Times New Roman" panose="02020603050405020304" pitchFamily="18" charset="0"/>
              </a:rPr>
              <a:t> </a:t>
            </a:r>
            <a:r>
              <a:rPr spc="-20">
                <a:latin typeface="Times New Roman" panose="02020603050405020304" pitchFamily="18" charset="0"/>
                <a:cs typeface="Times New Roman" panose="02020603050405020304" pitchFamily="18" charset="0"/>
              </a:rPr>
              <a:t>thiệu</a:t>
            </a:r>
            <a:r>
              <a:rPr lang="en-US" spc="-20">
                <a:latin typeface="Times New Roman" panose="02020603050405020304" pitchFamily="18" charset="0"/>
                <a:cs typeface="Times New Roman" panose="02020603050405020304" pitchFamily="18" charset="0"/>
              </a:rPr>
              <a:t> đề tài</a:t>
            </a:r>
            <a:endParaRPr spc="-20">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06/6/2025</a:t>
            </a:r>
            <a:endParaRPr spc="-10"/>
          </a:p>
        </p:txBody>
      </p:sp>
      <p:sp>
        <p:nvSpPr>
          <p:cNvPr id="3" name="object 3"/>
          <p:cNvSpPr txBox="1"/>
          <p:nvPr/>
        </p:nvSpPr>
        <p:spPr>
          <a:xfrm>
            <a:off x="228600" y="762000"/>
            <a:ext cx="8610599" cy="5290820"/>
          </a:xfrm>
          <a:prstGeom prst="rect">
            <a:avLst/>
          </a:prstGeom>
        </p:spPr>
        <p:txBody>
          <a:bodyPr vert="horz" wrap="square" lIns="0" tIns="176530" rIns="0" bIns="0" rtlCol="0">
            <a:spAutoFit/>
          </a:bodyPr>
          <a:lstStyle/>
          <a:p>
            <a:pPr marL="20320">
              <a:lnSpc>
                <a:spcPct val="100000"/>
              </a:lnSpc>
              <a:spcBef>
                <a:spcPts val="1390"/>
              </a:spcBef>
            </a:pPr>
            <a:r>
              <a:rPr lang="en-US" altLang="en-US" sz="2400" b="1">
                <a:solidFill>
                  <a:srgbClr val="0D0D0D"/>
                </a:solidFill>
                <a:latin typeface="Times New Roman" panose="02020603050405020304"/>
                <a:cs typeface="Times New Roman" panose="02020603050405020304"/>
              </a:rPr>
              <a:t>Bài toán</a:t>
            </a:r>
            <a:r>
              <a:rPr sz="2200" spc="-20">
                <a:solidFill>
                  <a:srgbClr val="0D0D0D"/>
                </a:solidFill>
                <a:latin typeface="Times New Roman" panose="02020603050405020304"/>
                <a:cs typeface="Times New Roman" panose="02020603050405020304"/>
              </a:rPr>
              <a:t>:</a:t>
            </a:r>
            <a:endParaRPr lang="en-US" sz="2200" spc="-20">
              <a:solidFill>
                <a:srgbClr val="0D0D0D"/>
              </a:solidFill>
              <a:latin typeface="Times New Roman" panose="02020603050405020304"/>
              <a:cs typeface="Times New Roman" panose="02020603050405020304"/>
            </a:endParaRPr>
          </a:p>
          <a:p>
            <a:pPr marL="20320" algn="just">
              <a:spcBef>
                <a:spcPts val="1390"/>
              </a:spcBef>
            </a:pPr>
            <a:r>
              <a:rPr lang="vi-VN" sz="2400">
                <a:effectLst/>
                <a:latin typeface="+mj-lt"/>
              </a:rPr>
              <a:t>Hiện nay, các bệnh liên quan đến phổi, như ung thư phổi hay bệnh phổi tắc nghẽn mãn tính, đang là một vấn đề sức khỏe nghiêm trọng trên toàn cầu. Tuy nhiên, nếu phát hiện sớm, khả năng điều trị thành công sẽ cao hơn rất nhiều. Chính vì thế, tận dụng sức mạnh của Machine Learning để xây dựng </a:t>
            </a:r>
            <a:r>
              <a:rPr lang="en-US" sz="2400">
                <a:effectLst/>
                <a:latin typeface="Times New Roman" panose="02020603050405020304" pitchFamily="18" charset="0"/>
                <a:cs typeface="Times New Roman" panose="02020603050405020304" pitchFamily="18" charset="0"/>
              </a:rPr>
              <a:t>các</a:t>
            </a:r>
            <a:r>
              <a:rPr lang="vi-VN" sz="2400">
                <a:effectLst/>
                <a:latin typeface="+mj-lt"/>
              </a:rPr>
              <a:t> mô hình có thể dự đoán nguy cơ mắc bệnh phổi dựa trên các đặc trưng y học, từ đó hỗ trợ bác sĩ và bệnh nhân trong việc chẩn đoán sớm.</a:t>
            </a:r>
          </a:p>
          <a:p>
            <a:pPr marL="20320">
              <a:spcBef>
                <a:spcPts val="1390"/>
              </a:spcBef>
            </a:pPr>
            <a:r>
              <a:rPr lang="en-US" altLang="en-US" sz="2400" b="1">
                <a:solidFill>
                  <a:srgbClr val="0D0D0D"/>
                </a:solidFill>
                <a:latin typeface="Times New Roman" panose="02020603050405020304"/>
                <a:cs typeface="Times New Roman" panose="02020603050405020304"/>
                <a:sym typeface="+mn-ea"/>
              </a:rPr>
              <a:t>Mục tiêu</a:t>
            </a:r>
            <a:r>
              <a:rPr sz="2400" spc="-20">
                <a:solidFill>
                  <a:srgbClr val="0D0D0D"/>
                </a:solidFill>
                <a:latin typeface="Times New Roman" panose="02020603050405020304"/>
                <a:cs typeface="Times New Roman" panose="02020603050405020304"/>
                <a:sym typeface="+mn-ea"/>
              </a:rPr>
              <a:t>:</a:t>
            </a:r>
            <a:endParaRPr lang="en-US" sz="2400" spc="-20">
              <a:solidFill>
                <a:srgbClr val="0D0D0D"/>
              </a:solidFill>
              <a:latin typeface="Times New Roman" panose="02020603050405020304"/>
              <a:cs typeface="Times New Roman" panose="02020603050405020304"/>
            </a:endParaRPr>
          </a:p>
          <a:p>
            <a:pPr marL="20320" algn="just">
              <a:spcBef>
                <a:spcPts val="1390"/>
              </a:spcBef>
            </a:pPr>
            <a:r>
              <a:rPr lang="en-US" altLang="vi-VN" sz="2400">
                <a:effectLst/>
                <a:latin typeface="Times New Roman" panose="02020603050405020304" pitchFamily="18" charset="0"/>
                <a:cs typeface="Times New Roman" panose="02020603050405020304" pitchFamily="18" charset="0"/>
              </a:rPr>
              <a:t>Đưa ra được một chương trình học máy có thể dự đoán bệnh nhân mắc ung thư phổi dựa trên các dữ liệu đầu vào.</a:t>
            </a:r>
            <a:endParaRPr lang="vi-VN" sz="2400">
              <a:effectLst/>
              <a:latin typeface="Times New Roman" panose="02020603050405020304" pitchFamily="18" charset="0"/>
              <a:cs typeface="Times New Roman" panose="02020603050405020304" pitchFamily="18" charset="0"/>
            </a:endParaRPr>
          </a:p>
          <a:p>
            <a:pPr marL="20320">
              <a:lnSpc>
                <a:spcPct val="100000"/>
              </a:lnSpc>
              <a:spcBef>
                <a:spcPts val="1390"/>
              </a:spcBef>
            </a:pPr>
            <a:endParaRPr sz="220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t>3</a:t>
            </a:fld>
            <a:endParaRPr lang="en-US" spc="-25"/>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3914140" cy="442595"/>
          </a:xfrm>
          <a:prstGeom prst="rect">
            <a:avLst/>
          </a:prstGeom>
        </p:spPr>
        <p:txBody>
          <a:bodyPr vert="horz" wrap="square" lIns="0" tIns="12065" rIns="0" bIns="0" rtlCol="0">
            <a:spAutoFit/>
          </a:bodyPr>
          <a:lstStyle/>
          <a:p>
            <a:pPr marL="12700">
              <a:lnSpc>
                <a:spcPct val="100000"/>
              </a:lnSpc>
              <a:spcBef>
                <a:spcPts val="95"/>
              </a:spcBef>
            </a:pPr>
            <a:r>
              <a:rPr lang="en-US">
                <a:latin typeface="Times New Roman" panose="02020603050405020304" pitchFamily="18" charset="0"/>
                <a:cs typeface="Times New Roman" panose="02020603050405020304" pitchFamily="18" charset="0"/>
              </a:rPr>
              <a:t>5</a:t>
            </a:r>
            <a:r>
              <a:rPr>
                <a:latin typeface="Times New Roman" panose="02020603050405020304" pitchFamily="18" charset="0"/>
                <a:cs typeface="Times New Roman" panose="02020603050405020304" pitchFamily="18" charset="0"/>
              </a:rPr>
              <a:t>.</a:t>
            </a:r>
            <a:r>
              <a:rPr spc="-2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Triển khai mô hình</a:t>
            </a:r>
            <a:endParaRPr lang="en-US" spc="-20">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06/6/2025</a:t>
            </a:r>
            <a:endParaRPr spc="-10"/>
          </a:p>
        </p:txBody>
      </p:sp>
      <p:sp>
        <p:nvSpPr>
          <p:cNvPr id="3" name="object 3"/>
          <p:cNvSpPr txBox="1"/>
          <p:nvPr/>
        </p:nvSpPr>
        <p:spPr>
          <a:xfrm>
            <a:off x="266700" y="2667000"/>
            <a:ext cx="8610599" cy="1530350"/>
          </a:xfrm>
          <a:prstGeom prst="rect">
            <a:avLst/>
          </a:prstGeom>
        </p:spPr>
        <p:txBody>
          <a:bodyPr vert="horz" wrap="square" lIns="0" tIns="176530" rIns="0" bIns="0" rtlCol="0">
            <a:spAutoFit/>
          </a:bodyPr>
          <a:lstStyle/>
          <a:p>
            <a:pPr marL="20320" algn="ctr">
              <a:lnSpc>
                <a:spcPct val="100000"/>
              </a:lnSpc>
              <a:spcBef>
                <a:spcPts val="1390"/>
              </a:spcBef>
            </a:pPr>
            <a:r>
              <a:rPr lang="en-US" altLang="en-US" sz="8800" b="1">
                <a:solidFill>
                  <a:srgbClr val="0D0D0D"/>
                </a:solidFill>
                <a:latin typeface="Times New Roman" panose="02020603050405020304"/>
                <a:cs typeface="Times New Roman" panose="02020603050405020304"/>
              </a:rPr>
              <a:t>Demo</a:t>
            </a:r>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t>30</a:t>
            </a:fld>
            <a:endParaRPr lang="en-US" spc="-25"/>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3914140" cy="442595"/>
          </a:xfrm>
          <a:prstGeom prst="rect">
            <a:avLst/>
          </a:prstGeom>
        </p:spPr>
        <p:txBody>
          <a:bodyPr vert="horz" wrap="square" lIns="0" tIns="12065" rIns="0" bIns="0" rtlCol="0">
            <a:spAutoFit/>
          </a:bodyPr>
          <a:lstStyle/>
          <a:p>
            <a:pPr marL="12700">
              <a:lnSpc>
                <a:spcPct val="100000"/>
              </a:lnSpc>
              <a:spcBef>
                <a:spcPts val="95"/>
              </a:spcBef>
            </a:pPr>
            <a:r>
              <a:rPr lang="en-US">
                <a:latin typeface="Times New Roman" panose="02020603050405020304" pitchFamily="18" charset="0"/>
                <a:cs typeface="Times New Roman" panose="02020603050405020304" pitchFamily="18" charset="0"/>
              </a:rPr>
              <a:t>6</a:t>
            </a:r>
            <a:r>
              <a:rPr>
                <a:latin typeface="Times New Roman" panose="02020603050405020304" pitchFamily="18" charset="0"/>
                <a:cs typeface="Times New Roman" panose="02020603050405020304" pitchFamily="18" charset="0"/>
              </a:rPr>
              <a:t>.</a:t>
            </a:r>
            <a:r>
              <a:rPr spc="-2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Kết luận</a:t>
            </a:r>
            <a:endParaRPr lang="en-US" spc="-20">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06/6/2025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t>31</a:t>
            </a:fld>
            <a:endParaRPr lang="en-US" spc="-25"/>
          </a:p>
        </p:txBody>
      </p:sp>
      <p:graphicFrame>
        <p:nvGraphicFramePr>
          <p:cNvPr id="5" name="Table 4"/>
          <p:cNvGraphicFramePr/>
          <p:nvPr>
            <p:custDataLst>
              <p:tags r:id="rId1"/>
            </p:custDataLst>
          </p:nvPr>
        </p:nvGraphicFramePr>
        <p:xfrm>
          <a:off x="76200" y="838200"/>
          <a:ext cx="8991600" cy="5715000"/>
        </p:xfrm>
        <a:graphic>
          <a:graphicData uri="http://schemas.openxmlformats.org/drawingml/2006/table">
            <a:tbl>
              <a:tblPr firstRow="1" bandRow="1">
                <a:tableStyleId>{5C22544A-7EE6-4342-B048-85BDC9FD1C3A}</a:tableStyleId>
              </a:tblPr>
              <a:tblGrid>
                <a:gridCol w="1737695">
                  <a:extLst>
                    <a:ext uri="{9D8B030D-6E8A-4147-A177-3AD203B41FA5}">
                      <a16:colId xmlns:a16="http://schemas.microsoft.com/office/drawing/2014/main" val="20000"/>
                    </a:ext>
                  </a:extLst>
                </a:gridCol>
                <a:gridCol w="7253905">
                  <a:extLst>
                    <a:ext uri="{9D8B030D-6E8A-4147-A177-3AD203B41FA5}">
                      <a16:colId xmlns:a16="http://schemas.microsoft.com/office/drawing/2014/main" val="20001"/>
                    </a:ext>
                  </a:extLst>
                </a:gridCol>
              </a:tblGrid>
              <a:tr h="608371">
                <a:tc>
                  <a:txBody>
                    <a:bodyPr/>
                    <a:lstStyle/>
                    <a:p>
                      <a:pPr algn="ctr"/>
                      <a:r>
                        <a:rPr lang="en-US" altLang="zh-CN" sz="1600" b="1">
                          <a:latin typeface="Times New Roman" panose="02020603050405020304" pitchFamily="18" charset="0"/>
                          <a:cs typeface="Times New Roman" panose="02020603050405020304" pitchFamily="18" charset="0"/>
                        </a:rPr>
                        <a:t>Nội dung</a:t>
                      </a:r>
                    </a:p>
                  </a:txBody>
                  <a:tcPr marL="45720" marR="45720" anchor="ctr"/>
                </a:tc>
                <a:tc>
                  <a:txBody>
                    <a:bodyPr/>
                    <a:lstStyle/>
                    <a:p>
                      <a:r>
                        <a:rPr lang="en-US" altLang="zh-CN" sz="1600" b="1">
                          <a:latin typeface="Times New Roman" panose="02020603050405020304" pitchFamily="18" charset="0"/>
                          <a:cs typeface="Times New Roman" panose="02020603050405020304" pitchFamily="18" charset="0"/>
                        </a:rPr>
                        <a:t>Chi tiết</a:t>
                      </a:r>
                    </a:p>
                  </a:txBody>
                  <a:tcPr marL="45720" marR="45720" anchor="ctr"/>
                </a:tc>
                <a:extLst>
                  <a:ext uri="{0D108BD9-81ED-4DB2-BD59-A6C34878D82A}">
                    <a16:rowId xmlns:a16="http://schemas.microsoft.com/office/drawing/2014/main" val="10000"/>
                  </a:ext>
                </a:extLst>
              </a:tr>
              <a:tr h="688258">
                <a:tc>
                  <a:txBody>
                    <a:bodyPr/>
                    <a:lstStyle/>
                    <a:p>
                      <a:pPr algn="ctr"/>
                      <a:r>
                        <a:rPr lang="en-US" altLang="zh-CN" sz="1600" b="1">
                          <a:latin typeface="Times New Roman" panose="02020603050405020304" pitchFamily="18" charset="0"/>
                          <a:cs typeface="Times New Roman" panose="02020603050405020304" pitchFamily="18" charset="0"/>
                        </a:rPr>
                        <a:t>Thành tựu</a:t>
                      </a:r>
                    </a:p>
                  </a:txBody>
                  <a:tcPr marL="45720" marR="45720" anchor="ctr"/>
                </a:tc>
                <a:tc>
                  <a:txBody>
                    <a:bodyPr/>
                    <a:lstStyle/>
                    <a:p>
                      <a:pPr algn="l">
                        <a:buNone/>
                      </a:pPr>
                      <a:r>
                        <a:rPr lang="en-US" altLang="en-GB" sz="1800">
                          <a:latin typeface="Times New Roman" panose="02020603050405020304" pitchFamily="18" charset="0"/>
                          <a:cs typeface="Times New Roman" panose="02020603050405020304" pitchFamily="18" charset="0"/>
                        </a:rPr>
                        <a:t>- X</a:t>
                      </a:r>
                      <a:r>
                        <a:rPr lang="en-US" altLang="en-US" sz="1800">
                          <a:latin typeface="Times New Roman" panose="02020603050405020304" pitchFamily="18" charset="0"/>
                          <a:cs typeface="Times New Roman" panose="02020603050405020304" pitchFamily="18" charset="0"/>
                        </a:rPr>
                        <a:t>â</a:t>
                      </a:r>
                      <a:r>
                        <a:rPr lang="en-US" altLang="en-GB" sz="1800">
                          <a:latin typeface="Times New Roman" panose="02020603050405020304" pitchFamily="18" charset="0"/>
                          <a:cs typeface="Times New Roman" panose="02020603050405020304" pitchFamily="18" charset="0"/>
                        </a:rPr>
                        <a:t>y dựng </a:t>
                      </a:r>
                      <a:r>
                        <a:rPr lang="en-US" altLang="en-US" sz="1800">
                          <a:latin typeface="Times New Roman" panose="02020603050405020304" pitchFamily="18" charset="0"/>
                          <a:cs typeface="Times New Roman" panose="02020603050405020304" pitchFamily="18" charset="0"/>
                        </a:rPr>
                        <a:t>đư</a:t>
                      </a:r>
                      <a:r>
                        <a:rPr lang="en-US" altLang="en-GB" sz="1800">
                          <a:latin typeface="Times New Roman" panose="02020603050405020304" pitchFamily="18" charset="0"/>
                          <a:cs typeface="Times New Roman" panose="02020603050405020304" pitchFamily="18" charset="0"/>
                        </a:rPr>
                        <a:t>ợc quy tr</a:t>
                      </a:r>
                      <a:r>
                        <a:rPr lang="en-US" altLang="en-US" sz="1800">
                          <a:latin typeface="Times New Roman" panose="02020603050405020304" pitchFamily="18" charset="0"/>
                          <a:cs typeface="Times New Roman" panose="02020603050405020304" pitchFamily="18" charset="0"/>
                        </a:rPr>
                        <a:t>ì</a:t>
                      </a:r>
                      <a:r>
                        <a:rPr lang="en-US" altLang="en-GB" sz="1800">
                          <a:latin typeface="Times New Roman" panose="02020603050405020304" pitchFamily="18" charset="0"/>
                          <a:cs typeface="Times New Roman" panose="02020603050405020304" pitchFamily="18" charset="0"/>
                        </a:rPr>
                        <a:t>nh dự </a:t>
                      </a:r>
                      <a:r>
                        <a:rPr lang="en-US" altLang="en-US" sz="1800">
                          <a:latin typeface="Times New Roman" panose="02020603050405020304" pitchFamily="18" charset="0"/>
                          <a:cs typeface="Times New Roman" panose="02020603050405020304" pitchFamily="18" charset="0"/>
                        </a:rPr>
                        <a:t>đ</a:t>
                      </a:r>
                      <a:r>
                        <a:rPr lang="en-US" altLang="en-GB" sz="1800">
                          <a:latin typeface="Times New Roman" panose="02020603050405020304" pitchFamily="18" charset="0"/>
                          <a:cs typeface="Times New Roman" panose="02020603050405020304" pitchFamily="18" charset="0"/>
                        </a:rPr>
                        <a:t>o</a:t>
                      </a:r>
                      <a:r>
                        <a:rPr lang="en-US" altLang="en-US" sz="1800">
                          <a:latin typeface="Times New Roman" panose="02020603050405020304" pitchFamily="18" charset="0"/>
                          <a:cs typeface="Times New Roman" panose="02020603050405020304" pitchFamily="18" charset="0"/>
                        </a:rPr>
                        <a:t>á</a:t>
                      </a:r>
                      <a:r>
                        <a:rPr lang="en-US" altLang="en-GB" sz="1800">
                          <a:latin typeface="Times New Roman" panose="02020603050405020304" pitchFamily="18" charset="0"/>
                          <a:cs typeface="Times New Roman" panose="02020603050405020304" pitchFamily="18" charset="0"/>
                        </a:rPr>
                        <a:t>n ung th</a:t>
                      </a:r>
                      <a:r>
                        <a:rPr lang="en-US" altLang="en-US" sz="1800">
                          <a:latin typeface="Times New Roman" panose="02020603050405020304" pitchFamily="18" charset="0"/>
                          <a:cs typeface="Times New Roman" panose="02020603050405020304" pitchFamily="18" charset="0"/>
                        </a:rPr>
                        <a:t>ư</a:t>
                      </a:r>
                      <a:r>
                        <a:rPr lang="en-US" altLang="en-GB" sz="1800">
                          <a:latin typeface="Times New Roman" panose="02020603050405020304" pitchFamily="18" charset="0"/>
                          <a:cs typeface="Times New Roman" panose="02020603050405020304" pitchFamily="18" charset="0"/>
                        </a:rPr>
                        <a:t> phổi bằng học m</a:t>
                      </a:r>
                      <a:r>
                        <a:rPr lang="en-US" altLang="en-US" sz="1800">
                          <a:latin typeface="Times New Roman" panose="02020603050405020304" pitchFamily="18" charset="0"/>
                          <a:cs typeface="Times New Roman" panose="02020603050405020304" pitchFamily="18" charset="0"/>
                        </a:rPr>
                        <a:t>á</a:t>
                      </a:r>
                      <a:r>
                        <a:rPr lang="en-US" altLang="en-GB" sz="1800">
                          <a:latin typeface="Times New Roman" panose="02020603050405020304" pitchFamily="18" charset="0"/>
                          <a:cs typeface="Times New Roman" panose="02020603050405020304" pitchFamily="18" charset="0"/>
                        </a:rPr>
                        <a:t>y.</a:t>
                      </a:r>
                    </a:p>
                    <a:p>
                      <a:pPr algn="l">
                        <a:buNone/>
                      </a:pPr>
                      <a:endParaRPr lang="en-US" altLang="en-GB" sz="18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608371">
                <a:tc>
                  <a:txBody>
                    <a:bodyPr/>
                    <a:lstStyle/>
                    <a:p>
                      <a:pPr algn="ctr">
                        <a:buNone/>
                      </a:pPr>
                      <a:endParaRPr lang="en-GB" altLang="en-US" sz="1600" b="1">
                        <a:latin typeface="Times New Roman" panose="02020603050405020304" pitchFamily="18" charset="0"/>
                        <a:cs typeface="Times New Roman" panose="02020603050405020304" pitchFamily="18" charset="0"/>
                      </a:endParaRPr>
                    </a:p>
                  </a:txBody>
                  <a:tcPr marL="45720" marR="45720"/>
                </a:tc>
                <a:tc>
                  <a:txBody>
                    <a:bodyPr/>
                    <a:lstStyle/>
                    <a:p>
                      <a:pPr algn="l">
                        <a:buNone/>
                      </a:pPr>
                      <a:r>
                        <a:rPr lang="en-US" altLang="en-GB" sz="1800">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rPr>
                        <a:t>Á</a:t>
                      </a:r>
                      <a:r>
                        <a:rPr lang="en-US" altLang="en-GB" sz="1800">
                          <a:latin typeface="Times New Roman" panose="02020603050405020304" pitchFamily="18" charset="0"/>
                          <a:cs typeface="Times New Roman" panose="02020603050405020304" pitchFamily="18" charset="0"/>
                        </a:rPr>
                        <a:t>p dụng nhiều mô h</a:t>
                      </a:r>
                      <a:r>
                        <a:rPr lang="en-US" altLang="en-US" sz="1800">
                          <a:latin typeface="Times New Roman" panose="02020603050405020304" pitchFamily="18" charset="0"/>
                          <a:cs typeface="Times New Roman" panose="02020603050405020304" pitchFamily="18" charset="0"/>
                        </a:rPr>
                        <a:t>ì</a:t>
                      </a:r>
                      <a:r>
                        <a:rPr lang="en-US" altLang="en-GB" sz="1800">
                          <a:latin typeface="Times New Roman" panose="02020603050405020304" pitchFamily="18" charset="0"/>
                          <a:cs typeface="Times New Roman" panose="02020603050405020304" pitchFamily="18" charset="0"/>
                        </a:rPr>
                        <a:t>nh kh</a:t>
                      </a:r>
                      <a:r>
                        <a:rPr lang="en-US" altLang="en-US" sz="1800">
                          <a:latin typeface="Times New Roman" panose="02020603050405020304" pitchFamily="18" charset="0"/>
                          <a:cs typeface="Times New Roman" panose="02020603050405020304" pitchFamily="18" charset="0"/>
                        </a:rPr>
                        <a:t>á</a:t>
                      </a:r>
                      <a:r>
                        <a:rPr lang="en-US" altLang="en-GB" sz="1800">
                          <a:latin typeface="Times New Roman" panose="02020603050405020304" pitchFamily="18" charset="0"/>
                          <a:cs typeface="Times New Roman" panose="02020603050405020304" pitchFamily="18" charset="0"/>
                        </a:rPr>
                        <a:t>c nhau nh</a:t>
                      </a:r>
                      <a:r>
                        <a:rPr lang="en-US" altLang="en-US" sz="1800">
                          <a:latin typeface="Times New Roman" panose="02020603050405020304" pitchFamily="18" charset="0"/>
                          <a:cs typeface="Times New Roman" panose="02020603050405020304" pitchFamily="18" charset="0"/>
                        </a:rPr>
                        <a:t>ư</a:t>
                      </a:r>
                      <a:r>
                        <a:rPr lang="en-US" altLang="en-GB" sz="1800">
                          <a:latin typeface="Times New Roman" panose="02020603050405020304" pitchFamily="18" charset="0"/>
                          <a:cs typeface="Times New Roman" panose="02020603050405020304" pitchFamily="18" charset="0"/>
                        </a:rPr>
                        <a:t> Decision Tree, Random Forest...</a:t>
                      </a:r>
                    </a:p>
                  </a:txBody>
                  <a:tcPr anchor="ctr"/>
                </a:tc>
                <a:extLst>
                  <a:ext uri="{0D108BD9-81ED-4DB2-BD59-A6C34878D82A}">
                    <a16:rowId xmlns:a16="http://schemas.microsoft.com/office/drawing/2014/main" val="10002"/>
                  </a:ext>
                </a:extLst>
              </a:tr>
              <a:tr h="608371">
                <a:tc>
                  <a:txBody>
                    <a:bodyPr/>
                    <a:lstStyle/>
                    <a:p>
                      <a:pPr algn="ctr">
                        <a:buNone/>
                      </a:pPr>
                      <a:endParaRPr lang="en-GB" altLang="en-US" sz="1600" b="1">
                        <a:latin typeface="Times New Roman" panose="02020603050405020304" pitchFamily="18" charset="0"/>
                        <a:cs typeface="Times New Roman" panose="02020603050405020304" pitchFamily="18" charset="0"/>
                      </a:endParaRPr>
                    </a:p>
                  </a:txBody>
                  <a:tcPr marL="45720" marR="45720"/>
                </a:tc>
                <a:tc>
                  <a:txBody>
                    <a:bodyPr/>
                    <a:lstStyle/>
                    <a:p>
                      <a:pPr algn="l">
                        <a:buNone/>
                      </a:pPr>
                      <a:r>
                        <a:rPr lang="en-US" altLang="en-GB" sz="1800">
                          <a:latin typeface="Times New Roman" panose="02020603050405020304" pitchFamily="18" charset="0"/>
                          <a:cs typeface="Times New Roman" panose="02020603050405020304" pitchFamily="18" charset="0"/>
                        </a:rPr>
                        <a:t>- Cải thiện hiệu suất qua tiền xử l</a:t>
                      </a:r>
                      <a:r>
                        <a:rPr lang="en-US" altLang="en-US" sz="1800">
                          <a:latin typeface="Times New Roman" panose="02020603050405020304" pitchFamily="18" charset="0"/>
                          <a:cs typeface="Times New Roman" panose="02020603050405020304" pitchFamily="18" charset="0"/>
                        </a:rPr>
                        <a:t>ý</a:t>
                      </a:r>
                      <a:r>
                        <a:rPr lang="en-US" altLang="en-GB" sz="1800">
                          <a:latin typeface="Times New Roman" panose="02020603050405020304" pitchFamily="18" charset="0"/>
                          <a:cs typeface="Times New Roman" panose="02020603050405020304" pitchFamily="18" charset="0"/>
                        </a:rPr>
                        <a:t> và </a:t>
                      </a:r>
                      <a:r>
                        <a:rPr lang="en-US" altLang="en-US" sz="1800">
                          <a:latin typeface="Times New Roman" panose="02020603050405020304" pitchFamily="18" charset="0"/>
                          <a:cs typeface="Times New Roman" panose="02020603050405020304" pitchFamily="18" charset="0"/>
                        </a:rPr>
                        <a:t>đ</a:t>
                      </a:r>
                      <a:r>
                        <a:rPr lang="en-US" altLang="en-GB" sz="1800">
                          <a:latin typeface="Times New Roman" panose="02020603050405020304" pitchFamily="18" charset="0"/>
                          <a:cs typeface="Times New Roman" panose="02020603050405020304" pitchFamily="18" charset="0"/>
                        </a:rPr>
                        <a:t>iều chỉnh tham số.</a:t>
                      </a:r>
                    </a:p>
                  </a:txBody>
                  <a:tcPr anchor="ctr"/>
                </a:tc>
                <a:extLst>
                  <a:ext uri="{0D108BD9-81ED-4DB2-BD59-A6C34878D82A}">
                    <a16:rowId xmlns:a16="http://schemas.microsoft.com/office/drawing/2014/main" val="10003"/>
                  </a:ext>
                </a:extLst>
              </a:tr>
              <a:tr h="608371">
                <a:tc>
                  <a:txBody>
                    <a:bodyPr/>
                    <a:lstStyle/>
                    <a:p>
                      <a:pPr algn="ctr"/>
                      <a:r>
                        <a:rPr lang="en-US" altLang="zh-CN" sz="1600" b="1">
                          <a:latin typeface="Times New Roman" panose="02020603050405020304" pitchFamily="18" charset="0"/>
                          <a:cs typeface="Times New Roman" panose="02020603050405020304" pitchFamily="18" charset="0"/>
                        </a:rPr>
                        <a:t>Hạn chế</a:t>
                      </a:r>
                    </a:p>
                  </a:txBody>
                  <a:tcPr marL="45720" marR="45720" anchor="ctr"/>
                </a:tc>
                <a:tc>
                  <a:txBody>
                    <a:bodyPr/>
                    <a:lstStyle/>
                    <a:p>
                      <a:pPr algn="l">
                        <a:buNone/>
                      </a:pPr>
                      <a:r>
                        <a:rPr lang="en-US" altLang="en-GB" sz="1800">
                          <a:latin typeface="Times New Roman" panose="02020603050405020304" pitchFamily="18" charset="0"/>
                          <a:cs typeface="Times New Roman" panose="02020603050405020304" pitchFamily="18" charset="0"/>
                        </a:rPr>
                        <a:t>- Dữ liệu c</a:t>
                      </a:r>
                      <a:r>
                        <a:rPr lang="en-US" altLang="en-US" sz="1800">
                          <a:latin typeface="Times New Roman" panose="02020603050405020304" pitchFamily="18" charset="0"/>
                          <a:cs typeface="Times New Roman" panose="02020603050405020304" pitchFamily="18" charset="0"/>
                        </a:rPr>
                        <a:t>ó</a:t>
                      </a:r>
                      <a:r>
                        <a:rPr lang="en-US" altLang="en-GB" sz="1800">
                          <a:latin typeface="Times New Roman" panose="02020603050405020304" pitchFamily="18" charset="0"/>
                          <a:cs typeface="Times New Roman" panose="02020603050405020304" pitchFamily="18" charset="0"/>
                        </a:rPr>
                        <a:t> thể c</a:t>
                      </a:r>
                      <a:r>
                        <a:rPr lang="en-US" altLang="en-US" sz="1800">
                          <a:latin typeface="Times New Roman" panose="02020603050405020304" pitchFamily="18" charset="0"/>
                          <a:cs typeface="Times New Roman" panose="02020603050405020304" pitchFamily="18" charset="0"/>
                        </a:rPr>
                        <a:t>ò</a:t>
                      </a:r>
                      <a:r>
                        <a:rPr lang="en-US" altLang="en-GB" sz="1800">
                          <a:latin typeface="Times New Roman" panose="02020603050405020304" pitchFamily="18" charset="0"/>
                          <a:cs typeface="Times New Roman" panose="02020603050405020304" pitchFamily="18" charset="0"/>
                        </a:rPr>
                        <a:t>n hạn chế về số l</a:t>
                      </a:r>
                      <a:r>
                        <a:rPr lang="en-US" altLang="en-US" sz="1800">
                          <a:latin typeface="Times New Roman" panose="02020603050405020304" pitchFamily="18" charset="0"/>
                          <a:cs typeface="Times New Roman" panose="02020603050405020304" pitchFamily="18" charset="0"/>
                        </a:rPr>
                        <a:t>ư</a:t>
                      </a:r>
                      <a:r>
                        <a:rPr lang="en-US" altLang="en-GB" sz="1800">
                          <a:latin typeface="Times New Roman" panose="02020603050405020304" pitchFamily="18" charset="0"/>
                          <a:cs typeface="Times New Roman" panose="02020603050405020304" pitchFamily="18" charset="0"/>
                        </a:rPr>
                        <a:t>ợng và t</a:t>
                      </a:r>
                      <a:r>
                        <a:rPr lang="en-US" altLang="en-US" sz="1800">
                          <a:latin typeface="Times New Roman" panose="02020603050405020304" pitchFamily="18" charset="0"/>
                          <a:cs typeface="Times New Roman" panose="02020603050405020304" pitchFamily="18" charset="0"/>
                        </a:rPr>
                        <a:t>í</a:t>
                      </a:r>
                      <a:r>
                        <a:rPr lang="en-US" altLang="en-GB" sz="1800">
                          <a:latin typeface="Times New Roman" panose="02020603050405020304" pitchFamily="18" charset="0"/>
                          <a:cs typeface="Times New Roman" panose="02020603050405020304" pitchFamily="18" charset="0"/>
                        </a:rPr>
                        <a:t>nh </a:t>
                      </a:r>
                      <a:r>
                        <a:rPr lang="en-US" altLang="en-US" sz="1800">
                          <a:latin typeface="Times New Roman" panose="02020603050405020304" pitchFamily="18" charset="0"/>
                          <a:cs typeface="Times New Roman" panose="02020603050405020304" pitchFamily="18" charset="0"/>
                        </a:rPr>
                        <a:t>đ</a:t>
                      </a:r>
                      <a:r>
                        <a:rPr lang="en-US" altLang="en-GB" sz="1800">
                          <a:latin typeface="Times New Roman" panose="02020603050405020304" pitchFamily="18" charset="0"/>
                          <a:cs typeface="Times New Roman" panose="02020603050405020304" pitchFamily="18" charset="0"/>
                        </a:rPr>
                        <a:t>a dạng.</a:t>
                      </a:r>
                    </a:p>
                  </a:txBody>
                  <a:tcPr anchor="ctr"/>
                </a:tc>
                <a:extLst>
                  <a:ext uri="{0D108BD9-81ED-4DB2-BD59-A6C34878D82A}">
                    <a16:rowId xmlns:a16="http://schemas.microsoft.com/office/drawing/2014/main" val="10004"/>
                  </a:ext>
                </a:extLst>
              </a:tr>
              <a:tr h="608371">
                <a:tc>
                  <a:txBody>
                    <a:bodyPr/>
                    <a:lstStyle/>
                    <a:p>
                      <a:pPr algn="ctr">
                        <a:buNone/>
                      </a:pPr>
                      <a:endParaRPr lang="en-GB" altLang="en-US" sz="1600" b="1">
                        <a:latin typeface="Times New Roman" panose="02020603050405020304" pitchFamily="18" charset="0"/>
                        <a:cs typeface="Times New Roman" panose="02020603050405020304" pitchFamily="18" charset="0"/>
                      </a:endParaRPr>
                    </a:p>
                  </a:txBody>
                  <a:tcPr marL="45720" marR="45720"/>
                </a:tc>
                <a:tc>
                  <a:txBody>
                    <a:bodyPr/>
                    <a:lstStyle/>
                    <a:p>
                      <a:pPr algn="l">
                        <a:buNone/>
                      </a:pPr>
                      <a:r>
                        <a:rPr lang="en-US" altLang="en-GB" sz="1800">
                          <a:latin typeface="Times New Roman" panose="02020603050405020304" pitchFamily="18" charset="0"/>
                          <a:cs typeface="Times New Roman" panose="02020603050405020304" pitchFamily="18" charset="0"/>
                        </a:rPr>
                        <a:t>- Một số mô h</a:t>
                      </a:r>
                      <a:r>
                        <a:rPr lang="en-US" altLang="en-US" sz="1800">
                          <a:latin typeface="Times New Roman" panose="02020603050405020304" pitchFamily="18" charset="0"/>
                          <a:cs typeface="Times New Roman" panose="02020603050405020304" pitchFamily="18" charset="0"/>
                        </a:rPr>
                        <a:t>ì</a:t>
                      </a:r>
                      <a:r>
                        <a:rPr lang="en-US" altLang="en-GB" sz="1800">
                          <a:latin typeface="Times New Roman" panose="02020603050405020304" pitchFamily="18" charset="0"/>
                          <a:cs typeface="Times New Roman" panose="02020603050405020304" pitchFamily="18" charset="0"/>
                        </a:rPr>
                        <a:t>nh c</a:t>
                      </a:r>
                      <a:r>
                        <a:rPr lang="en-US" altLang="en-US" sz="1800">
                          <a:latin typeface="Times New Roman" panose="02020603050405020304" pitchFamily="18" charset="0"/>
                          <a:cs typeface="Times New Roman" panose="02020603050405020304" pitchFamily="18" charset="0"/>
                        </a:rPr>
                        <a:t>ó</a:t>
                      </a:r>
                      <a:r>
                        <a:rPr lang="en-US" altLang="en-GB" sz="1800">
                          <a:latin typeface="Times New Roman" panose="02020603050405020304" pitchFamily="18" charset="0"/>
                          <a:cs typeface="Times New Roman" panose="02020603050405020304" pitchFamily="18" charset="0"/>
                        </a:rPr>
                        <a:t> thể ch</a:t>
                      </a:r>
                      <a:r>
                        <a:rPr lang="en-US" altLang="en-US" sz="1800">
                          <a:latin typeface="Times New Roman" panose="02020603050405020304" pitchFamily="18" charset="0"/>
                          <a:cs typeface="Times New Roman" panose="02020603050405020304" pitchFamily="18" charset="0"/>
                        </a:rPr>
                        <a:t>ư</a:t>
                      </a:r>
                      <a:r>
                        <a:rPr lang="en-US" altLang="en-GB" sz="1800">
                          <a:latin typeface="Times New Roman" panose="02020603050405020304" pitchFamily="18" charset="0"/>
                          <a:cs typeface="Times New Roman" panose="02020603050405020304" pitchFamily="18" charset="0"/>
                        </a:rPr>
                        <a:t>a </a:t>
                      </a:r>
                      <a:r>
                        <a:rPr lang="en-US" altLang="en-US" sz="1800">
                          <a:latin typeface="Times New Roman" panose="02020603050405020304" pitchFamily="18" charset="0"/>
                          <a:cs typeface="Times New Roman" panose="02020603050405020304" pitchFamily="18" charset="0"/>
                        </a:rPr>
                        <a:t>đ</a:t>
                      </a:r>
                      <a:r>
                        <a:rPr lang="en-US" altLang="en-GB" sz="1800">
                          <a:latin typeface="Times New Roman" panose="02020603050405020304" pitchFamily="18" charset="0"/>
                          <a:cs typeface="Times New Roman" panose="02020603050405020304" pitchFamily="18" charset="0"/>
                        </a:rPr>
                        <a:t>ạt hiệu quả tối </a:t>
                      </a:r>
                      <a:r>
                        <a:rPr lang="en-US" altLang="en-US" sz="1800">
                          <a:latin typeface="Times New Roman" panose="02020603050405020304" pitchFamily="18" charset="0"/>
                          <a:cs typeface="Times New Roman" panose="02020603050405020304" pitchFamily="18" charset="0"/>
                        </a:rPr>
                        <a:t>ư</a:t>
                      </a:r>
                      <a:r>
                        <a:rPr lang="en-US" altLang="en-GB" sz="1800">
                          <a:latin typeface="Times New Roman" panose="02020603050405020304" pitchFamily="18" charset="0"/>
                          <a:cs typeface="Times New Roman" panose="02020603050405020304" pitchFamily="18" charset="0"/>
                        </a:rPr>
                        <a:t>u.</a:t>
                      </a:r>
                    </a:p>
                  </a:txBody>
                  <a:tcPr anchor="ctr"/>
                </a:tc>
                <a:extLst>
                  <a:ext uri="{0D108BD9-81ED-4DB2-BD59-A6C34878D82A}">
                    <a16:rowId xmlns:a16="http://schemas.microsoft.com/office/drawing/2014/main" val="10005"/>
                  </a:ext>
                </a:extLst>
              </a:tr>
              <a:tr h="608371">
                <a:tc>
                  <a:txBody>
                    <a:bodyPr/>
                    <a:lstStyle/>
                    <a:p>
                      <a:pPr algn="ctr">
                        <a:buNone/>
                      </a:pPr>
                      <a:endParaRPr lang="en-GB" altLang="en-US" sz="1600" b="1">
                        <a:latin typeface="Times New Roman" panose="02020603050405020304" pitchFamily="18" charset="0"/>
                        <a:cs typeface="Times New Roman" panose="02020603050405020304" pitchFamily="18" charset="0"/>
                      </a:endParaRPr>
                    </a:p>
                  </a:txBody>
                  <a:tcPr marL="45720" marR="45720"/>
                </a:tc>
                <a:tc>
                  <a:txBody>
                    <a:bodyPr/>
                    <a:lstStyle/>
                    <a:p>
                      <a:pPr algn="l"/>
                      <a:r>
                        <a:rPr lang="en-US" altLang="zh-CN" sz="1800">
                          <a:latin typeface="Times New Roman" panose="02020603050405020304" pitchFamily="18" charset="0"/>
                          <a:cs typeface="Times New Roman" panose="02020603050405020304" pitchFamily="18" charset="0"/>
                        </a:rPr>
                        <a:t>  - Chưa áp dụng thử nghiệm thực tế với dữ liệu từ bệnh viện hoặc cơ sở y tế.</a:t>
                      </a:r>
                    </a:p>
                  </a:txBody>
                  <a:tcPr marL="0" marR="0" marT="0" marB="0" anchor="ctr"/>
                </a:tc>
                <a:extLst>
                  <a:ext uri="{0D108BD9-81ED-4DB2-BD59-A6C34878D82A}">
                    <a16:rowId xmlns:a16="http://schemas.microsoft.com/office/drawing/2014/main" val="10006"/>
                  </a:ext>
                </a:extLst>
              </a:tr>
              <a:tr h="688258">
                <a:tc>
                  <a:txBody>
                    <a:bodyPr/>
                    <a:lstStyle/>
                    <a:p>
                      <a:pPr algn="ctr"/>
                      <a:r>
                        <a:rPr lang="en-US" altLang="zh-CN" sz="1600" b="1">
                          <a:latin typeface="Times New Roman" panose="02020603050405020304" pitchFamily="18" charset="0"/>
                          <a:cs typeface="Times New Roman" panose="02020603050405020304" pitchFamily="18" charset="0"/>
                        </a:rPr>
                        <a:t>Hướng phát triển</a:t>
                      </a:r>
                    </a:p>
                  </a:txBody>
                  <a:tcPr marL="45720" marR="45720" anchor="ctr"/>
                </a:tc>
                <a:tc>
                  <a:txBody>
                    <a:bodyPr/>
                    <a:lstStyle/>
                    <a:p>
                      <a:pPr algn="l">
                        <a:buNone/>
                      </a:pPr>
                      <a:r>
                        <a:rPr lang="en-US" altLang="en-GB" sz="1800">
                          <a:latin typeface="Times New Roman" panose="02020603050405020304" pitchFamily="18" charset="0"/>
                          <a:cs typeface="Times New Roman" panose="02020603050405020304" pitchFamily="18" charset="0"/>
                        </a:rPr>
                        <a:t>- Thu thập th</a:t>
                      </a:r>
                      <a:r>
                        <a:rPr lang="en-US" altLang="en-US" sz="1800">
                          <a:latin typeface="Times New Roman" panose="02020603050405020304" pitchFamily="18" charset="0"/>
                          <a:cs typeface="Times New Roman" panose="02020603050405020304" pitchFamily="18" charset="0"/>
                        </a:rPr>
                        <a:t>ê</a:t>
                      </a:r>
                      <a:r>
                        <a:rPr lang="en-US" altLang="en-GB" sz="1800">
                          <a:latin typeface="Times New Roman" panose="02020603050405020304" pitchFamily="18" charset="0"/>
                          <a:cs typeface="Times New Roman" panose="02020603050405020304" pitchFamily="18" charset="0"/>
                        </a:rPr>
                        <a:t>m dữ liệu thực tế và cập nhật th</a:t>
                      </a:r>
                      <a:r>
                        <a:rPr lang="en-US" altLang="en-US" sz="1800">
                          <a:latin typeface="Times New Roman" panose="02020603050405020304" pitchFamily="18" charset="0"/>
                          <a:cs typeface="Times New Roman" panose="02020603050405020304" pitchFamily="18" charset="0"/>
                        </a:rPr>
                        <a:t>ư</a:t>
                      </a:r>
                      <a:r>
                        <a:rPr lang="en-US" altLang="en-GB" sz="1800">
                          <a:latin typeface="Times New Roman" panose="02020603050405020304" pitchFamily="18" charset="0"/>
                          <a:cs typeface="Times New Roman" panose="02020603050405020304" pitchFamily="18" charset="0"/>
                        </a:rPr>
                        <a:t>ờng xuy</a:t>
                      </a:r>
                      <a:r>
                        <a:rPr lang="en-US" altLang="en-US" sz="1800">
                          <a:latin typeface="Times New Roman" panose="02020603050405020304" pitchFamily="18" charset="0"/>
                          <a:cs typeface="Times New Roman" panose="02020603050405020304" pitchFamily="18" charset="0"/>
                        </a:rPr>
                        <a:t>ê</a:t>
                      </a:r>
                      <a:r>
                        <a:rPr lang="en-US" altLang="en-GB" sz="1800">
                          <a:latin typeface="Times New Roman" panose="02020603050405020304" pitchFamily="18" charset="0"/>
                          <a:cs typeface="Times New Roman" panose="02020603050405020304" pitchFamily="18" charset="0"/>
                        </a:rPr>
                        <a:t>n.</a:t>
                      </a:r>
                    </a:p>
                    <a:p>
                      <a:pPr algn="l">
                        <a:buNone/>
                      </a:pPr>
                      <a:endParaRPr lang="en-US" altLang="en-GB" sz="18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7"/>
                  </a:ext>
                </a:extLst>
              </a:tr>
              <a:tr h="688258">
                <a:tc>
                  <a:txBody>
                    <a:bodyPr/>
                    <a:lstStyle/>
                    <a:p>
                      <a:pPr algn="ctr">
                        <a:buNone/>
                      </a:pPr>
                      <a:endParaRPr lang="en-GB" altLang="en-US" sz="1600" b="1">
                        <a:latin typeface="Times New Roman" panose="02020603050405020304" pitchFamily="18" charset="0"/>
                        <a:cs typeface="Times New Roman" panose="02020603050405020304" pitchFamily="18" charset="0"/>
                      </a:endParaRPr>
                    </a:p>
                  </a:txBody>
                  <a:tcPr marL="45720" marR="45720"/>
                </a:tc>
                <a:tc>
                  <a:txBody>
                    <a:bodyPr/>
                    <a:lstStyle/>
                    <a:p>
                      <a:pPr algn="l">
                        <a:buNone/>
                      </a:pPr>
                      <a:r>
                        <a:rPr lang="en-US" altLang="en-GB" sz="1800">
                          <a:latin typeface="Times New Roman" panose="02020603050405020304" pitchFamily="18" charset="0"/>
                          <a:cs typeface="Times New Roman" panose="02020603050405020304" pitchFamily="18" charset="0"/>
                        </a:rPr>
                        <a:t>- Kết hợp th</a:t>
                      </a:r>
                      <a:r>
                        <a:rPr lang="en-US" altLang="en-US" sz="1800">
                          <a:latin typeface="Times New Roman" panose="02020603050405020304" pitchFamily="18" charset="0"/>
                          <a:cs typeface="Times New Roman" panose="02020603050405020304" pitchFamily="18" charset="0"/>
                        </a:rPr>
                        <a:t>ê</a:t>
                      </a:r>
                      <a:r>
                        <a:rPr lang="en-US" altLang="en-GB" sz="1800">
                          <a:latin typeface="Times New Roman" panose="02020603050405020304" pitchFamily="18" charset="0"/>
                          <a:cs typeface="Times New Roman" panose="02020603050405020304" pitchFamily="18" charset="0"/>
                        </a:rPr>
                        <a:t>m c</a:t>
                      </a:r>
                      <a:r>
                        <a:rPr lang="en-US" altLang="en-US" sz="1800">
                          <a:latin typeface="Times New Roman" panose="02020603050405020304" pitchFamily="18" charset="0"/>
                          <a:cs typeface="Times New Roman" panose="02020603050405020304" pitchFamily="18" charset="0"/>
                        </a:rPr>
                        <a:t>á</a:t>
                      </a:r>
                      <a:r>
                        <a:rPr lang="en-US" altLang="en-GB" sz="1800">
                          <a:latin typeface="Times New Roman" panose="02020603050405020304" pitchFamily="18" charset="0"/>
                          <a:cs typeface="Times New Roman" panose="02020603050405020304" pitchFamily="18" charset="0"/>
                        </a:rPr>
                        <a:t>c thuật to</a:t>
                      </a:r>
                      <a:r>
                        <a:rPr lang="en-US" altLang="en-US" sz="1800">
                          <a:latin typeface="Times New Roman" panose="02020603050405020304" pitchFamily="18" charset="0"/>
                          <a:cs typeface="Times New Roman" panose="02020603050405020304" pitchFamily="18" charset="0"/>
                        </a:rPr>
                        <a:t>á</a:t>
                      </a:r>
                      <a:r>
                        <a:rPr lang="en-US" altLang="en-GB" sz="1800">
                          <a:latin typeface="Times New Roman" panose="02020603050405020304" pitchFamily="18" charset="0"/>
                          <a:cs typeface="Times New Roman" panose="02020603050405020304" pitchFamily="18" charset="0"/>
                        </a:rPr>
                        <a:t>n hiện </a:t>
                      </a:r>
                      <a:r>
                        <a:rPr lang="en-US" altLang="en-US" sz="1800">
                          <a:latin typeface="Times New Roman" panose="02020603050405020304" pitchFamily="18" charset="0"/>
                          <a:cs typeface="Times New Roman" panose="02020603050405020304" pitchFamily="18" charset="0"/>
                        </a:rPr>
                        <a:t>đ</a:t>
                      </a:r>
                      <a:r>
                        <a:rPr lang="en-US" altLang="en-GB" sz="1800">
                          <a:latin typeface="Times New Roman" panose="02020603050405020304" pitchFamily="18" charset="0"/>
                          <a:cs typeface="Times New Roman" panose="02020603050405020304" pitchFamily="18" charset="0"/>
                        </a:rPr>
                        <a:t>ại nh</a:t>
                      </a:r>
                      <a:r>
                        <a:rPr lang="en-US" altLang="en-US" sz="1800">
                          <a:latin typeface="Times New Roman" panose="02020603050405020304" pitchFamily="18" charset="0"/>
                          <a:cs typeface="Times New Roman" panose="02020603050405020304" pitchFamily="18" charset="0"/>
                        </a:rPr>
                        <a:t>ư</a:t>
                      </a:r>
                      <a:r>
                        <a:rPr lang="en-US" altLang="en-GB" sz="1800">
                          <a:latin typeface="Times New Roman" panose="02020603050405020304" pitchFamily="18" charset="0"/>
                          <a:cs typeface="Times New Roman" panose="02020603050405020304" pitchFamily="18" charset="0"/>
                        </a:rPr>
                        <a:t> deep learning.</a:t>
                      </a:r>
                    </a:p>
                    <a:p>
                      <a:pPr algn="l">
                        <a:buNone/>
                      </a:pPr>
                      <a:endParaRPr lang="en-US" altLang="en-GB" sz="18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6857999"/>
          </a:xfrm>
          <a:prstGeom prst="rect">
            <a:avLst/>
          </a:prstGeom>
        </p:spPr>
      </p:pic>
      <p:sp>
        <p:nvSpPr>
          <p:cNvPr id="3" name="object 3"/>
          <p:cNvSpPr txBox="1">
            <a:spLocks noGrp="1"/>
          </p:cNvSpPr>
          <p:nvPr>
            <p:ph type="title"/>
          </p:nvPr>
        </p:nvSpPr>
        <p:spPr>
          <a:xfrm>
            <a:off x="711504" y="218694"/>
            <a:ext cx="7690484" cy="909955"/>
          </a:xfrm>
          <a:prstGeom prst="rect">
            <a:avLst/>
          </a:prstGeom>
        </p:spPr>
        <p:txBody>
          <a:bodyPr vert="horz" wrap="square" lIns="0" tIns="12700" rIns="0" bIns="0" rtlCol="0">
            <a:spAutoFit/>
          </a:bodyPr>
          <a:lstStyle/>
          <a:p>
            <a:pPr marL="2879090" marR="5080" indent="-2867025">
              <a:lnSpc>
                <a:spcPct val="100000"/>
              </a:lnSpc>
              <a:spcBef>
                <a:spcPts val="100"/>
              </a:spcBef>
            </a:pPr>
            <a:r>
              <a:rPr sz="2900">
                <a:solidFill>
                  <a:srgbClr val="000000"/>
                </a:solidFill>
                <a:latin typeface="Times New Roman" panose="02020603050405020304"/>
                <a:cs typeface="Times New Roman" panose="02020603050405020304"/>
              </a:rPr>
              <a:t>XIN</a:t>
            </a:r>
            <a:r>
              <a:rPr sz="2900" spc="-120">
                <a:solidFill>
                  <a:srgbClr val="000000"/>
                </a:solidFill>
                <a:latin typeface="Times New Roman" panose="02020603050405020304"/>
                <a:cs typeface="Times New Roman" panose="02020603050405020304"/>
              </a:rPr>
              <a:t> </a:t>
            </a:r>
            <a:r>
              <a:rPr sz="2900">
                <a:solidFill>
                  <a:srgbClr val="000000"/>
                </a:solidFill>
                <a:latin typeface="Times New Roman" panose="02020603050405020304"/>
                <a:cs typeface="Times New Roman" panose="02020603050405020304"/>
              </a:rPr>
              <a:t>CẢM</a:t>
            </a:r>
            <a:r>
              <a:rPr sz="2900" spc="-75">
                <a:solidFill>
                  <a:srgbClr val="000000"/>
                </a:solidFill>
                <a:latin typeface="Times New Roman" panose="02020603050405020304"/>
                <a:cs typeface="Times New Roman" panose="02020603050405020304"/>
              </a:rPr>
              <a:t> </a:t>
            </a:r>
            <a:r>
              <a:rPr sz="2900">
                <a:solidFill>
                  <a:srgbClr val="000000"/>
                </a:solidFill>
                <a:latin typeface="Times New Roman" panose="02020603050405020304"/>
                <a:cs typeface="Times New Roman" panose="02020603050405020304"/>
              </a:rPr>
              <a:t>ƠN</a:t>
            </a:r>
            <a:r>
              <a:rPr sz="2900" spc="-140">
                <a:solidFill>
                  <a:srgbClr val="000000"/>
                </a:solidFill>
                <a:latin typeface="Times New Roman" panose="02020603050405020304"/>
                <a:cs typeface="Times New Roman" panose="02020603050405020304"/>
              </a:rPr>
              <a:t> </a:t>
            </a:r>
            <a:r>
              <a:rPr sz="2900" spc="-40">
                <a:solidFill>
                  <a:srgbClr val="000000"/>
                </a:solidFill>
                <a:latin typeface="Times New Roman" panose="02020603050405020304"/>
                <a:cs typeface="Times New Roman" panose="02020603050405020304"/>
              </a:rPr>
              <a:t>THẦY</a:t>
            </a:r>
            <a:r>
              <a:rPr sz="2900" spc="-170">
                <a:solidFill>
                  <a:srgbClr val="000000"/>
                </a:solidFill>
                <a:latin typeface="Times New Roman" panose="02020603050405020304"/>
                <a:cs typeface="Times New Roman" panose="02020603050405020304"/>
              </a:rPr>
              <a:t> </a:t>
            </a:r>
            <a:r>
              <a:rPr sz="2900">
                <a:solidFill>
                  <a:srgbClr val="000000"/>
                </a:solidFill>
                <a:latin typeface="Times New Roman" panose="02020603050405020304"/>
                <a:cs typeface="Times New Roman" panose="02020603050405020304"/>
              </a:rPr>
              <a:t>VÀ</a:t>
            </a:r>
            <a:r>
              <a:rPr sz="2900" spc="-70">
                <a:solidFill>
                  <a:srgbClr val="000000"/>
                </a:solidFill>
                <a:latin typeface="Times New Roman" panose="02020603050405020304"/>
                <a:cs typeface="Times New Roman" panose="02020603050405020304"/>
              </a:rPr>
              <a:t> </a:t>
            </a:r>
            <a:r>
              <a:rPr sz="2900">
                <a:solidFill>
                  <a:srgbClr val="000000"/>
                </a:solidFill>
                <a:latin typeface="Times New Roman" panose="02020603050405020304"/>
                <a:cs typeface="Times New Roman" panose="02020603050405020304"/>
              </a:rPr>
              <a:t>CÁC</a:t>
            </a:r>
            <a:r>
              <a:rPr sz="2900" spc="-70">
                <a:solidFill>
                  <a:srgbClr val="000000"/>
                </a:solidFill>
                <a:latin typeface="Times New Roman" panose="02020603050405020304"/>
                <a:cs typeface="Times New Roman" panose="02020603050405020304"/>
              </a:rPr>
              <a:t> </a:t>
            </a:r>
            <a:r>
              <a:rPr sz="2900">
                <a:solidFill>
                  <a:srgbClr val="000000"/>
                </a:solidFill>
                <a:latin typeface="Times New Roman" panose="02020603050405020304"/>
                <a:cs typeface="Times New Roman" panose="02020603050405020304"/>
              </a:rPr>
              <a:t>BẠN</a:t>
            </a:r>
            <a:r>
              <a:rPr sz="2900" spc="-45">
                <a:solidFill>
                  <a:srgbClr val="000000"/>
                </a:solidFill>
                <a:latin typeface="Times New Roman" panose="02020603050405020304"/>
                <a:cs typeface="Times New Roman" panose="02020603050405020304"/>
              </a:rPr>
              <a:t> </a:t>
            </a:r>
            <a:r>
              <a:rPr sz="2900">
                <a:solidFill>
                  <a:srgbClr val="000000"/>
                </a:solidFill>
                <a:latin typeface="Times New Roman" panose="02020603050405020304"/>
                <a:cs typeface="Times New Roman" panose="02020603050405020304"/>
              </a:rPr>
              <a:t>ĐÃ</a:t>
            </a:r>
            <a:r>
              <a:rPr sz="2900" spc="-65">
                <a:solidFill>
                  <a:srgbClr val="000000"/>
                </a:solidFill>
                <a:latin typeface="Times New Roman" panose="02020603050405020304"/>
                <a:cs typeface="Times New Roman" panose="02020603050405020304"/>
              </a:rPr>
              <a:t> </a:t>
            </a:r>
            <a:r>
              <a:rPr sz="2900">
                <a:solidFill>
                  <a:srgbClr val="000000"/>
                </a:solidFill>
                <a:latin typeface="Times New Roman" panose="02020603050405020304"/>
                <a:cs typeface="Times New Roman" panose="02020603050405020304"/>
              </a:rPr>
              <a:t>CHÚ</a:t>
            </a:r>
            <a:r>
              <a:rPr sz="2900" spc="-80">
                <a:solidFill>
                  <a:srgbClr val="000000"/>
                </a:solidFill>
                <a:latin typeface="Times New Roman" panose="02020603050405020304"/>
                <a:cs typeface="Times New Roman" panose="02020603050405020304"/>
              </a:rPr>
              <a:t> </a:t>
            </a:r>
            <a:r>
              <a:rPr sz="2900" spc="-50">
                <a:solidFill>
                  <a:srgbClr val="000000"/>
                </a:solidFill>
                <a:latin typeface="Times New Roman" panose="02020603050405020304"/>
                <a:cs typeface="Times New Roman" panose="02020603050405020304"/>
              </a:rPr>
              <a:t>Ý </a:t>
            </a:r>
            <a:r>
              <a:rPr sz="2900">
                <a:solidFill>
                  <a:srgbClr val="000000"/>
                </a:solidFill>
                <a:latin typeface="Times New Roman" panose="02020603050405020304"/>
                <a:cs typeface="Times New Roman" panose="02020603050405020304"/>
              </a:rPr>
              <a:t>THEO</a:t>
            </a:r>
            <a:r>
              <a:rPr sz="2900" spc="-45">
                <a:solidFill>
                  <a:srgbClr val="000000"/>
                </a:solidFill>
                <a:latin typeface="Times New Roman" panose="02020603050405020304"/>
                <a:cs typeface="Times New Roman" panose="02020603050405020304"/>
              </a:rPr>
              <a:t> </a:t>
            </a:r>
            <a:r>
              <a:rPr sz="2900" spc="-20">
                <a:solidFill>
                  <a:srgbClr val="000000"/>
                </a:solidFill>
                <a:latin typeface="Times New Roman" panose="02020603050405020304"/>
                <a:cs typeface="Times New Roman" panose="02020603050405020304"/>
              </a:rPr>
              <a:t>DÕI!</a:t>
            </a:r>
            <a:endParaRPr sz="2900">
              <a:latin typeface="Times New Roman" panose="02020603050405020304"/>
              <a:cs typeface="Times New Roman" panose="02020603050405020304"/>
            </a:endParaRPr>
          </a:p>
        </p:txBody>
      </p:sp>
      <p:sp>
        <p:nvSpPr>
          <p:cNvPr id="4" name="Date Placeholder 3"/>
          <p:cNvSpPr>
            <a:spLocks noGrp="1"/>
          </p:cNvSpPr>
          <p:nvPr>
            <p:ph type="dt" sz="half" idx="6"/>
          </p:nvPr>
        </p:nvSpPr>
        <p:spPr/>
        <p:txBody>
          <a:bodyPr/>
          <a:lstStyle/>
          <a:p>
            <a:pPr marL="12700">
              <a:lnSpc>
                <a:spcPts val="1630"/>
              </a:lnSpc>
            </a:pPr>
            <a:r>
              <a:rPr lang="en-US" spc="-10"/>
              <a:t>06/6/2025</a:t>
            </a:r>
          </a:p>
        </p:txBody>
      </p:sp>
      <p:sp>
        <p:nvSpPr>
          <p:cNvPr id="5" name="Slide Number Placeholder 4"/>
          <p:cNvSpPr>
            <a:spLocks noGrp="1"/>
          </p:cNvSpPr>
          <p:nvPr>
            <p:ph type="sldNum" sz="quarter" idx="7"/>
          </p:nvPr>
        </p:nvSpPr>
        <p:spPr/>
        <p:txBody>
          <a:bodyPr/>
          <a:lstStyle/>
          <a:p>
            <a:pPr marL="38100">
              <a:lnSpc>
                <a:spcPts val="1630"/>
              </a:lnSpc>
            </a:pPr>
            <a:fld id="{81D60167-4931-47E6-BA6A-407CBD079E47}" type="slidenum">
              <a:rPr lang="en-US" spc="-25" smtClean="0"/>
              <a:t>32</a:t>
            </a:fld>
            <a:endParaRPr lang="en-US" spc="-25"/>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06/6/2025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t>4</a:t>
            </a:fld>
            <a:endParaRPr lang="en-US" spc="-25"/>
          </a:p>
        </p:txBody>
      </p:sp>
      <p:sp>
        <p:nvSpPr>
          <p:cNvPr id="8" name="Text Placeholder 7"/>
          <p:cNvSpPr>
            <a:spLocks noGrp="1"/>
          </p:cNvSpPr>
          <p:nvPr>
            <p:ph type="body" idx="1"/>
          </p:nvPr>
        </p:nvSpPr>
        <p:spPr>
          <a:xfrm>
            <a:off x="189294" y="720541"/>
            <a:ext cx="8762999" cy="369332"/>
          </a:xfrm>
        </p:spPr>
        <p:txBody>
          <a:bodyPr/>
          <a:lstStyle/>
          <a:p>
            <a:r>
              <a:rPr lang="en-US"/>
              <a:t>2.1 Thông tin của Dataset</a:t>
            </a:r>
          </a:p>
        </p:txBody>
      </p:sp>
      <p:graphicFrame>
        <p:nvGraphicFramePr>
          <p:cNvPr id="3" name="Table 2">
            <a:extLst>
              <a:ext uri="{FF2B5EF4-FFF2-40B4-BE49-F238E27FC236}">
                <a16:creationId xmlns:a16="http://schemas.microsoft.com/office/drawing/2014/main" id="{3550FDAB-2A4D-12C0-A85F-9C1872493AD6}"/>
              </a:ext>
            </a:extLst>
          </p:cNvPr>
          <p:cNvGraphicFramePr>
            <a:graphicFrameLocks noGrp="1"/>
          </p:cNvGraphicFramePr>
          <p:nvPr>
            <p:extLst>
              <p:ext uri="{D42A27DB-BD31-4B8C-83A1-F6EECF244321}">
                <p14:modId xmlns:p14="http://schemas.microsoft.com/office/powerpoint/2010/main" val="989402943"/>
              </p:ext>
            </p:extLst>
          </p:nvPr>
        </p:nvGraphicFramePr>
        <p:xfrm>
          <a:off x="152400" y="1143000"/>
          <a:ext cx="8686800" cy="5303520"/>
        </p:xfrm>
        <a:graphic>
          <a:graphicData uri="http://schemas.openxmlformats.org/drawingml/2006/table">
            <a:tbl>
              <a:tblPr firstRow="1" bandRow="1">
                <a:tableStyleId>{5C22544A-7EE6-4342-B048-85BDC9FD1C3A}</a:tableStyleId>
              </a:tblPr>
              <a:tblGrid>
                <a:gridCol w="4361847">
                  <a:extLst>
                    <a:ext uri="{9D8B030D-6E8A-4147-A177-3AD203B41FA5}">
                      <a16:colId xmlns:a16="http://schemas.microsoft.com/office/drawing/2014/main" val="3185302029"/>
                    </a:ext>
                  </a:extLst>
                </a:gridCol>
                <a:gridCol w="4324953">
                  <a:extLst>
                    <a:ext uri="{9D8B030D-6E8A-4147-A177-3AD203B41FA5}">
                      <a16:colId xmlns:a16="http://schemas.microsoft.com/office/drawing/2014/main" val="3024616661"/>
                    </a:ext>
                  </a:extLst>
                </a:gridCol>
              </a:tblGrid>
              <a:tr h="244642">
                <a:tc>
                  <a:txBody>
                    <a:bodyPr/>
                    <a:lstStyle/>
                    <a:p>
                      <a:r>
                        <a:rPr lang="vi-VN"/>
                        <a:t>Tên đặc trưng</a:t>
                      </a:r>
                    </a:p>
                  </a:txBody>
                  <a:tcPr anchor="ctr"/>
                </a:tc>
                <a:tc>
                  <a:txBody>
                    <a:bodyPr/>
                    <a:lstStyle/>
                    <a:p>
                      <a:r>
                        <a:rPr lang="en-US"/>
                        <a:t>Mô tả</a:t>
                      </a:r>
                    </a:p>
                  </a:txBody>
                  <a:tcPr anchor="ctr"/>
                </a:tc>
                <a:extLst>
                  <a:ext uri="{0D108BD9-81ED-4DB2-BD59-A6C34878D82A}">
                    <a16:rowId xmlns:a16="http://schemas.microsoft.com/office/drawing/2014/main" val="4024666036"/>
                  </a:ext>
                </a:extLst>
              </a:tr>
              <a:tr h="244642">
                <a:tc>
                  <a:txBody>
                    <a:bodyPr/>
                    <a:lstStyle/>
                    <a:p>
                      <a:r>
                        <a:rPr lang="en-US"/>
                        <a:t>AGE</a:t>
                      </a:r>
                    </a:p>
                  </a:txBody>
                  <a:tcPr anchor="ctr"/>
                </a:tc>
                <a:tc>
                  <a:txBody>
                    <a:bodyPr/>
                    <a:lstStyle/>
                    <a:p>
                      <a:r>
                        <a:rPr lang="en-US"/>
                        <a:t>Tuổi của bệnh nhân</a:t>
                      </a:r>
                    </a:p>
                  </a:txBody>
                  <a:tcPr anchor="ctr"/>
                </a:tc>
                <a:extLst>
                  <a:ext uri="{0D108BD9-81ED-4DB2-BD59-A6C34878D82A}">
                    <a16:rowId xmlns:a16="http://schemas.microsoft.com/office/drawing/2014/main" val="344022472"/>
                  </a:ext>
                </a:extLst>
              </a:tr>
              <a:tr h="244642">
                <a:tc>
                  <a:txBody>
                    <a:bodyPr/>
                    <a:lstStyle/>
                    <a:p>
                      <a:r>
                        <a:rPr lang="en-US"/>
                        <a:t>GENDER</a:t>
                      </a:r>
                    </a:p>
                  </a:txBody>
                  <a:tcPr anchor="ctr"/>
                </a:tc>
                <a:tc>
                  <a:txBody>
                    <a:bodyPr/>
                    <a:lstStyle/>
                    <a:p>
                      <a:r>
                        <a:rPr lang="en-US"/>
                        <a:t>Giới tính (0 = Nữ, 1 = Nam)</a:t>
                      </a:r>
                    </a:p>
                  </a:txBody>
                  <a:tcPr anchor="ctr"/>
                </a:tc>
                <a:extLst>
                  <a:ext uri="{0D108BD9-81ED-4DB2-BD59-A6C34878D82A}">
                    <a16:rowId xmlns:a16="http://schemas.microsoft.com/office/drawing/2014/main" val="292077705"/>
                  </a:ext>
                </a:extLst>
              </a:tr>
              <a:tr h="244642">
                <a:tc>
                  <a:txBody>
                    <a:bodyPr/>
                    <a:lstStyle/>
                    <a:p>
                      <a:r>
                        <a:rPr lang="en-US"/>
                        <a:t>SMOKING</a:t>
                      </a:r>
                    </a:p>
                  </a:txBody>
                  <a:tcPr anchor="ctr"/>
                </a:tc>
                <a:tc>
                  <a:txBody>
                    <a:bodyPr/>
                    <a:lstStyle/>
                    <a:p>
                      <a:r>
                        <a:rPr lang="en-US"/>
                        <a:t>Bệnh nhân có hút thuốc không (0 = Không, 1 = Có)</a:t>
                      </a:r>
                    </a:p>
                  </a:txBody>
                  <a:tcPr anchor="ctr"/>
                </a:tc>
                <a:extLst>
                  <a:ext uri="{0D108BD9-81ED-4DB2-BD59-A6C34878D82A}">
                    <a16:rowId xmlns:a16="http://schemas.microsoft.com/office/drawing/2014/main" val="2872971266"/>
                  </a:ext>
                </a:extLst>
              </a:tr>
              <a:tr h="244642">
                <a:tc>
                  <a:txBody>
                    <a:bodyPr/>
                    <a:lstStyle/>
                    <a:p>
                      <a:r>
                        <a:rPr lang="en-US"/>
                        <a:t>FINGER_DISCOLORATION</a:t>
                      </a:r>
                    </a:p>
                  </a:txBody>
                  <a:tcPr anchor="ctr"/>
                </a:tc>
                <a:tc>
                  <a:txBody>
                    <a:bodyPr/>
                    <a:lstStyle/>
                    <a:p>
                      <a:r>
                        <a:rPr lang="vi-VN"/>
                        <a:t>Có hiện tượng đổi màu ngón tay không (0 = Không, 1 = Có)</a:t>
                      </a:r>
                    </a:p>
                  </a:txBody>
                  <a:tcPr anchor="ctr"/>
                </a:tc>
                <a:extLst>
                  <a:ext uri="{0D108BD9-81ED-4DB2-BD59-A6C34878D82A}">
                    <a16:rowId xmlns:a16="http://schemas.microsoft.com/office/drawing/2014/main" val="3205333903"/>
                  </a:ext>
                </a:extLst>
              </a:tr>
              <a:tr h="244642">
                <a:tc>
                  <a:txBody>
                    <a:bodyPr/>
                    <a:lstStyle/>
                    <a:p>
                      <a:r>
                        <a:rPr lang="en-US"/>
                        <a:t>MENTAL_STRESS</a:t>
                      </a:r>
                    </a:p>
                  </a:txBody>
                  <a:tcPr anchor="ctr"/>
                </a:tc>
                <a:tc>
                  <a:txBody>
                    <a:bodyPr/>
                    <a:lstStyle/>
                    <a:p>
                      <a:r>
                        <a:rPr lang="en-US"/>
                        <a:t>Có căng thẳng tâm lý không (0 = Không, 1 = Có)</a:t>
                      </a:r>
                    </a:p>
                  </a:txBody>
                  <a:tcPr anchor="ctr"/>
                </a:tc>
                <a:extLst>
                  <a:ext uri="{0D108BD9-81ED-4DB2-BD59-A6C34878D82A}">
                    <a16:rowId xmlns:a16="http://schemas.microsoft.com/office/drawing/2014/main" val="1264009984"/>
                  </a:ext>
                </a:extLst>
              </a:tr>
              <a:tr h="244642">
                <a:tc>
                  <a:txBody>
                    <a:bodyPr/>
                    <a:lstStyle/>
                    <a:p>
                      <a:r>
                        <a:rPr lang="en-US"/>
                        <a:t>EXPOSURE_TO_POLLUTION</a:t>
                      </a:r>
                    </a:p>
                  </a:txBody>
                  <a:tcPr anchor="ctr"/>
                </a:tc>
                <a:tc>
                  <a:txBody>
                    <a:bodyPr/>
                    <a:lstStyle/>
                    <a:p>
                      <a:r>
                        <a:rPr lang="en-US"/>
                        <a:t>Mức độ tiếp xúc với ô nhiễm (0 = Thấp, 1 = Cao)</a:t>
                      </a:r>
                    </a:p>
                  </a:txBody>
                  <a:tcPr anchor="ctr"/>
                </a:tc>
                <a:extLst>
                  <a:ext uri="{0D108BD9-81ED-4DB2-BD59-A6C34878D82A}">
                    <a16:rowId xmlns:a16="http://schemas.microsoft.com/office/drawing/2014/main" val="1203730790"/>
                  </a:ext>
                </a:extLst>
              </a:tr>
              <a:tr h="244642">
                <a:tc>
                  <a:txBody>
                    <a:bodyPr/>
                    <a:lstStyle/>
                    <a:p>
                      <a:r>
                        <a:rPr lang="en-US"/>
                        <a:t>LONG_TERM_ILLNESS</a:t>
                      </a:r>
                    </a:p>
                  </a:txBody>
                  <a:tcPr anchor="ctr"/>
                </a:tc>
                <a:tc>
                  <a:txBody>
                    <a:bodyPr/>
                    <a:lstStyle/>
                    <a:p>
                      <a:r>
                        <a:rPr lang="en-US"/>
                        <a:t>Có mắc bệnh mãn tính không (0 = Không, 1 = Có)</a:t>
                      </a:r>
                    </a:p>
                  </a:txBody>
                  <a:tcPr anchor="ctr"/>
                </a:tc>
                <a:extLst>
                  <a:ext uri="{0D108BD9-81ED-4DB2-BD59-A6C34878D82A}">
                    <a16:rowId xmlns:a16="http://schemas.microsoft.com/office/drawing/2014/main" val="1875943648"/>
                  </a:ext>
                </a:extLst>
              </a:tr>
              <a:tr h="244642">
                <a:tc>
                  <a:txBody>
                    <a:bodyPr/>
                    <a:lstStyle/>
                    <a:p>
                      <a:r>
                        <a:rPr lang="en-US"/>
                        <a:t>ENERGY_LEVEL</a:t>
                      </a:r>
                    </a:p>
                  </a:txBody>
                  <a:tcPr anchor="ctr"/>
                </a:tc>
                <a:tc>
                  <a:txBody>
                    <a:bodyPr/>
                    <a:lstStyle/>
                    <a:p>
                      <a:r>
                        <a:rPr lang="vi-VN"/>
                        <a:t>Mức độ năng lượng (giá trị số thực, càng cao càng nhiều năng lượng)</a:t>
                      </a:r>
                    </a:p>
                  </a:txBody>
                  <a:tcPr anchor="ctr"/>
                </a:tc>
                <a:extLst>
                  <a:ext uri="{0D108BD9-81ED-4DB2-BD59-A6C34878D82A}">
                    <a16:rowId xmlns:a16="http://schemas.microsoft.com/office/drawing/2014/main" val="4145486322"/>
                  </a:ext>
                </a:extLst>
              </a:tr>
              <a:tr h="244642">
                <a:tc>
                  <a:txBody>
                    <a:bodyPr/>
                    <a:lstStyle/>
                    <a:p>
                      <a:r>
                        <a:rPr lang="en-US"/>
                        <a:t>IMMUNE_WEAKNESS</a:t>
                      </a:r>
                    </a:p>
                  </a:txBody>
                  <a:tcPr anchor="ctr"/>
                </a:tc>
                <a:tc>
                  <a:txBody>
                    <a:bodyPr/>
                    <a:lstStyle/>
                    <a:p>
                      <a:r>
                        <a:rPr lang="en-US"/>
                        <a:t>Hệ miễn dịch yếu (0 = Không, 1 = Có)</a:t>
                      </a:r>
                    </a:p>
                  </a:txBody>
                  <a:tcPr anchor="ctr"/>
                </a:tc>
                <a:extLst>
                  <a:ext uri="{0D108BD9-81ED-4DB2-BD59-A6C34878D82A}">
                    <a16:rowId xmlns:a16="http://schemas.microsoft.com/office/drawing/2014/main" val="17370606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06/6/2025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t>5</a:t>
            </a:fld>
            <a:endParaRPr lang="en-US" spc="-25"/>
          </a:p>
        </p:txBody>
      </p:sp>
      <p:sp>
        <p:nvSpPr>
          <p:cNvPr id="8" name="Text Placeholder 7"/>
          <p:cNvSpPr>
            <a:spLocks noGrp="1"/>
          </p:cNvSpPr>
          <p:nvPr>
            <p:ph type="body" idx="1"/>
          </p:nvPr>
        </p:nvSpPr>
        <p:spPr>
          <a:xfrm>
            <a:off x="189294" y="720541"/>
            <a:ext cx="8762999" cy="369332"/>
          </a:xfrm>
        </p:spPr>
        <p:txBody>
          <a:bodyPr/>
          <a:lstStyle/>
          <a:p>
            <a:r>
              <a:rPr lang="en-US"/>
              <a:t>2.1 Thông tin của Dataset</a:t>
            </a:r>
          </a:p>
        </p:txBody>
      </p:sp>
      <p:graphicFrame>
        <p:nvGraphicFramePr>
          <p:cNvPr id="3" name="Table 2">
            <a:extLst>
              <a:ext uri="{FF2B5EF4-FFF2-40B4-BE49-F238E27FC236}">
                <a16:creationId xmlns:a16="http://schemas.microsoft.com/office/drawing/2014/main" id="{3550FDAB-2A4D-12C0-A85F-9C1872493AD6}"/>
              </a:ext>
            </a:extLst>
          </p:cNvPr>
          <p:cNvGraphicFramePr>
            <a:graphicFrameLocks noGrp="1"/>
          </p:cNvGraphicFramePr>
          <p:nvPr>
            <p:extLst>
              <p:ext uri="{D42A27DB-BD31-4B8C-83A1-F6EECF244321}">
                <p14:modId xmlns:p14="http://schemas.microsoft.com/office/powerpoint/2010/main" val="4190184677"/>
              </p:ext>
            </p:extLst>
          </p:nvPr>
        </p:nvGraphicFramePr>
        <p:xfrm>
          <a:off x="228600" y="1143000"/>
          <a:ext cx="8610600" cy="5066349"/>
        </p:xfrm>
        <a:graphic>
          <a:graphicData uri="http://schemas.openxmlformats.org/drawingml/2006/table">
            <a:tbl>
              <a:tblPr firstRow="1" bandRow="1">
                <a:tableStyleId>{5C22544A-7EE6-4342-B048-85BDC9FD1C3A}</a:tableStyleId>
              </a:tblPr>
              <a:tblGrid>
                <a:gridCol w="4305300">
                  <a:extLst>
                    <a:ext uri="{9D8B030D-6E8A-4147-A177-3AD203B41FA5}">
                      <a16:colId xmlns:a16="http://schemas.microsoft.com/office/drawing/2014/main" val="3185302029"/>
                    </a:ext>
                  </a:extLst>
                </a:gridCol>
                <a:gridCol w="4305300">
                  <a:extLst>
                    <a:ext uri="{9D8B030D-6E8A-4147-A177-3AD203B41FA5}">
                      <a16:colId xmlns:a16="http://schemas.microsoft.com/office/drawing/2014/main" val="3024616661"/>
                    </a:ext>
                  </a:extLst>
                </a:gridCol>
              </a:tblGrid>
              <a:tr h="285750">
                <a:tc>
                  <a:txBody>
                    <a:bodyPr/>
                    <a:lstStyle/>
                    <a:p>
                      <a:r>
                        <a:rPr lang="vi-VN" sz="1600"/>
                        <a:t>Tên đặc trưng</a:t>
                      </a:r>
                    </a:p>
                  </a:txBody>
                  <a:tcPr anchor="ctr"/>
                </a:tc>
                <a:tc>
                  <a:txBody>
                    <a:bodyPr/>
                    <a:lstStyle/>
                    <a:p>
                      <a:r>
                        <a:rPr lang="en-US" sz="1600"/>
                        <a:t>Mô tả</a:t>
                      </a:r>
                    </a:p>
                  </a:txBody>
                  <a:tcPr anchor="ctr"/>
                </a:tc>
                <a:extLst>
                  <a:ext uri="{0D108BD9-81ED-4DB2-BD59-A6C34878D82A}">
                    <a16:rowId xmlns:a16="http://schemas.microsoft.com/office/drawing/2014/main" val="4024666036"/>
                  </a:ext>
                </a:extLst>
              </a:tr>
              <a:tr h="500063">
                <a:tc>
                  <a:txBody>
                    <a:bodyPr/>
                    <a:lstStyle/>
                    <a:p>
                      <a:r>
                        <a:rPr lang="en-US" sz="1600"/>
                        <a:t>BREATHING_ISSUE</a:t>
                      </a:r>
                    </a:p>
                  </a:txBody>
                  <a:tcPr anchor="ctr"/>
                </a:tc>
                <a:tc>
                  <a:txBody>
                    <a:bodyPr/>
                    <a:lstStyle/>
                    <a:p>
                      <a:r>
                        <a:rPr lang="en-US" sz="1600"/>
                        <a:t>Có gặp vấn đề hô hấp không (0 = Không, 1 = Có)</a:t>
                      </a:r>
                    </a:p>
                  </a:txBody>
                  <a:tcPr anchor="ctr"/>
                </a:tc>
                <a:extLst>
                  <a:ext uri="{0D108BD9-81ED-4DB2-BD59-A6C34878D82A}">
                    <a16:rowId xmlns:a16="http://schemas.microsoft.com/office/drawing/2014/main" val="471258978"/>
                  </a:ext>
                </a:extLst>
              </a:tr>
              <a:tr h="285750">
                <a:tc>
                  <a:txBody>
                    <a:bodyPr/>
                    <a:lstStyle/>
                    <a:p>
                      <a:r>
                        <a:rPr lang="en-US" sz="1600"/>
                        <a:t>ALCOHOL_CONSUMPTION</a:t>
                      </a:r>
                    </a:p>
                  </a:txBody>
                  <a:tcPr anchor="ctr"/>
                </a:tc>
                <a:tc>
                  <a:txBody>
                    <a:bodyPr/>
                    <a:lstStyle/>
                    <a:p>
                      <a:r>
                        <a:rPr lang="vi-VN" sz="1600"/>
                        <a:t>Uống rượu bia (0 = Không, 1 = Có)</a:t>
                      </a:r>
                    </a:p>
                  </a:txBody>
                  <a:tcPr anchor="ctr"/>
                </a:tc>
                <a:extLst>
                  <a:ext uri="{0D108BD9-81ED-4DB2-BD59-A6C34878D82A}">
                    <a16:rowId xmlns:a16="http://schemas.microsoft.com/office/drawing/2014/main" val="4204072226"/>
                  </a:ext>
                </a:extLst>
              </a:tr>
              <a:tr h="500063">
                <a:tc>
                  <a:txBody>
                    <a:bodyPr/>
                    <a:lstStyle/>
                    <a:p>
                      <a:r>
                        <a:rPr lang="en-US" sz="1600"/>
                        <a:t>THROAT_DISCOMFORT</a:t>
                      </a:r>
                    </a:p>
                  </a:txBody>
                  <a:tcPr anchor="ctr"/>
                </a:tc>
                <a:tc>
                  <a:txBody>
                    <a:bodyPr/>
                    <a:lstStyle/>
                    <a:p>
                      <a:r>
                        <a:rPr lang="en-US" sz="1600"/>
                        <a:t>Có cảm giác khó chịu ở cổ họng không (0 = Không, 1 = Có)</a:t>
                      </a:r>
                    </a:p>
                  </a:txBody>
                  <a:tcPr anchor="ctr"/>
                </a:tc>
                <a:extLst>
                  <a:ext uri="{0D108BD9-81ED-4DB2-BD59-A6C34878D82A}">
                    <a16:rowId xmlns:a16="http://schemas.microsoft.com/office/drawing/2014/main" val="1976182555"/>
                  </a:ext>
                </a:extLst>
              </a:tr>
              <a:tr h="500063">
                <a:tc>
                  <a:txBody>
                    <a:bodyPr/>
                    <a:lstStyle/>
                    <a:p>
                      <a:r>
                        <a:rPr lang="en-US" sz="1600"/>
                        <a:t>OXYGEN_SATURATION</a:t>
                      </a:r>
                    </a:p>
                  </a:txBody>
                  <a:tcPr anchor="ctr"/>
                </a:tc>
                <a:tc>
                  <a:txBody>
                    <a:bodyPr/>
                    <a:lstStyle/>
                    <a:p>
                      <a:r>
                        <a:rPr lang="vi-VN" sz="1600"/>
                        <a:t>Mức độ bão hòa oxy trong máu (đơn vị %)</a:t>
                      </a:r>
                    </a:p>
                  </a:txBody>
                  <a:tcPr anchor="ctr"/>
                </a:tc>
                <a:extLst>
                  <a:ext uri="{0D108BD9-81ED-4DB2-BD59-A6C34878D82A}">
                    <a16:rowId xmlns:a16="http://schemas.microsoft.com/office/drawing/2014/main" val="1449907783"/>
                  </a:ext>
                </a:extLst>
              </a:tr>
              <a:tr h="500063">
                <a:tc>
                  <a:txBody>
                    <a:bodyPr/>
                    <a:lstStyle/>
                    <a:p>
                      <a:r>
                        <a:rPr lang="en-US" sz="1600"/>
                        <a:t>CHEST_TIGHTNESS</a:t>
                      </a:r>
                    </a:p>
                  </a:txBody>
                  <a:tcPr anchor="ctr"/>
                </a:tc>
                <a:tc>
                  <a:txBody>
                    <a:bodyPr/>
                    <a:lstStyle/>
                    <a:p>
                      <a:r>
                        <a:rPr lang="en-US" sz="1600"/>
                        <a:t>Có cảm giác tức ngực không (0 = Không, 1 = Có)</a:t>
                      </a:r>
                    </a:p>
                  </a:txBody>
                  <a:tcPr anchor="ctr"/>
                </a:tc>
                <a:extLst>
                  <a:ext uri="{0D108BD9-81ED-4DB2-BD59-A6C34878D82A}">
                    <a16:rowId xmlns:a16="http://schemas.microsoft.com/office/drawing/2014/main" val="2931100257"/>
                  </a:ext>
                </a:extLst>
              </a:tr>
              <a:tr h="500063">
                <a:tc>
                  <a:txBody>
                    <a:bodyPr/>
                    <a:lstStyle/>
                    <a:p>
                      <a:r>
                        <a:rPr lang="en-US" sz="1600"/>
                        <a:t>FAMILY_HISTORY</a:t>
                      </a:r>
                    </a:p>
                  </a:txBody>
                  <a:tcPr anchor="ctr"/>
                </a:tc>
                <a:tc>
                  <a:txBody>
                    <a:bodyPr/>
                    <a:lstStyle/>
                    <a:p>
                      <a:r>
                        <a:rPr lang="en-US" sz="1600"/>
                        <a:t>Có tiền sử bệnh trong gia đình không (0 = Không, 1 = Có)</a:t>
                      </a:r>
                    </a:p>
                  </a:txBody>
                  <a:tcPr anchor="ctr"/>
                </a:tc>
                <a:extLst>
                  <a:ext uri="{0D108BD9-81ED-4DB2-BD59-A6C34878D82A}">
                    <a16:rowId xmlns:a16="http://schemas.microsoft.com/office/drawing/2014/main" val="2396511469"/>
                  </a:ext>
                </a:extLst>
              </a:tr>
              <a:tr h="500063">
                <a:tc>
                  <a:txBody>
                    <a:bodyPr/>
                    <a:lstStyle/>
                    <a:p>
                      <a:r>
                        <a:rPr lang="en-US" sz="1600"/>
                        <a:t>SMOKING_FAMILY_HISTORY</a:t>
                      </a:r>
                    </a:p>
                  </a:txBody>
                  <a:tcPr anchor="ctr"/>
                </a:tc>
                <a:tc>
                  <a:txBody>
                    <a:bodyPr/>
                    <a:lstStyle/>
                    <a:p>
                      <a:r>
                        <a:rPr lang="vi-VN" sz="1600"/>
                        <a:t>Gia đình có người hút thuốc không (0 = Không, 1 = Có)</a:t>
                      </a:r>
                    </a:p>
                  </a:txBody>
                  <a:tcPr anchor="ctr"/>
                </a:tc>
                <a:extLst>
                  <a:ext uri="{0D108BD9-81ED-4DB2-BD59-A6C34878D82A}">
                    <a16:rowId xmlns:a16="http://schemas.microsoft.com/office/drawing/2014/main" val="4107985260"/>
                  </a:ext>
                </a:extLst>
              </a:tr>
              <a:tr h="500063">
                <a:tc>
                  <a:txBody>
                    <a:bodyPr/>
                    <a:lstStyle/>
                    <a:p>
                      <a:r>
                        <a:rPr lang="en-US" sz="1600"/>
                        <a:t>STRESS_IMMUNE</a:t>
                      </a:r>
                    </a:p>
                  </a:txBody>
                  <a:tcPr anchor="ctr"/>
                </a:tc>
                <a:tc>
                  <a:txBody>
                    <a:bodyPr/>
                    <a:lstStyle/>
                    <a:p>
                      <a:r>
                        <a:rPr lang="vi-VN" sz="1600"/>
                        <a:t>Căng thẳng ảnh hưởng đến hệ miễn dịch (0 = Không, 1 = Có)</a:t>
                      </a:r>
                    </a:p>
                  </a:txBody>
                  <a:tcPr anchor="ctr"/>
                </a:tc>
                <a:extLst>
                  <a:ext uri="{0D108BD9-81ED-4DB2-BD59-A6C34878D82A}">
                    <a16:rowId xmlns:a16="http://schemas.microsoft.com/office/drawing/2014/main" val="280577469"/>
                  </a:ext>
                </a:extLst>
              </a:tr>
              <a:tr h="500063">
                <a:tc>
                  <a:txBody>
                    <a:bodyPr/>
                    <a:lstStyle/>
                    <a:p>
                      <a:r>
                        <a:rPr lang="en-US" sz="1600"/>
                        <a:t>PULMONARY_DISEASE</a:t>
                      </a:r>
                    </a:p>
                  </a:txBody>
                  <a:tcPr anchor="ctr"/>
                </a:tc>
                <a:tc>
                  <a:txBody>
                    <a:bodyPr/>
                    <a:lstStyle/>
                    <a:p>
                      <a:r>
                        <a:rPr lang="en-US" sz="1600"/>
                        <a:t>Mắc bệnh phổi hay không (YES/NO - biến mục tiêu)</a:t>
                      </a:r>
                    </a:p>
                  </a:txBody>
                  <a:tcPr anchor="ctr"/>
                </a:tc>
                <a:extLst>
                  <a:ext uri="{0D108BD9-81ED-4DB2-BD59-A6C34878D82A}">
                    <a16:rowId xmlns:a16="http://schemas.microsoft.com/office/drawing/2014/main" val="1070046776"/>
                  </a:ext>
                </a:extLst>
              </a:tr>
            </a:tbl>
          </a:graphicData>
        </a:graphic>
      </p:graphicFrame>
    </p:spTree>
    <p:extLst>
      <p:ext uri="{BB962C8B-B14F-4D97-AF65-F5344CB8AC3E}">
        <p14:creationId xmlns:p14="http://schemas.microsoft.com/office/powerpoint/2010/main" val="2966667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06/6/2025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t>6</a:t>
            </a:fld>
            <a:endParaRPr lang="en-US" spc="-25"/>
          </a:p>
        </p:txBody>
      </p:sp>
      <p:sp>
        <p:nvSpPr>
          <p:cNvPr id="8" name="Text Placeholder 7"/>
          <p:cNvSpPr>
            <a:spLocks noGrp="1"/>
          </p:cNvSpPr>
          <p:nvPr>
            <p:ph type="body" idx="1"/>
          </p:nvPr>
        </p:nvSpPr>
        <p:spPr>
          <a:xfrm>
            <a:off x="189294" y="720541"/>
            <a:ext cx="8762999" cy="738505"/>
          </a:xfrm>
        </p:spPr>
        <p:txBody>
          <a:bodyPr/>
          <a:lstStyle/>
          <a:p>
            <a:r>
              <a:rPr lang="en-US"/>
              <a:t>Phân bố nhãn</a:t>
            </a:r>
          </a:p>
          <a:p>
            <a:pPr indent="0">
              <a:buFont typeface="+mj-lt"/>
              <a:buNone/>
            </a:pPr>
            <a:endParaRPr lang="en-US" b="0"/>
          </a:p>
        </p:txBody>
      </p:sp>
      <p:pic>
        <p:nvPicPr>
          <p:cNvPr id="3" name="Picture 2" descr="output"/>
          <p:cNvPicPr>
            <a:picLocks noChangeAspect="1"/>
          </p:cNvPicPr>
          <p:nvPr/>
        </p:nvPicPr>
        <p:blipFill>
          <a:blip r:embed="rId3"/>
          <a:stretch>
            <a:fillRect/>
          </a:stretch>
        </p:blipFill>
        <p:spPr>
          <a:xfrm>
            <a:off x="2057400" y="914400"/>
            <a:ext cx="5426075" cy="56140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06/6/2025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t>7</a:t>
            </a:fld>
            <a:endParaRPr lang="en-US" spc="-25"/>
          </a:p>
        </p:txBody>
      </p:sp>
      <p:sp>
        <p:nvSpPr>
          <p:cNvPr id="8" name="Text Placeholder 7"/>
          <p:cNvSpPr>
            <a:spLocks noGrp="1"/>
          </p:cNvSpPr>
          <p:nvPr>
            <p:ph type="body" idx="1"/>
          </p:nvPr>
        </p:nvSpPr>
        <p:spPr>
          <a:xfrm>
            <a:off x="189294" y="720541"/>
            <a:ext cx="8762999" cy="738505"/>
          </a:xfrm>
        </p:spPr>
        <p:txBody>
          <a:bodyPr/>
          <a:lstStyle/>
          <a:p>
            <a:r>
              <a:rPr lang="en-US"/>
              <a:t>Phát hiện ngoại lai</a:t>
            </a:r>
          </a:p>
          <a:p>
            <a:pPr indent="0">
              <a:buFont typeface="+mj-lt"/>
              <a:buNone/>
            </a:pPr>
            <a:endParaRPr lang="en-US" b="0"/>
          </a:p>
        </p:txBody>
      </p:sp>
      <p:pic>
        <p:nvPicPr>
          <p:cNvPr id="3" name="Picture 2" descr="outline"/>
          <p:cNvPicPr>
            <a:picLocks noChangeAspect="1"/>
          </p:cNvPicPr>
          <p:nvPr/>
        </p:nvPicPr>
        <p:blipFill>
          <a:blip r:embed="rId3"/>
          <a:stretch>
            <a:fillRect/>
          </a:stretch>
        </p:blipFill>
        <p:spPr>
          <a:xfrm>
            <a:off x="88265" y="1143000"/>
            <a:ext cx="8863965" cy="53213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06/6/2025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t>8</a:t>
            </a:fld>
            <a:endParaRPr lang="en-US" spc="-25"/>
          </a:p>
        </p:txBody>
      </p:sp>
      <p:sp>
        <p:nvSpPr>
          <p:cNvPr id="8" name="Text Placeholder 7"/>
          <p:cNvSpPr>
            <a:spLocks noGrp="1"/>
          </p:cNvSpPr>
          <p:nvPr>
            <p:ph type="body" idx="1"/>
          </p:nvPr>
        </p:nvSpPr>
        <p:spPr>
          <a:xfrm>
            <a:off x="189294" y="720541"/>
            <a:ext cx="8762999" cy="738505"/>
          </a:xfrm>
        </p:spPr>
        <p:txBody>
          <a:bodyPr/>
          <a:lstStyle/>
          <a:p>
            <a:r>
              <a:rPr lang="en-US">
                <a:sym typeface="+mn-ea"/>
              </a:rPr>
              <a:t>Ma trận tương quan</a:t>
            </a:r>
            <a:endParaRPr lang="en-US"/>
          </a:p>
          <a:p>
            <a:pPr indent="0">
              <a:buFont typeface="+mj-lt"/>
              <a:buNone/>
            </a:pPr>
            <a:endParaRPr lang="en-US" b="0"/>
          </a:p>
        </p:txBody>
      </p:sp>
      <p:pic>
        <p:nvPicPr>
          <p:cNvPr id="3" name="Picture 2" descr="matrix"/>
          <p:cNvPicPr>
            <a:picLocks noChangeAspect="1"/>
          </p:cNvPicPr>
          <p:nvPr/>
        </p:nvPicPr>
        <p:blipFill>
          <a:blip r:embed="rId3"/>
          <a:stretch>
            <a:fillRect/>
          </a:stretch>
        </p:blipFill>
        <p:spPr>
          <a:xfrm>
            <a:off x="103505" y="1116965"/>
            <a:ext cx="8975090" cy="53752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06/6/2025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t>9</a:t>
            </a:fld>
            <a:endParaRPr lang="en-US" spc="-25"/>
          </a:p>
        </p:txBody>
      </p:sp>
      <p:sp>
        <p:nvSpPr>
          <p:cNvPr id="8" name="Text Placeholder 7"/>
          <p:cNvSpPr>
            <a:spLocks noGrp="1"/>
          </p:cNvSpPr>
          <p:nvPr>
            <p:ph type="body" idx="1"/>
          </p:nvPr>
        </p:nvSpPr>
        <p:spPr>
          <a:xfrm>
            <a:off x="189294" y="720541"/>
            <a:ext cx="8762999" cy="4062651"/>
          </a:xfrm>
        </p:spPr>
        <p:txBody>
          <a:bodyPr/>
          <a:lstStyle/>
          <a:p>
            <a:r>
              <a:rPr lang="en-US"/>
              <a:t>2.3 Tiền xử lý dữ liệu </a:t>
            </a:r>
          </a:p>
          <a:p>
            <a:endParaRPr lang="en-US"/>
          </a:p>
          <a:p>
            <a:pPr marL="457200" indent="-457200">
              <a:buFont typeface="+mj-lt"/>
              <a:buAutoNum type="arabicPeriod"/>
            </a:pPr>
            <a:r>
              <a:rPr lang="en-US" b="0"/>
              <a:t>Xử lý giá trị khuyết thiếu</a:t>
            </a:r>
          </a:p>
          <a:p>
            <a:pPr marL="457200" indent="-457200">
              <a:buFont typeface="+mj-lt"/>
              <a:buAutoNum type="arabicPeriod"/>
            </a:pPr>
            <a:endParaRPr lang="en-US" b="0"/>
          </a:p>
          <a:p>
            <a:pPr marL="457200" indent="-457200">
              <a:buFont typeface="+mj-lt"/>
              <a:buAutoNum type="arabicPeriod"/>
            </a:pPr>
            <a:r>
              <a:rPr lang="en-US" b="0"/>
              <a:t>Xử lý giá trị ngoại lai</a:t>
            </a:r>
          </a:p>
          <a:p>
            <a:pPr marL="457200" indent="-457200">
              <a:buFont typeface="+mj-lt"/>
              <a:buAutoNum type="arabicPeriod"/>
            </a:pPr>
            <a:endParaRPr lang="en-US" b="0"/>
          </a:p>
          <a:p>
            <a:pPr marL="457200" indent="-457200">
              <a:buFont typeface="+mj-lt"/>
              <a:buAutoNum type="arabicPeriod"/>
            </a:pPr>
            <a:r>
              <a:rPr lang="en-US" b="0"/>
              <a:t>Feature selection</a:t>
            </a:r>
          </a:p>
          <a:p>
            <a:pPr marL="457200" indent="-457200">
              <a:buFont typeface="+mj-lt"/>
              <a:buAutoNum type="arabicPeriod"/>
            </a:pPr>
            <a:endParaRPr lang="en-US" b="0"/>
          </a:p>
          <a:p>
            <a:pPr marL="457200" indent="-457200">
              <a:buFont typeface="+mj-lt"/>
              <a:buAutoNum type="arabicPeriod"/>
            </a:pPr>
            <a:r>
              <a:rPr lang="en-US" b="0"/>
              <a:t>Balancing data</a:t>
            </a:r>
          </a:p>
          <a:p>
            <a:pPr marL="457200" indent="-457200">
              <a:buFont typeface="+mj-lt"/>
              <a:buAutoNum type="arabicPeriod"/>
            </a:pPr>
            <a:endParaRPr lang="en-US" b="0"/>
          </a:p>
          <a:p>
            <a:pPr marL="457200" indent="-457200">
              <a:buFont typeface="+mj-lt"/>
              <a:buAutoNum type="arabicPeriod"/>
            </a:pPr>
            <a:r>
              <a:rPr lang="en-US" b="0"/>
              <a:t>Scale dữ liệu</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604*418"/>
  <p:tag name="TABLE_ENDDRAG_RECT" val="6*90*604*418"/>
  <p:tag name="TABLE_AUTOADJUST_FLAG" val="1"/>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708*419"/>
  <p:tag name="TABLE_ENDDRAG_RECT" val="6*90*708*419"/>
</p:tagLst>
</file>

<file path=ppt/tags/tag3.xml><?xml version="1.0" encoding="utf-8"?>
<p:tagLst xmlns:a="http://schemas.openxmlformats.org/drawingml/2006/main" xmlns:r="http://schemas.openxmlformats.org/officeDocument/2006/relationships" xmlns:p="http://schemas.openxmlformats.org/presentationml/2006/main">
  <p:tag name="TABLE_ENDDRAG_ORIGIN_RECT" val="708*421"/>
  <p:tag name="TABLE_ENDDRAG_RECT" val="6*88*708*421"/>
</p:tagLst>
</file>

<file path=ppt/tags/tag4.xml><?xml version="1.0" encoding="utf-8"?>
<p:tagLst xmlns:a="http://schemas.openxmlformats.org/drawingml/2006/main" xmlns:r="http://schemas.openxmlformats.org/officeDocument/2006/relationships" xmlns:p="http://schemas.openxmlformats.org/presentationml/2006/main">
  <p:tag name="TABLE_ENDDRAG_ORIGIN_RECT" val="704*445"/>
  <p:tag name="TABLE_ENDDRAG_RECT" val="6*66*704*44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2650</Words>
  <Application>Microsoft Office PowerPoint</Application>
  <PresentationFormat>On-screen Show (4:3)</PresentationFormat>
  <Paragraphs>843</Paragraphs>
  <Slides>32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Aptos</vt:lpstr>
      <vt:lpstr>Arial</vt:lpstr>
      <vt:lpstr>Times New Roman</vt:lpstr>
      <vt:lpstr>Office Theme</vt:lpstr>
      <vt:lpstr>BÁO CÁO MÔN HỌC Nhập Môn Khoa Học Dữ Liệu</vt:lpstr>
      <vt:lpstr>Mục Lục</vt:lpstr>
      <vt:lpstr>1. Giới thiệu đề tài</vt:lpstr>
      <vt:lpstr>2. Tổng Quan Về Dữ Liệu</vt:lpstr>
      <vt:lpstr>2. Tổng Quan Về Dữ Liệu</vt:lpstr>
      <vt:lpstr>2. Tổng Quan Về Dữ Liệu</vt:lpstr>
      <vt:lpstr>2. Tổng Quan Về Dữ Liệu</vt:lpstr>
      <vt:lpstr>2. Tổng Quan Về Dữ Liệu</vt:lpstr>
      <vt:lpstr>2. Tổng Quan Về Dữ Liệu</vt:lpstr>
      <vt:lpstr>2. Tổng Quan Về Dữ Liệu</vt:lpstr>
      <vt:lpstr>2. Tổng Quan Về Dữ Liệu</vt:lpstr>
      <vt:lpstr>2. Tổng Quan Về Dữ Liệu</vt:lpstr>
      <vt:lpstr>2. Tổng Quan Về Dữ Liệu</vt:lpstr>
      <vt:lpstr>2. Tổng Quan Về Dữ Liệu</vt:lpstr>
      <vt:lpstr>3. Phương pháp và mô hình</vt:lpstr>
      <vt:lpstr>3. Phương pháp và mô hình</vt:lpstr>
      <vt:lpstr>3. Phương pháp và mô hình</vt:lpstr>
      <vt:lpstr>3. Phương pháp và mô hình</vt:lpstr>
      <vt:lpstr>3. Phương pháp và mô hình</vt:lpstr>
      <vt:lpstr>3. Phương pháp và mô hình</vt:lpstr>
      <vt:lpstr>3. Phương pháp và mô hình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 Triển khai mô hình</vt:lpstr>
      <vt:lpstr>6. Kết luận</vt:lpstr>
      <vt:lpstr>XIN CẢM ƠN THẦY VÀ CÁC BẠN ĐÃ CHÚ Ý THEO DÕI!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SONGNGOC</dc:creator>
  <cp:lastModifiedBy>Lenovo</cp:lastModifiedBy>
  <cp:revision>47</cp:revision>
  <dcterms:created xsi:type="dcterms:W3CDTF">2025-05-28T00:35:00Z</dcterms:created>
  <dcterms:modified xsi:type="dcterms:W3CDTF">2025-06-06T07:55:23Z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2024-03-31T04:00:00Z</vt:filetime>
  </property>
  <property fmtid="{D5CDD505-2E9C-101B-9397-08002B2CF9AE}" pid="3" name="Creator">
    <vt:lpwstr>Impress</vt:lpwstr>
  </property>
  <property fmtid="{D5CDD505-2E9C-101B-9397-08002B2CF9AE}" pid="4" name="LastSaved">
    <vt:filetime>2025-05-29T04:00:00Z</vt:filetime>
  </property>
  <property fmtid="{D5CDD505-2E9C-101B-9397-08002B2CF9AE}" pid="5" name="Producer">
    <vt:lpwstr>3-Heights(TM) PDF Security Shell 4.8.25.2 (http://www.pdf-tools.com)</vt:lpwstr>
  </property>
  <property fmtid="{D5CDD505-2E9C-101B-9397-08002B2CF9AE}" pid="6" name="ICV">
    <vt:lpwstr>55B5251E18154ABA8A9AC1E3D4339B75_12</vt:lpwstr>
  </property>
  <property fmtid="{D5CDD505-2E9C-101B-9397-08002B2CF9AE}" pid="7" name="KSOProductBuildVer">
    <vt:lpwstr>2057-12.2.0.21183</vt:lpwstr>
  </property>
</Properties>
</file>