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04" r:id="rId3"/>
    <p:sldId id="274" r:id="rId4"/>
    <p:sldId id="303" r:id="rId5"/>
    <p:sldId id="275" r:id="rId6"/>
    <p:sldId id="276" r:id="rId7"/>
    <p:sldId id="277" r:id="rId8"/>
    <p:sldId id="278" r:id="rId9"/>
    <p:sldId id="289" r:id="rId11"/>
    <p:sldId id="290" r:id="rId12"/>
    <p:sldId id="291" r:id="rId13"/>
    <p:sldId id="295" r:id="rId14"/>
    <p:sldId id="292" r:id="rId15"/>
    <p:sldId id="293" r:id="rId16"/>
    <p:sldId id="294" r:id="rId17"/>
    <p:sldId id="279" r:id="rId18"/>
    <p:sldId id="296" r:id="rId19"/>
    <p:sldId id="297" r:id="rId20"/>
    <p:sldId id="298" r:id="rId21"/>
    <p:sldId id="299" r:id="rId22"/>
    <p:sldId id="300" r:id="rId23"/>
    <p:sldId id="301" r:id="rId24"/>
    <p:sldId id="280" r:id="rId25"/>
    <p:sldId id="281" r:id="rId26"/>
    <p:sldId id="259" r:id="rId27"/>
    <p:sldId id="282" r:id="rId28"/>
    <p:sldId id="283" r:id="rId29"/>
    <p:sldId id="285" r:id="rId30"/>
    <p:sldId id="286" r:id="rId31"/>
    <p:sldId id="287" r:id="rId32"/>
    <p:sldId id="288" r:id="rId33"/>
    <p:sldId id="305" r:id="rId34"/>
    <p:sldId id="273" r:id="rId3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p:txBody>
      </p:sp>
      <p:sp>
        <p:nvSpPr>
          <p:cNvPr id="3" name="object 3"/>
          <p:cNvSpPr txBox="1"/>
          <p:nvPr/>
        </p:nvSpPr>
        <p:spPr>
          <a:xfrm>
            <a:off x="909929" y="18110"/>
            <a:ext cx="7344409" cy="567055"/>
          </a:xfrm>
          <a:prstGeom prst="rect">
            <a:avLst/>
          </a:prstGeom>
        </p:spPr>
        <p:txBody>
          <a:bodyPr vert="horz" wrap="square" lIns="0" tIns="13335" rIns="0" bIns="0" rtlCol="0">
            <a:spAutoFit/>
          </a:bodyPr>
          <a:lstStyle/>
          <a:p>
            <a:pPr marL="3810" algn="ctr">
              <a:lnSpc>
                <a:spcPct val="100000"/>
              </a:lnSpc>
              <a:spcBef>
                <a:spcPts val="105"/>
              </a:spcBef>
            </a:pPr>
            <a:r>
              <a:rPr sz="1800" b="1">
                <a:latin typeface="Times New Roman" panose="02020603050405020304"/>
                <a:cs typeface="Times New Roman" panose="02020603050405020304"/>
              </a:rPr>
              <a:t>BỘ</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GIÁO</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DỤC</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VÀ</a:t>
            </a:r>
            <a:r>
              <a:rPr sz="1800" b="1" spc="-10">
                <a:latin typeface="Times New Roman" panose="02020603050405020304"/>
                <a:cs typeface="Times New Roman" panose="02020603050405020304"/>
              </a:rPr>
              <a:t> </a:t>
            </a:r>
            <a:r>
              <a:rPr sz="1800" b="1">
                <a:latin typeface="Times New Roman" panose="02020603050405020304"/>
                <a:cs typeface="Times New Roman" panose="02020603050405020304"/>
              </a:rPr>
              <a:t>ĐÀO</a:t>
            </a:r>
            <a:r>
              <a:rPr sz="1800" b="1" spc="-60">
                <a:latin typeface="Times New Roman" panose="02020603050405020304"/>
                <a:cs typeface="Times New Roman" panose="02020603050405020304"/>
              </a:rPr>
              <a:t> </a:t>
            </a:r>
            <a:r>
              <a:rPr sz="1800" b="1" spc="-25">
                <a:latin typeface="Times New Roman" panose="02020603050405020304"/>
                <a:cs typeface="Times New Roman" panose="02020603050405020304"/>
              </a:rPr>
              <a:t>TẠO</a:t>
            </a:r>
            <a:endParaRPr sz="1800">
              <a:latin typeface="Times New Roman" panose="02020603050405020304"/>
              <a:cs typeface="Times New Roman" panose="02020603050405020304"/>
            </a:endParaRPr>
          </a:p>
          <a:p>
            <a:pPr algn="ctr">
              <a:lnSpc>
                <a:spcPct val="100000"/>
              </a:lnSpc>
            </a:pPr>
            <a:r>
              <a:rPr sz="1800" b="1">
                <a:latin typeface="Times New Roman" panose="02020603050405020304"/>
                <a:cs typeface="Times New Roman" panose="02020603050405020304"/>
              </a:rPr>
              <a:t>TRƯỜNG</a:t>
            </a:r>
            <a:r>
              <a:rPr sz="1800" b="1" spc="-90">
                <a:latin typeface="Times New Roman" panose="02020603050405020304"/>
                <a:cs typeface="Times New Roman" panose="02020603050405020304"/>
              </a:rPr>
              <a:t> </a:t>
            </a:r>
            <a:r>
              <a:rPr sz="1800" b="1">
                <a:latin typeface="Times New Roman" panose="02020603050405020304"/>
                <a:cs typeface="Times New Roman" panose="02020603050405020304"/>
              </a:rPr>
              <a:t>ĐẠI</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HỌC</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SƯ</a:t>
            </a:r>
            <a:r>
              <a:rPr sz="1800" b="1" spc="-55">
                <a:latin typeface="Times New Roman" panose="02020603050405020304"/>
                <a:cs typeface="Times New Roman" panose="02020603050405020304"/>
              </a:rPr>
              <a:t> </a:t>
            </a:r>
            <a:r>
              <a:rPr sz="1800" b="1">
                <a:latin typeface="Times New Roman" panose="02020603050405020304"/>
                <a:cs typeface="Times New Roman" panose="02020603050405020304"/>
              </a:rPr>
              <a:t>PHẠM</a:t>
            </a:r>
            <a:r>
              <a:rPr sz="1800" b="1" spc="-40">
                <a:latin typeface="Times New Roman" panose="02020603050405020304"/>
                <a:cs typeface="Times New Roman" panose="02020603050405020304"/>
              </a:rPr>
              <a:t> </a:t>
            </a:r>
            <a:r>
              <a:rPr sz="1800" b="1">
                <a:latin typeface="Times New Roman" panose="02020603050405020304"/>
                <a:cs typeface="Times New Roman" panose="02020603050405020304"/>
              </a:rPr>
              <a:t>KỸ</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THUẬT</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HƯNG</a:t>
            </a:r>
            <a:r>
              <a:rPr sz="1800" b="1" spc="-145">
                <a:latin typeface="Times New Roman" panose="02020603050405020304"/>
                <a:cs typeface="Times New Roman" panose="02020603050405020304"/>
              </a:rPr>
              <a:t> </a:t>
            </a:r>
            <a:r>
              <a:rPr sz="1800" b="1" spc="-25">
                <a:latin typeface="Times New Roman" panose="02020603050405020304"/>
                <a:cs typeface="Times New Roman" panose="02020603050405020304"/>
              </a:rPr>
              <a:t>YÊN</a:t>
            </a:r>
            <a:endParaRPr sz="1800">
              <a:latin typeface="Times New Roman" panose="02020603050405020304"/>
              <a:cs typeface="Times New Roman" panose="02020603050405020304"/>
            </a:endParaRPr>
          </a:p>
        </p:txBody>
      </p:sp>
      <p:sp>
        <p:nvSpPr>
          <p:cNvPr id="4" name="object 4"/>
          <p:cNvSpPr txBox="1"/>
          <p:nvPr/>
        </p:nvSpPr>
        <p:spPr>
          <a:xfrm>
            <a:off x="3671442" y="6471920"/>
            <a:ext cx="2414270" cy="36703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a:t>
            </a:r>
            <a:r>
              <a:rPr lang="en-US" altLang="en-US" sz="2300" b="1" spc="-20">
                <a:latin typeface="Times New Roman" panose="02020603050405020304"/>
                <a:cs typeface="Times New Roman" panose="02020603050405020304"/>
              </a:rPr>
              <a:t>5</a:t>
            </a:r>
            <a:endParaRPr lang="en-US" altLang="en-US" sz="2300" b="1" spc="-2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718185"/>
          </a:xfrm>
          <a:prstGeom prst="rect">
            <a:avLst/>
          </a:prstGeom>
        </p:spPr>
        <p:txBody>
          <a:bodyPr vert="horz" wrap="square" lIns="0" tIns="43815" rIns="0" bIns="0" rtlCol="0">
            <a:spAutoFit/>
          </a:bodyPr>
          <a:lstStyle/>
          <a:p>
            <a:pPr algn="ctr">
              <a:lnSpc>
                <a:spcPct val="100000"/>
              </a:lnSpc>
              <a:spcBef>
                <a:spcPts val="345"/>
              </a:spcBef>
            </a:pPr>
            <a:r>
              <a:rPr sz="1800">
                <a:solidFill>
                  <a:srgbClr val="000000"/>
                </a:solidFill>
                <a:latin typeface="Times New Roman" panose="02020603050405020304"/>
                <a:cs typeface="Times New Roman" panose="02020603050405020304"/>
              </a:rPr>
              <a:t>BÁO</a:t>
            </a:r>
            <a:r>
              <a:rPr sz="1800" spc="-80">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CÁO</a:t>
            </a:r>
            <a:r>
              <a:rPr sz="1800" spc="-75">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MÔN</a:t>
            </a:r>
            <a:r>
              <a:rPr sz="1800" spc="-45">
                <a:solidFill>
                  <a:srgbClr val="000000"/>
                </a:solidFill>
                <a:latin typeface="Times New Roman" panose="02020603050405020304"/>
                <a:cs typeface="Times New Roman" panose="02020603050405020304"/>
              </a:rPr>
              <a:t> </a:t>
            </a:r>
            <a:r>
              <a:rPr sz="1800" spc="-25">
                <a:solidFill>
                  <a:srgbClr val="000000"/>
                </a:solidFill>
                <a:latin typeface="Times New Roman" panose="02020603050405020304"/>
                <a:cs typeface="Times New Roman" panose="02020603050405020304"/>
              </a:rPr>
              <a:t>HỌC</a:t>
            </a:r>
            <a:endParaRPr sz="1800">
              <a:latin typeface="Times New Roman" panose="02020603050405020304"/>
              <a:cs typeface="Times New Roman" panose="02020603050405020304"/>
            </a:endParaRPr>
          </a:p>
          <a:p>
            <a:pPr marR="8890" algn="ctr">
              <a:lnSpc>
                <a:spcPct val="100000"/>
              </a:lnSpc>
              <a:spcBef>
                <a:spcPts val="220"/>
              </a:spcBef>
            </a:pPr>
            <a:r>
              <a:rPr lang="en-US" sz="2400" err="1">
                <a:solidFill>
                  <a:srgbClr val="FF0000"/>
                </a:solidFill>
                <a:latin typeface="Times New Roman" panose="02020603050405020304"/>
                <a:cs typeface="Times New Roman" panose="02020603050405020304"/>
              </a:rPr>
              <a:t>Nhập</a:t>
            </a:r>
            <a:r>
              <a:rPr lang="en-US" sz="2400">
                <a:solidFill>
                  <a:srgbClr val="FF0000"/>
                </a:solidFill>
                <a:latin typeface="Times New Roman" panose="02020603050405020304"/>
                <a:cs typeface="Times New Roman" panose="02020603050405020304"/>
              </a:rPr>
              <a:t> Môn Khoa </a:t>
            </a:r>
            <a:r>
              <a:rPr lang="en-US" sz="2400" err="1">
                <a:solidFill>
                  <a:srgbClr val="FF0000"/>
                </a:solidFill>
                <a:latin typeface="Times New Roman" panose="02020603050405020304"/>
                <a:cs typeface="Times New Roman" panose="02020603050405020304"/>
              </a:rPr>
              <a:t>Học</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Dữ</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Liệu</a:t>
            </a:r>
            <a:endParaRPr sz="2400">
              <a:latin typeface="Times New Roman" panose="02020603050405020304"/>
              <a:cs typeface="Times New Roman" panose="02020603050405020304"/>
            </a:endParaRPr>
          </a:p>
        </p:txBody>
      </p:sp>
      <p:sp>
        <p:nvSpPr>
          <p:cNvPr id="9" name="object 9"/>
          <p:cNvSpPr txBox="1"/>
          <p:nvPr/>
        </p:nvSpPr>
        <p:spPr>
          <a:xfrm>
            <a:off x="845921" y="3771087"/>
            <a:ext cx="7798434" cy="1983105"/>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Các Kỹ Thuật Học Máy Vào Dự Đoán </a:t>
            </a:r>
            <a:endParaRPr lang="en-US" sz="2600" b="1" spc="-10">
              <a:latin typeface="Times New Roman" panose="02020603050405020304"/>
              <a:cs typeface="Times New Roman" panose="02020603050405020304"/>
            </a:endParaRPr>
          </a:p>
          <a:p>
            <a:pPr marL="12700" algn="ctr">
              <a:lnSpc>
                <a:spcPct val="100000"/>
              </a:lnSpc>
              <a:spcBef>
                <a:spcPts val="105"/>
              </a:spcBef>
            </a:pPr>
            <a:r>
              <a:rPr lang="en-US" sz="2600" b="1" spc="-10">
                <a:latin typeface="Times New Roman" panose="02020603050405020304"/>
                <a:cs typeface="Times New Roman" panose="02020603050405020304"/>
              </a:rPr>
              <a:t>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1800" b="1">
                <a:latin typeface="Times New Roman" panose="02020603050405020304"/>
                <a:cs typeface="Times New Roman" panose="02020603050405020304"/>
              </a:rPr>
              <a:t>Giảng</a:t>
            </a:r>
            <a:r>
              <a:rPr sz="1800" b="1" spc="-125">
                <a:latin typeface="Times New Roman" panose="02020603050405020304"/>
                <a:cs typeface="Times New Roman" panose="02020603050405020304"/>
              </a:rPr>
              <a:t> </a:t>
            </a:r>
            <a:r>
              <a:rPr sz="1800" b="1">
                <a:latin typeface="Times New Roman" panose="02020603050405020304"/>
                <a:cs typeface="Times New Roman" panose="02020603050405020304"/>
              </a:rPr>
              <a:t>Viên:</a:t>
            </a:r>
            <a:r>
              <a:rPr sz="1800" b="1" spc="-65">
                <a:latin typeface="Times New Roman" panose="02020603050405020304"/>
                <a:cs typeface="Times New Roman" panose="02020603050405020304"/>
              </a:rPr>
              <a:t> </a:t>
            </a:r>
            <a:r>
              <a:rPr sz="1800" b="1">
                <a:latin typeface="Times New Roman" panose="02020603050405020304"/>
                <a:cs typeface="Times New Roman" panose="02020603050405020304"/>
              </a:rPr>
              <a:t>PGS.</a:t>
            </a:r>
            <a:r>
              <a:rPr lang="en-US" sz="1800" b="1">
                <a:latin typeface="Times New Roman" panose="02020603050405020304"/>
                <a:cs typeface="Times New Roman" panose="02020603050405020304"/>
              </a:rPr>
              <a:t> </a:t>
            </a:r>
            <a:r>
              <a:rPr sz="1800" b="1">
                <a:latin typeface="Times New Roman" panose="02020603050405020304"/>
                <a:cs typeface="Times New Roman" panose="02020603050405020304"/>
              </a:rPr>
              <a:t>TS.</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NGUYỄN</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MINH</a:t>
            </a:r>
            <a:r>
              <a:rPr sz="1800" b="1" spc="-80">
                <a:latin typeface="Times New Roman" panose="02020603050405020304"/>
                <a:cs typeface="Times New Roman" panose="02020603050405020304"/>
              </a:rPr>
              <a:t> </a:t>
            </a:r>
            <a:r>
              <a:rPr sz="1800" b="1" spc="-20">
                <a:latin typeface="Times New Roman" panose="02020603050405020304"/>
                <a:cs typeface="Times New Roman" panose="02020603050405020304"/>
              </a:rPr>
              <a:t>TIẾN</a:t>
            </a:r>
            <a:endParaRPr sz="1800">
              <a:latin typeface="Times New Roman" panose="02020603050405020304"/>
              <a:cs typeface="Times New Roman" panose="02020603050405020304"/>
            </a:endParaRPr>
          </a:p>
          <a:p>
            <a:pPr marR="342900" algn="ctr">
              <a:lnSpc>
                <a:spcPct val="100000"/>
              </a:lnSpc>
              <a:spcBef>
                <a:spcPts val="1555"/>
              </a:spcBef>
            </a:pPr>
            <a:r>
              <a:rPr sz="1800" b="1">
                <a:latin typeface="Times New Roman" panose="02020603050405020304"/>
                <a:cs typeface="Times New Roman" panose="02020603050405020304"/>
              </a:rPr>
              <a:t>TRÌNH</a:t>
            </a:r>
            <a:r>
              <a:rPr sz="1800" b="1" spc="-65">
                <a:latin typeface="Times New Roman" panose="02020603050405020304"/>
                <a:cs typeface="Times New Roman" panose="02020603050405020304"/>
              </a:rPr>
              <a:t> </a:t>
            </a:r>
            <a:r>
              <a:rPr sz="1800" b="1" spc="-30">
                <a:latin typeface="Times New Roman" panose="02020603050405020304"/>
                <a:cs typeface="Times New Roman" panose="02020603050405020304"/>
              </a:rPr>
              <a:t>BÀY:</a:t>
            </a:r>
            <a:r>
              <a:rPr sz="1800" b="1" spc="-95">
                <a:latin typeface="Times New Roman" panose="02020603050405020304"/>
                <a:cs typeface="Times New Roman" panose="02020603050405020304"/>
              </a:rPr>
              <a:t> </a:t>
            </a:r>
            <a:r>
              <a:rPr sz="1800" b="1" spc="-35">
                <a:latin typeface="Times New Roman" panose="02020603050405020304"/>
                <a:cs typeface="Times New Roman" panose="02020603050405020304"/>
              </a:rPr>
              <a:t>DƯƠNG</a:t>
            </a:r>
            <a:r>
              <a:rPr sz="1800" b="1" spc="-114">
                <a:latin typeface="Times New Roman" panose="02020603050405020304"/>
                <a:cs typeface="Times New Roman" panose="02020603050405020304"/>
              </a:rPr>
              <a:t> </a:t>
            </a:r>
            <a:r>
              <a:rPr sz="1800" b="1" spc="-45">
                <a:latin typeface="Times New Roman" panose="02020603050405020304"/>
                <a:cs typeface="Times New Roman" panose="02020603050405020304"/>
              </a:rPr>
              <a:t>VIỆT</a:t>
            </a:r>
            <a:r>
              <a:rPr sz="1800" b="1" spc="-95">
                <a:latin typeface="Times New Roman" panose="02020603050405020304"/>
                <a:cs typeface="Times New Roman" panose="02020603050405020304"/>
              </a:rPr>
              <a:t> </a:t>
            </a:r>
            <a:r>
              <a:rPr sz="1800" b="1" spc="-20">
                <a:latin typeface="Times New Roman" panose="02020603050405020304"/>
                <a:cs typeface="Times New Roman" panose="02020603050405020304"/>
              </a:rPr>
              <a:t>HÙNG</a:t>
            </a:r>
            <a:endParaRPr sz="18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30/5/2025</a:t>
            </a:r>
            <a:endParaRPr lang="en-US" spc="-10"/>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tuổi</a:t>
            </a:r>
            <a:endParaRPr lang="en-US"/>
          </a:p>
          <a:p>
            <a:pPr indent="0">
              <a:buFont typeface="+mj-lt"/>
              <a:buNone/>
            </a:pPr>
            <a:endParaRPr lang="en-US" b="0"/>
          </a:p>
        </p:txBody>
      </p:sp>
      <p:pic>
        <p:nvPicPr>
          <p:cNvPr id="3" name="Picture 2" descr="age"/>
          <p:cNvPicPr>
            <a:picLocks noChangeAspect="1"/>
          </p:cNvPicPr>
          <p:nvPr/>
        </p:nvPicPr>
        <p:blipFill>
          <a:blip r:embed="rId1"/>
          <a:stretch>
            <a:fillRect/>
          </a:stretch>
        </p:blipFill>
        <p:spPr>
          <a:xfrm>
            <a:off x="1017270" y="1071880"/>
            <a:ext cx="6921500" cy="5447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giới tính</a:t>
            </a:r>
            <a:endParaRPr lang="en-US"/>
          </a:p>
          <a:p>
            <a:pPr indent="0">
              <a:buFont typeface="+mj-lt"/>
              <a:buNone/>
            </a:pPr>
            <a:endParaRPr lang="en-US" b="0"/>
          </a:p>
        </p:txBody>
      </p:sp>
      <p:pic>
        <p:nvPicPr>
          <p:cNvPr id="3" name="Picture 2" descr="gender"/>
          <p:cNvPicPr>
            <a:picLocks noChangeAspect="1"/>
          </p:cNvPicPr>
          <p:nvPr/>
        </p:nvPicPr>
        <p:blipFill>
          <a:blip r:embed="rId1"/>
          <a:stretch>
            <a:fillRect/>
          </a:stretch>
        </p:blipFill>
        <p:spPr>
          <a:xfrm>
            <a:off x="544195" y="1120775"/>
            <a:ext cx="7461885" cy="5341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hút thuốc và ung thư phổi</a:t>
            </a:r>
            <a:endParaRPr lang="en-US"/>
          </a:p>
          <a:p>
            <a:pPr indent="0">
              <a:buFont typeface="+mj-lt"/>
              <a:buNone/>
            </a:pPr>
            <a:endParaRPr lang="en-US" b="0"/>
          </a:p>
        </p:txBody>
      </p:sp>
      <p:pic>
        <p:nvPicPr>
          <p:cNvPr id="3" name="Picture 2" descr="smoke"/>
          <p:cNvPicPr>
            <a:picLocks noChangeAspect="1"/>
          </p:cNvPicPr>
          <p:nvPr/>
        </p:nvPicPr>
        <p:blipFill>
          <a:blip r:embed="rId1"/>
          <a:stretch>
            <a:fillRect/>
          </a:stretch>
        </p:blipFill>
        <p:spPr>
          <a:xfrm>
            <a:off x="80010" y="1202055"/>
            <a:ext cx="8921115" cy="5290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gia đình và ung thư phổi</a:t>
            </a:r>
            <a:endParaRPr lang="en-US"/>
          </a:p>
          <a:p>
            <a:pPr indent="0">
              <a:buFont typeface="+mj-lt"/>
              <a:buNone/>
            </a:pPr>
            <a:endParaRPr lang="en-US" b="0"/>
          </a:p>
        </p:txBody>
      </p:sp>
      <p:pic>
        <p:nvPicPr>
          <p:cNvPr id="3" name="Picture 2" descr="his"/>
          <p:cNvPicPr>
            <a:picLocks noChangeAspect="1"/>
          </p:cNvPicPr>
          <p:nvPr/>
        </p:nvPicPr>
        <p:blipFill>
          <a:blip r:embed="rId1"/>
          <a:stretch>
            <a:fillRect/>
          </a:stretch>
        </p:blipFill>
        <p:spPr>
          <a:xfrm>
            <a:off x="76200" y="1124585"/>
            <a:ext cx="9067800" cy="533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Ma trận tương quan</a:t>
            </a:r>
            <a:endParaRPr lang="en-US"/>
          </a:p>
          <a:p>
            <a:pPr indent="0">
              <a:buFont typeface="+mj-lt"/>
              <a:buNone/>
            </a:pPr>
            <a:endParaRPr lang="en-US" b="0"/>
          </a:p>
        </p:txBody>
      </p:sp>
      <p:pic>
        <p:nvPicPr>
          <p:cNvPr id="3" name="Picture 2" descr="matrix"/>
          <p:cNvPicPr>
            <a:picLocks noChangeAspect="1"/>
          </p:cNvPicPr>
          <p:nvPr/>
        </p:nvPicPr>
        <p:blipFill>
          <a:blip r:embed="rId1"/>
          <a:stretch>
            <a:fillRect/>
          </a:stretch>
        </p:blipFill>
        <p:spPr>
          <a:xfrm>
            <a:off x="103505" y="1116965"/>
            <a:ext cx="8975090" cy="537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801235"/>
          </a:xfrm>
        </p:spPr>
        <p:txBody>
          <a:bodyPr/>
          <a:lstStyle/>
          <a:p>
            <a:r>
              <a:rPr lang="en-US"/>
              <a:t>2.5 Tiền xử lý dữ liệu </a:t>
            </a:r>
            <a:endParaRPr lang="en-US"/>
          </a:p>
          <a:p>
            <a:endParaRPr lang="en-US"/>
          </a:p>
          <a:p>
            <a:pPr marL="457200" indent="-457200">
              <a:buFont typeface="+mj-lt"/>
              <a:buAutoNum type="arabicPeriod"/>
            </a:pPr>
            <a:r>
              <a:rPr lang="en-US" b="0"/>
              <a:t>Xử lý giá trị khuyết thiếu, trùng lặp</a:t>
            </a:r>
            <a:endParaRPr lang="en-US" b="0"/>
          </a:p>
          <a:p>
            <a:pPr marL="457200" indent="-457200">
              <a:buFont typeface="+mj-lt"/>
              <a:buAutoNum type="arabicPeriod"/>
            </a:pPr>
            <a:endParaRPr lang="en-US" b="0"/>
          </a:p>
          <a:p>
            <a:pPr marL="457200" indent="-457200">
              <a:buFont typeface="+mj-lt"/>
              <a:buAutoNum type="arabicPeriod"/>
            </a:pPr>
            <a:r>
              <a:rPr lang="en-US" b="0"/>
              <a:t>Xử lý giá trị ngoại lai</a:t>
            </a:r>
            <a:endParaRPr lang="en-US" b="0"/>
          </a:p>
          <a:p>
            <a:pPr marL="457200" indent="-457200">
              <a:buFont typeface="+mj-lt"/>
              <a:buAutoNum type="arabicPeriod"/>
            </a:pPr>
            <a:endParaRPr lang="en-US" b="0"/>
          </a:p>
          <a:p>
            <a:pPr marL="457200" indent="-457200">
              <a:buFont typeface="+mj-lt"/>
              <a:buAutoNum type="arabicPeriod"/>
            </a:pPr>
            <a:r>
              <a:rPr lang="en-US" b="0"/>
              <a:t>Feature selection</a:t>
            </a:r>
            <a:endParaRPr lang="en-US" b="0"/>
          </a:p>
          <a:p>
            <a:pPr marL="457200" indent="-457200">
              <a:buFont typeface="+mj-lt"/>
              <a:buAutoNum type="arabicPeriod"/>
            </a:pPr>
            <a:endParaRPr lang="en-US" b="0"/>
          </a:p>
          <a:p>
            <a:pPr marL="457200" indent="-457200">
              <a:buFont typeface="+mj-lt"/>
              <a:buAutoNum type="arabicPeriod"/>
            </a:pPr>
            <a:r>
              <a:rPr lang="en-US" b="0"/>
              <a:t>Phân tách dữ liệu</a:t>
            </a:r>
            <a:endParaRPr lang="en-US" b="0"/>
          </a:p>
          <a:p>
            <a:pPr marL="457200" indent="-457200">
              <a:buFont typeface="+mj-lt"/>
              <a:buAutoNum type="arabicPeriod"/>
            </a:pPr>
            <a:endParaRPr lang="en-US" b="0"/>
          </a:p>
          <a:p>
            <a:pPr marL="457200" indent="-457200">
              <a:buFont typeface="+mj-lt"/>
              <a:buAutoNum type="arabicPeriod"/>
            </a:pPr>
            <a:r>
              <a:rPr lang="en-US" b="0"/>
              <a:t>Balancing data</a:t>
            </a:r>
            <a:endParaRPr lang="en-US" b="0"/>
          </a:p>
          <a:p>
            <a:pPr marL="457200" indent="-457200">
              <a:buFont typeface="+mj-lt"/>
              <a:buAutoNum type="arabicPeriod"/>
            </a:pPr>
            <a:endParaRPr lang="en-US" b="0"/>
          </a:p>
          <a:p>
            <a:pPr marL="457200" indent="-457200">
              <a:buFont typeface="+mj-lt"/>
              <a:buAutoNum type="arabicPeriod"/>
            </a:pPr>
            <a:r>
              <a:rPr lang="en-US" b="0"/>
              <a:t>Scale dữ liệu</a:t>
            </a:r>
            <a:endParaRPr lang="en-US"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khuyết thiếu, trùng lặp</a:t>
            </a:r>
            <a:endParaRPr lang="en-US" b="0"/>
          </a:p>
        </p:txBody>
      </p:sp>
      <p:pic>
        <p:nvPicPr>
          <p:cNvPr id="9" name="Picture 8" descr="Screenshot 2025-05-29 144843"/>
          <p:cNvPicPr>
            <a:picLocks noChangeAspect="1"/>
          </p:cNvPicPr>
          <p:nvPr/>
        </p:nvPicPr>
        <p:blipFill>
          <a:blip r:embed="rId1"/>
          <a:stretch>
            <a:fillRect/>
          </a:stretch>
        </p:blipFill>
        <p:spPr>
          <a:xfrm>
            <a:off x="304800" y="1137920"/>
            <a:ext cx="4895850" cy="4581525"/>
          </a:xfrm>
          <a:prstGeom prst="rect">
            <a:avLst/>
          </a:prstGeom>
        </p:spPr>
      </p:pic>
      <p:pic>
        <p:nvPicPr>
          <p:cNvPr id="10" name="Picture 9" descr="Screenshot 2025-05-29 144847"/>
          <p:cNvPicPr>
            <a:picLocks noChangeAspect="1"/>
          </p:cNvPicPr>
          <p:nvPr/>
        </p:nvPicPr>
        <p:blipFill>
          <a:blip r:embed="rId2"/>
          <a:stretch>
            <a:fillRect/>
          </a:stretch>
        </p:blipFill>
        <p:spPr>
          <a:xfrm>
            <a:off x="5257800" y="1066800"/>
            <a:ext cx="3181350" cy="146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ngoại lai</a:t>
            </a:r>
            <a:endParaRPr lang="en-US" b="0"/>
          </a:p>
        </p:txBody>
      </p:sp>
      <p:pic>
        <p:nvPicPr>
          <p:cNvPr id="3" name="Picture 2" descr="Screenshot 2025-05-29 144856"/>
          <p:cNvPicPr>
            <a:picLocks noChangeAspect="1"/>
          </p:cNvPicPr>
          <p:nvPr/>
        </p:nvPicPr>
        <p:blipFill>
          <a:blip r:embed="rId1"/>
          <a:stretch>
            <a:fillRect/>
          </a:stretch>
        </p:blipFill>
        <p:spPr>
          <a:xfrm>
            <a:off x="189865" y="1143000"/>
            <a:ext cx="8714740" cy="2889885"/>
          </a:xfrm>
          <a:prstGeom prst="rect">
            <a:avLst/>
          </a:prstGeom>
        </p:spPr>
      </p:pic>
      <p:pic>
        <p:nvPicPr>
          <p:cNvPr id="5" name="Picture 4" descr="Screenshot 2025-05-29 144905"/>
          <p:cNvPicPr>
            <a:picLocks noChangeAspect="1"/>
          </p:cNvPicPr>
          <p:nvPr/>
        </p:nvPicPr>
        <p:blipFill>
          <a:blip r:embed="rId2"/>
          <a:stretch>
            <a:fillRect/>
          </a:stretch>
        </p:blipFill>
        <p:spPr>
          <a:xfrm>
            <a:off x="236855" y="3726815"/>
            <a:ext cx="8585835" cy="2654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Feature selection</a:t>
            </a:r>
            <a:endParaRPr lang="en-US" b="0"/>
          </a:p>
        </p:txBody>
      </p:sp>
      <p:pic>
        <p:nvPicPr>
          <p:cNvPr id="7" name="Picture 6" descr="Screenshot 2025-05-29 144922"/>
          <p:cNvPicPr>
            <a:picLocks noChangeAspect="1"/>
          </p:cNvPicPr>
          <p:nvPr/>
        </p:nvPicPr>
        <p:blipFill>
          <a:blip r:embed="rId1"/>
          <a:stretch>
            <a:fillRect/>
          </a:stretch>
        </p:blipFill>
        <p:spPr>
          <a:xfrm>
            <a:off x="0" y="1143000"/>
            <a:ext cx="9144000" cy="5183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Phân tách dữ liệu</a:t>
            </a:r>
            <a:endParaRPr lang="en-US" b="0"/>
          </a:p>
        </p:txBody>
      </p:sp>
      <p:pic>
        <p:nvPicPr>
          <p:cNvPr id="3" name="Picture 2" descr="Screenshot 2025-05-29 144946"/>
          <p:cNvPicPr>
            <a:picLocks noChangeAspect="1"/>
          </p:cNvPicPr>
          <p:nvPr/>
        </p:nvPicPr>
        <p:blipFill>
          <a:blip r:embed="rId1"/>
          <a:stretch>
            <a:fillRect/>
          </a:stretch>
        </p:blipFill>
        <p:spPr>
          <a:xfrm>
            <a:off x="0" y="1339215"/>
            <a:ext cx="9144000" cy="4134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p:cNvSpPr txBox="1"/>
          <p:nvPr/>
        </p:nvSpPr>
        <p:spPr>
          <a:xfrm>
            <a:off x="78130" y="838200"/>
            <a:ext cx="8913470" cy="6062345"/>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Kết Luận</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Balancing data</a:t>
            </a:r>
            <a:endParaRPr lang="en-US" b="0"/>
          </a:p>
        </p:txBody>
      </p:sp>
      <p:pic>
        <p:nvPicPr>
          <p:cNvPr id="5" name="Picture 4" descr="ros"/>
          <p:cNvPicPr>
            <a:picLocks noChangeAspect="1"/>
          </p:cNvPicPr>
          <p:nvPr/>
        </p:nvPicPr>
        <p:blipFill>
          <a:blip r:embed="rId1"/>
          <a:stretch>
            <a:fillRect/>
          </a:stretch>
        </p:blipFill>
        <p:spPr>
          <a:xfrm>
            <a:off x="0" y="1295400"/>
            <a:ext cx="4182110" cy="5001895"/>
          </a:xfrm>
          <a:prstGeom prst="rect">
            <a:avLst/>
          </a:prstGeom>
        </p:spPr>
      </p:pic>
      <p:pic>
        <p:nvPicPr>
          <p:cNvPr id="7" name="Picture 6" descr="ros2"/>
          <p:cNvPicPr>
            <a:picLocks noChangeAspect="1"/>
          </p:cNvPicPr>
          <p:nvPr/>
        </p:nvPicPr>
        <p:blipFill>
          <a:blip r:embed="rId2"/>
          <a:stretch>
            <a:fillRect/>
          </a:stretch>
        </p:blipFill>
        <p:spPr>
          <a:xfrm>
            <a:off x="4271010" y="1295400"/>
            <a:ext cx="4376420" cy="5001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Scale data</a:t>
            </a:r>
            <a:endParaRPr lang="en-US" b="0"/>
          </a:p>
        </p:txBody>
      </p:sp>
      <p:pic>
        <p:nvPicPr>
          <p:cNvPr id="3" name="Picture 2" descr="scale"/>
          <p:cNvPicPr>
            <a:picLocks noChangeAspect="1"/>
          </p:cNvPicPr>
          <p:nvPr/>
        </p:nvPicPr>
        <p:blipFill>
          <a:blip r:embed="rId1"/>
          <a:stretch>
            <a:fillRect/>
          </a:stretch>
        </p:blipFill>
        <p:spPr>
          <a:xfrm>
            <a:off x="1600200" y="609600"/>
            <a:ext cx="6715125" cy="5770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endParaRPr lang="en-US"/>
          </a:p>
          <a:p>
            <a:pPr marL="342900" indent="-342900">
              <a:buFontTx/>
              <a:buChar char="-"/>
            </a:pPr>
            <a:r>
              <a:rPr lang="en-US" b="0"/>
              <a:t>Dữ liệu được chia theo tỷ lệ 80:20</a:t>
            </a:r>
            <a:endParaRPr lang="en-US" b="0"/>
          </a:p>
          <a:p>
            <a:pPr marL="342900" indent="-342900">
              <a:buFontTx/>
              <a:buChar char="-"/>
            </a:pPr>
            <a:r>
              <a:rPr lang="en-US" b="0">
                <a:effectLst/>
              </a:rPr>
              <a:t>Huấn luyện và đánh giá trên tập train/test</a:t>
            </a:r>
            <a:endParaRPr lang="en-US" b="0">
              <a:effectLst/>
            </a:endParaRPr>
          </a:p>
          <a:p>
            <a:endParaRPr lang="en-US" b="0"/>
          </a:p>
          <a:p>
            <a:r>
              <a:rPr lang="en-US"/>
              <a:t>Mô hình được training 3 lần</a:t>
            </a:r>
            <a:endParaRPr lang="en-US"/>
          </a:p>
          <a:p>
            <a:endParaRPr lang="en-US"/>
          </a:p>
          <a:p>
            <a:pPr marL="342900" indent="-342900">
              <a:buFont typeface="Arial" panose="020B0604020202020204" pitchFamily="34" charset="0"/>
              <a:buChar char="•"/>
            </a:pPr>
            <a:r>
              <a:rPr lang="en-US"/>
              <a:t>Lần 1: </a:t>
            </a:r>
            <a:r>
              <a:rPr lang="en-US" b="0"/>
              <a:t>Base Line Model (chưa tiền xử lý, tham số mặc định)</a:t>
            </a:r>
            <a:endParaRPr lang="en-US" b="0"/>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endParaRPr lang="en-US" b="0"/>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endParaRPr lang="en-US"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5170805"/>
          </a:xfrm>
        </p:spPr>
        <p:txBody>
          <a:bodyPr/>
          <a:lstStyle/>
          <a:p>
            <a:r>
              <a:rPr lang="en-US"/>
              <a:t>3.2 Mô hình</a:t>
            </a:r>
            <a:endParaRPr lang="en-US"/>
          </a:p>
          <a:p>
            <a:r>
              <a:rPr lang="vi-VN" b="1"/>
              <a:t>Danh sách mô hình được sử dụng</a:t>
            </a:r>
            <a:r>
              <a:rPr lang="vi-VN"/>
              <a:t>: </a:t>
            </a: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XGBoost</a:t>
            </a:r>
            <a:endParaRPr lang="vi-VN" b="0"/>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custDataLst>
              <p:tags r:id="rId1"/>
            </p:custDataLst>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0.7772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0.7908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15.50%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0.2228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0.2092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78.50%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0.7454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0.7319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0.7386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64.50%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0.5491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0.5384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14.00%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0.2173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86.17%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86.90%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99.40%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0.9970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0.1191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82.79%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0.7655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17.21%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0.2345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0.1972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ROS)</a:t>
            </a:r>
            <a:endParaRPr lang="en-US" sz="2400">
              <a:latin typeface="Times New Roman" panose="02020603050405020304" pitchFamily="18" charset="0"/>
              <a:cs typeface="Times New Roman" panose="02020603050405020304" pitchFamily="18" charset="0"/>
            </a:endParaRPr>
          </a:p>
        </p:txBody>
      </p:sp>
      <p:graphicFrame>
        <p:nvGraphicFramePr>
          <p:cNvPr id="3" name="Table 2"/>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0.8414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14.47%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0.1586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0.1976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0.1785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0.0945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92.01%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0.9152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0.9261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0.9206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0.9936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90.28%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0.0964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87.55%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0.8284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0.8548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0.95%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0.0746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98.90%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0.9873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0.9907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0.9890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0.8508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9.93%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0.1004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0.1358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97.60%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0.9817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0.9761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0.1101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0.0939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ROS)</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p>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c>
                  <a:txBody>
                    <a:bodyPr/>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solidFill>
                      <a:schemeClr val="accent6">
                        <a:lumMod val="75000"/>
                      </a:schemeClr>
                    </a:solidFill>
                  </a:tcPr>
                </a:tc>
              </a:tr>
              <a:tr h="330200">
                <a:tc>
                  <a:txBody>
                    <a:bodyPr/>
                    <a:p>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94.65%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0.9452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0.9464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88.87%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0.8649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5.78%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0.0763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0.0866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0.0815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90.79%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0.8958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9.21%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0.1042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0.1195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0.1119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295">
                <a:tc>
                  <a:txBody>
                    <a:bodyPr/>
                    <a:p>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0.9024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0.0976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0.1019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9565">
                <a:tc>
                  <a:txBody>
                    <a:bodyPr/>
                    <a:p>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97.54%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0.9805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0.9755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3020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91.19%</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0.9007</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0.8930</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r h="328930">
                <a:tc>
                  <a:txBody>
                    <a:bodyPr/>
                    <a:p>
                      <a:endParaRPr sz="1600">
                        <a:latin typeface="Times New Roman" panose="02020603050405020304" pitchFamily="18" charset="0"/>
                        <a:cs typeface="Times New Roman" panose="02020603050405020304" pitchFamily="18" charset="0"/>
                      </a:endParaRPr>
                    </a:p>
                  </a:txBody>
                  <a:tcPr marL="0" marR="0" marT="0" marB="0" anchor="ctr" anchorCtr="0"/>
                </a:tc>
                <a:tc>
                  <a:txBody>
                    <a:bodyPr/>
                    <a:p>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nchorCtr="0"/>
                </a:tc>
                <a:tc>
                  <a:txBody>
                    <a:bodyPr/>
                    <a:p>
                      <a:pPr algn="ctr"/>
                      <a:r>
                        <a:rPr lang="en-US" altLang="zh-CN" sz="1100">
                          <a:latin typeface="Times New Roman" panose="02020603050405020304" pitchFamily="18" charset="0"/>
                          <a:cs typeface="Times New Roman" panose="02020603050405020304" pitchFamily="18" charset="0"/>
                        </a:rPr>
                        <a:t>6.34%</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0.0698</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0.0951</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c>
                  <a:txBody>
                    <a:bodyPr/>
                    <a:p>
                      <a:pPr algn="ctr"/>
                      <a:r>
                        <a:rPr lang="en-US" altLang="zh-CN" sz="1100">
                          <a:latin typeface="Times New Roman" panose="02020603050405020304" pitchFamily="18" charset="0"/>
                          <a:cs typeface="Times New Roman" panose="02020603050405020304" pitchFamily="18" charset="0"/>
                        </a:rPr>
                        <a:t>0.0825</a:t>
                      </a:r>
                      <a:endParaRPr lang="en-US" altLang="zh-CN" sz="1100">
                        <a:latin typeface="Times New Roman" panose="02020603050405020304" pitchFamily="18" charset="0"/>
                        <a:cs typeface="Times New Roman" panose="02020603050405020304" pitchFamily="18" charset="0"/>
                      </a:endParaRPr>
                    </a:p>
                  </a:txBody>
                  <a:tcPr marL="0" marR="0" marT="0" marB="0" anchor="ctr" anchorCtr="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5290820"/>
          </a:xfrm>
          <a:prstGeom prst="rect">
            <a:avLst/>
          </a:prstGeom>
        </p:spPr>
        <p:txBody>
          <a:bodyPr vert="horz" wrap="square" lIns="0" tIns="176530" rIns="0" bIns="0" rtlCol="0">
            <a:spAutoFit/>
          </a:bodyPr>
          <a:lstStyle/>
          <a:p>
            <a:pPr marL="20320">
              <a:lnSpc>
                <a:spcPct val="100000"/>
              </a:lnSpc>
              <a:spcBef>
                <a:spcPts val="1390"/>
              </a:spcBef>
            </a:pPr>
            <a:r>
              <a:rPr lang="en-US" altLang="en-US" sz="2400" b="1">
                <a:solidFill>
                  <a:srgbClr val="0D0D0D"/>
                </a:solidFill>
                <a:latin typeface="Times New Roman" panose="02020603050405020304"/>
                <a:cs typeface="Times New Roman" panose="02020603050405020304"/>
              </a:rPr>
              <a:t>Bài toán</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lgn="just">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endParaRPr lang="vi-VN" sz="2400">
              <a:effectLst/>
              <a:latin typeface="+mj-lt"/>
            </a:endParaRPr>
          </a:p>
          <a:p>
            <a:pPr marL="20320">
              <a:spcBef>
                <a:spcPts val="1390"/>
              </a:spcBef>
            </a:pPr>
            <a:r>
              <a:rPr lang="en-US" altLang="en-US" sz="2400" b="1">
                <a:solidFill>
                  <a:srgbClr val="0D0D0D"/>
                </a:solidFill>
                <a:latin typeface="Times New Roman" panose="02020603050405020304"/>
                <a:cs typeface="Times New Roman" panose="02020603050405020304"/>
                <a:sym typeface="+mn-ea"/>
              </a:rPr>
              <a:t>Mục tiêu</a:t>
            </a:r>
            <a:r>
              <a:rPr sz="2400" spc="-20">
                <a:solidFill>
                  <a:srgbClr val="0D0D0D"/>
                </a:solidFill>
                <a:latin typeface="Times New Roman" panose="02020603050405020304"/>
                <a:cs typeface="Times New Roman" panose="02020603050405020304"/>
                <a:sym typeface="+mn-ea"/>
              </a:rPr>
              <a:t>:</a:t>
            </a:r>
            <a:endParaRPr lang="en-US" sz="2400" spc="-20">
              <a:solidFill>
                <a:srgbClr val="0D0D0D"/>
              </a:solidFill>
              <a:latin typeface="Times New Roman" panose="02020603050405020304"/>
              <a:cs typeface="Times New Roman" panose="02020603050405020304"/>
            </a:endParaRPr>
          </a:p>
          <a:p>
            <a:pPr marL="20320" algn="just">
              <a:spcBef>
                <a:spcPts val="1390"/>
              </a:spcBef>
            </a:pPr>
            <a:r>
              <a:rPr lang="en-US" altLang="vi-VN" sz="2400">
                <a:effectLst/>
                <a:latin typeface="Times New Roman" panose="02020603050405020304" pitchFamily="18" charset="0"/>
                <a:cs typeface="Times New Roman" panose="02020603050405020304" pitchFamily="18" charset="0"/>
              </a:rPr>
              <a:t>Đưa ra được một chương trình học máy có thể dự đoán bệnh nhân mắc ung thư phổi dựa trên các dữ liệu đầu vào.</a:t>
            </a:r>
            <a:endParaRPr lang="vi-VN" sz="2400">
              <a:effectLst/>
              <a:latin typeface="Times New Roman" panose="02020603050405020304" pitchFamily="18" charset="0"/>
              <a:cs typeface="Times New Roman" panose="02020603050405020304" pitchFamily="18" charset="0"/>
            </a:endParaRPr>
          </a:p>
          <a:p>
            <a:pPr marL="20320">
              <a:lnSpc>
                <a:spcPct val="100000"/>
              </a:lnSpc>
              <a:spcBef>
                <a:spcPts val="1390"/>
              </a:spcBef>
            </a:pPr>
            <a:endParaRPr sz="2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en-US" sz="8800" b="1">
                <a:solidFill>
                  <a:srgbClr val="0D0D0D"/>
                </a:solidFill>
                <a:latin typeface="Times New Roman" panose="02020603050405020304"/>
                <a:cs typeface="Times New Roman" panose="02020603050405020304"/>
              </a:rPr>
              <a:t>Demo</a:t>
            </a:r>
            <a:endParaRPr lang="en-US" altLang="en-US" sz="8800" b="1">
              <a:solidFill>
                <a:srgbClr val="0D0D0D"/>
              </a:solidFill>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6</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Kết luận</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graphicFrame>
        <p:nvGraphicFramePr>
          <p:cNvPr id="5" name="Table 4"/>
          <p:cNvGraphicFramePr/>
          <p:nvPr>
            <p:custDataLst>
              <p:tags r:id="rId1"/>
            </p:custDataLst>
          </p:nvPr>
        </p:nvGraphicFramePr>
        <p:xfrm>
          <a:off x="76200" y="838200"/>
          <a:ext cx="8947150" cy="5657850"/>
        </p:xfrm>
        <a:graphic>
          <a:graphicData uri="http://schemas.openxmlformats.org/drawingml/2006/table">
            <a:tbl>
              <a:tblPr firstRow="1" bandRow="1">
                <a:tableStyleId>{5C22544A-7EE6-4342-B048-85BDC9FD1C3A}</a:tableStyleId>
              </a:tblPr>
              <a:tblGrid>
                <a:gridCol w="1729105"/>
                <a:gridCol w="7218045"/>
              </a:tblGrid>
              <a:tr h="565785">
                <a:tc>
                  <a:txBody>
                    <a:bodyPr/>
                    <a:p>
                      <a:r>
                        <a:rPr lang="en-US" altLang="zh-CN" sz="1600" b="1">
                          <a:latin typeface="Times New Roman" panose="02020603050405020304" pitchFamily="18" charset="0"/>
                          <a:cs typeface="Times New Roman" panose="02020603050405020304" pitchFamily="18" charset="0"/>
                        </a:rPr>
                        <a:t>Nội dung</a:t>
                      </a:r>
                      <a:endParaRPr lang="en-US" altLang="zh-CN" sz="1600" b="1">
                        <a:latin typeface="Times New Roman" panose="02020603050405020304" pitchFamily="18" charset="0"/>
                        <a:cs typeface="Times New Roman" panose="02020603050405020304" pitchFamily="18" charset="0"/>
                      </a:endParaRPr>
                    </a:p>
                  </a:txBody>
                  <a:tcPr marL="45720" marR="45720" anchor="ctr" anchorCtr="0"/>
                </a:tc>
                <a:tc>
                  <a:txBody>
                    <a:bodyPr/>
                    <a:p>
                      <a:r>
                        <a:rPr lang="en-US" altLang="zh-CN" sz="1600" b="1">
                          <a:latin typeface="Times New Roman" panose="02020603050405020304" pitchFamily="18" charset="0"/>
                          <a:cs typeface="Times New Roman" panose="02020603050405020304" pitchFamily="18" charset="0"/>
                        </a:rPr>
                        <a:t>Chi tiết</a:t>
                      </a:r>
                      <a:endParaRPr lang="en-US" altLang="zh-CN" sz="1600" b="1">
                        <a:latin typeface="Times New Roman" panose="02020603050405020304" pitchFamily="18" charset="0"/>
                        <a:cs typeface="Times New Roman" panose="02020603050405020304" pitchFamily="18" charset="0"/>
                      </a:endParaRPr>
                    </a:p>
                  </a:txBody>
                  <a:tcPr marL="45720" marR="45720" anchor="ctr" anchorCtr="0"/>
                </a:tc>
              </a:tr>
              <a:tr h="565785">
                <a:tc>
                  <a:txBody>
                    <a:bodyPr/>
                    <a:p>
                      <a:r>
                        <a:rPr lang="en-US" altLang="zh-CN" sz="1600" b="1">
                          <a:latin typeface="Times New Roman" panose="02020603050405020304" pitchFamily="18" charset="0"/>
                          <a:cs typeface="Times New Roman" panose="02020603050405020304" pitchFamily="18" charset="0"/>
                        </a:rPr>
                        <a:t>Thành tựu</a:t>
                      </a:r>
                      <a:endParaRPr lang="en-US" altLang="zh-CN" sz="1600" b="1">
                        <a:latin typeface="Times New Roman" panose="02020603050405020304" pitchFamily="18" charset="0"/>
                        <a:cs typeface="Times New Roman" panose="02020603050405020304" pitchFamily="18" charset="0"/>
                      </a:endParaRPr>
                    </a:p>
                  </a:txBody>
                  <a:tcPr marL="45720" marR="45720" anchor="ctr" anchorCtr="0"/>
                </a:tc>
                <a:tc>
                  <a:txBody>
                    <a:bodyPr/>
                    <a:p>
                      <a:pPr algn="l">
                        <a:buNone/>
                      </a:pPr>
                      <a:r>
                        <a:rPr lang="en-US" altLang="en-GB" sz="1300">
                          <a:latin typeface="Times New Roman" panose="02020603050405020304" pitchFamily="18" charset="0"/>
                          <a:cs typeface="Times New Roman" panose="02020603050405020304" pitchFamily="18" charset="0"/>
                        </a:rPr>
                        <a:t>- X</a:t>
                      </a:r>
                      <a:r>
                        <a:rPr lang="en-US" altLang="en-US" sz="1300">
                          <a:latin typeface="Times New Roman" panose="02020603050405020304" pitchFamily="18" charset="0"/>
                          <a:cs typeface="Times New Roman" panose="02020603050405020304" pitchFamily="18" charset="0"/>
                        </a:rPr>
                        <a:t>â</a:t>
                      </a:r>
                      <a:r>
                        <a:rPr lang="en-US" altLang="en-GB" sz="1300">
                          <a:latin typeface="Times New Roman" panose="02020603050405020304" pitchFamily="18" charset="0"/>
                          <a:cs typeface="Times New Roman" panose="02020603050405020304" pitchFamily="18" charset="0"/>
                        </a:rPr>
                        <a:t>y dựng </a:t>
                      </a:r>
                      <a:r>
                        <a:rPr lang="" altLang="en-US" sz="1300">
                          <a:latin typeface="Times New Roman" panose="02020603050405020304" pitchFamily="18" charset="0"/>
                          <a:cs typeface="Times New Roman" panose="02020603050405020304" pitchFamily="18" charset="0"/>
                        </a:rPr>
                        <a:t>đư</a:t>
                      </a:r>
                      <a:r>
                        <a:rPr lang="en-US" altLang="en-GB" sz="1300">
                          <a:latin typeface="Times New Roman" panose="02020603050405020304" pitchFamily="18" charset="0"/>
                          <a:cs typeface="Times New Roman" panose="02020603050405020304" pitchFamily="18" charset="0"/>
                        </a:rPr>
                        <a:t>ợc quy tr</a:t>
                      </a:r>
                      <a:r>
                        <a:rPr lang="en-US" altLang="en-US" sz="1300">
                          <a:latin typeface="Times New Roman" panose="02020603050405020304" pitchFamily="18" charset="0"/>
                          <a:cs typeface="Times New Roman" panose="02020603050405020304" pitchFamily="18" charset="0"/>
                        </a:rPr>
                        <a:t>ì</a:t>
                      </a:r>
                      <a:r>
                        <a:rPr lang="en-US" altLang="en-GB" sz="1300">
                          <a:latin typeface="Times New Roman" panose="02020603050405020304" pitchFamily="18" charset="0"/>
                          <a:cs typeface="Times New Roman" panose="02020603050405020304" pitchFamily="18" charset="0"/>
                        </a:rPr>
                        <a:t>nh dự </a:t>
                      </a:r>
                      <a:r>
                        <a:rPr lang="" altLang="en-US" sz="1300">
                          <a:latin typeface="Times New Roman" panose="02020603050405020304" pitchFamily="18" charset="0"/>
                          <a:cs typeface="Times New Roman" panose="02020603050405020304" pitchFamily="18" charset="0"/>
                        </a:rPr>
                        <a:t>đ</a:t>
                      </a:r>
                      <a:r>
                        <a:rPr lang="en-US" altLang="en-GB" sz="1300">
                          <a:latin typeface="Times New Roman" panose="02020603050405020304" pitchFamily="18" charset="0"/>
                          <a:cs typeface="Times New Roman" panose="02020603050405020304" pitchFamily="18" charset="0"/>
                        </a:rPr>
                        <a:t>o</a:t>
                      </a:r>
                      <a:r>
                        <a:rPr lang="en-US"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n ung th</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 phổi bằng học m</a:t>
                      </a:r>
                      <a:r>
                        <a:rPr lang="en-US"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y.</a:t>
                      </a:r>
                      <a:endParaRPr lang="en-US" altLang="en-GB" sz="1300">
                        <a:latin typeface="Times New Roman" panose="02020603050405020304" pitchFamily="18" charset="0"/>
                        <a:cs typeface="Times New Roman" panose="02020603050405020304" pitchFamily="18" charset="0"/>
                      </a:endParaRPr>
                    </a:p>
                    <a:p>
                      <a:pPr algn="l">
                        <a:buNone/>
                      </a:pP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p>
                      <a:pPr algn="l">
                        <a:buNone/>
                      </a:pPr>
                      <a:r>
                        <a:rPr lang="en-US" altLang="en-GB" sz="1300">
                          <a:latin typeface="Times New Roman" panose="02020603050405020304" pitchFamily="18" charset="0"/>
                          <a:cs typeface="Times New Roman" panose="02020603050405020304" pitchFamily="18" charset="0"/>
                        </a:rPr>
                        <a:t>- </a:t>
                      </a:r>
                      <a:r>
                        <a:rPr lang=""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p dụng nhiều mô h</a:t>
                      </a:r>
                      <a:r>
                        <a:rPr lang="en-US" altLang="en-US" sz="1300">
                          <a:latin typeface="Times New Roman" panose="02020603050405020304" pitchFamily="18" charset="0"/>
                          <a:cs typeface="Times New Roman" panose="02020603050405020304" pitchFamily="18" charset="0"/>
                        </a:rPr>
                        <a:t>ì</a:t>
                      </a:r>
                      <a:r>
                        <a:rPr lang="en-US" altLang="en-GB" sz="1300">
                          <a:latin typeface="Times New Roman" panose="02020603050405020304" pitchFamily="18" charset="0"/>
                          <a:cs typeface="Times New Roman" panose="02020603050405020304" pitchFamily="18" charset="0"/>
                        </a:rPr>
                        <a:t>nh kh</a:t>
                      </a:r>
                      <a:r>
                        <a:rPr lang="en-US"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c nhau nh</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 Decision Tree, Random Forest...</a:t>
                      </a: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p>
                      <a:pPr algn="l">
                        <a:buNone/>
                      </a:pPr>
                      <a:r>
                        <a:rPr lang="en-US" altLang="en-GB" sz="1300">
                          <a:latin typeface="Times New Roman" panose="02020603050405020304" pitchFamily="18" charset="0"/>
                          <a:cs typeface="Times New Roman" panose="02020603050405020304" pitchFamily="18" charset="0"/>
                        </a:rPr>
                        <a:t>- Cải thiện hiệu suất qua tiền xử l</a:t>
                      </a:r>
                      <a:r>
                        <a:rPr lang="" altLang="en-US" sz="1300">
                          <a:latin typeface="Times New Roman" panose="02020603050405020304" pitchFamily="18" charset="0"/>
                          <a:cs typeface="Times New Roman" panose="02020603050405020304" pitchFamily="18" charset="0"/>
                        </a:rPr>
                        <a:t>ý</a:t>
                      </a:r>
                      <a:r>
                        <a:rPr lang="en-US" altLang="en-GB" sz="1300">
                          <a:latin typeface="Times New Roman" panose="02020603050405020304" pitchFamily="18" charset="0"/>
                          <a:cs typeface="Times New Roman" panose="02020603050405020304" pitchFamily="18" charset="0"/>
                        </a:rPr>
                        <a:t> và </a:t>
                      </a:r>
                      <a:r>
                        <a:rPr lang="" altLang="en-US" sz="1300">
                          <a:latin typeface="Times New Roman" panose="02020603050405020304" pitchFamily="18" charset="0"/>
                          <a:cs typeface="Times New Roman" panose="02020603050405020304" pitchFamily="18" charset="0"/>
                        </a:rPr>
                        <a:t>đ</a:t>
                      </a:r>
                      <a:r>
                        <a:rPr lang="en-US" altLang="en-GB" sz="1300">
                          <a:latin typeface="Times New Roman" panose="02020603050405020304" pitchFamily="18" charset="0"/>
                          <a:cs typeface="Times New Roman" panose="02020603050405020304" pitchFamily="18" charset="0"/>
                        </a:rPr>
                        <a:t>iều chỉnh tham số.</a:t>
                      </a: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r>
                        <a:rPr lang="en-US" altLang="zh-CN" sz="1600" b="1">
                          <a:latin typeface="Times New Roman" panose="02020603050405020304" pitchFamily="18" charset="0"/>
                          <a:cs typeface="Times New Roman" panose="02020603050405020304" pitchFamily="18" charset="0"/>
                        </a:rPr>
                        <a:t>Hạn chế</a:t>
                      </a:r>
                      <a:endParaRPr lang="en-US" altLang="zh-CN" sz="1600" b="1">
                        <a:latin typeface="Times New Roman" panose="02020603050405020304" pitchFamily="18" charset="0"/>
                        <a:cs typeface="Times New Roman" panose="02020603050405020304" pitchFamily="18" charset="0"/>
                      </a:endParaRPr>
                    </a:p>
                  </a:txBody>
                  <a:tcPr marL="45720" marR="45720" anchor="ctr" anchorCtr="0"/>
                </a:tc>
                <a:tc>
                  <a:txBody>
                    <a:bodyPr/>
                    <a:p>
                      <a:pPr algn="l">
                        <a:buNone/>
                      </a:pPr>
                      <a:r>
                        <a:rPr lang="en-US" altLang="en-GB" sz="1300">
                          <a:latin typeface="Times New Roman" panose="02020603050405020304" pitchFamily="18" charset="0"/>
                          <a:cs typeface="Times New Roman" panose="02020603050405020304" pitchFamily="18" charset="0"/>
                        </a:rPr>
                        <a:t>- Dữ liệu c</a:t>
                      </a:r>
                      <a:r>
                        <a:rPr lang="en-US" altLang="en-US" sz="1300">
                          <a:latin typeface="Times New Roman" panose="02020603050405020304" pitchFamily="18" charset="0"/>
                          <a:cs typeface="Times New Roman" panose="02020603050405020304" pitchFamily="18" charset="0"/>
                        </a:rPr>
                        <a:t>ó</a:t>
                      </a:r>
                      <a:r>
                        <a:rPr lang="en-US" altLang="en-GB" sz="1300">
                          <a:latin typeface="Times New Roman" panose="02020603050405020304" pitchFamily="18" charset="0"/>
                          <a:cs typeface="Times New Roman" panose="02020603050405020304" pitchFamily="18" charset="0"/>
                        </a:rPr>
                        <a:t> thể c</a:t>
                      </a:r>
                      <a:r>
                        <a:rPr lang="en-US" altLang="en-US" sz="1300">
                          <a:latin typeface="Times New Roman" panose="02020603050405020304" pitchFamily="18" charset="0"/>
                          <a:cs typeface="Times New Roman" panose="02020603050405020304" pitchFamily="18" charset="0"/>
                        </a:rPr>
                        <a:t>ò</a:t>
                      </a:r>
                      <a:r>
                        <a:rPr lang="en-US" altLang="en-GB" sz="1300">
                          <a:latin typeface="Times New Roman" panose="02020603050405020304" pitchFamily="18" charset="0"/>
                          <a:cs typeface="Times New Roman" panose="02020603050405020304" pitchFamily="18" charset="0"/>
                        </a:rPr>
                        <a:t>n hạn chế về số l</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ợng và t</a:t>
                      </a:r>
                      <a:r>
                        <a:rPr lang="en-US" altLang="en-US" sz="1300">
                          <a:latin typeface="Times New Roman" panose="02020603050405020304" pitchFamily="18" charset="0"/>
                          <a:cs typeface="Times New Roman" panose="02020603050405020304" pitchFamily="18" charset="0"/>
                        </a:rPr>
                        <a:t>í</a:t>
                      </a:r>
                      <a:r>
                        <a:rPr lang="en-US" altLang="en-GB" sz="1300">
                          <a:latin typeface="Times New Roman" panose="02020603050405020304" pitchFamily="18" charset="0"/>
                          <a:cs typeface="Times New Roman" panose="02020603050405020304" pitchFamily="18" charset="0"/>
                        </a:rPr>
                        <a:t>nh </a:t>
                      </a:r>
                      <a:r>
                        <a:rPr lang="" altLang="en-US" sz="1300">
                          <a:latin typeface="Times New Roman" panose="02020603050405020304" pitchFamily="18" charset="0"/>
                          <a:cs typeface="Times New Roman" panose="02020603050405020304" pitchFamily="18" charset="0"/>
                        </a:rPr>
                        <a:t>đ</a:t>
                      </a:r>
                      <a:r>
                        <a:rPr lang="en-US" altLang="en-GB" sz="1300">
                          <a:latin typeface="Times New Roman" panose="02020603050405020304" pitchFamily="18" charset="0"/>
                          <a:cs typeface="Times New Roman" panose="02020603050405020304" pitchFamily="18" charset="0"/>
                        </a:rPr>
                        <a:t>a dạng.</a:t>
                      </a: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p>
                      <a:pPr algn="l">
                        <a:buNone/>
                      </a:pPr>
                      <a:r>
                        <a:rPr lang="en-US" altLang="en-GB" sz="1300">
                          <a:latin typeface="Times New Roman" panose="02020603050405020304" pitchFamily="18" charset="0"/>
                          <a:cs typeface="Times New Roman" panose="02020603050405020304" pitchFamily="18" charset="0"/>
                        </a:rPr>
                        <a:t>- Một số mô h</a:t>
                      </a:r>
                      <a:r>
                        <a:rPr lang="en-US" altLang="en-US" sz="1300">
                          <a:latin typeface="Times New Roman" panose="02020603050405020304" pitchFamily="18" charset="0"/>
                          <a:cs typeface="Times New Roman" panose="02020603050405020304" pitchFamily="18" charset="0"/>
                        </a:rPr>
                        <a:t>ì</a:t>
                      </a:r>
                      <a:r>
                        <a:rPr lang="en-US" altLang="en-GB" sz="1300">
                          <a:latin typeface="Times New Roman" panose="02020603050405020304" pitchFamily="18" charset="0"/>
                          <a:cs typeface="Times New Roman" panose="02020603050405020304" pitchFamily="18" charset="0"/>
                        </a:rPr>
                        <a:t>nh c</a:t>
                      </a:r>
                      <a:r>
                        <a:rPr lang="en-US" altLang="en-US" sz="1300">
                          <a:latin typeface="Times New Roman" panose="02020603050405020304" pitchFamily="18" charset="0"/>
                          <a:cs typeface="Times New Roman" panose="02020603050405020304" pitchFamily="18" charset="0"/>
                        </a:rPr>
                        <a:t>ó</a:t>
                      </a:r>
                      <a:r>
                        <a:rPr lang="en-US" altLang="en-GB" sz="1300">
                          <a:latin typeface="Times New Roman" panose="02020603050405020304" pitchFamily="18" charset="0"/>
                          <a:cs typeface="Times New Roman" panose="02020603050405020304" pitchFamily="18" charset="0"/>
                        </a:rPr>
                        <a:t> thể ch</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a </a:t>
                      </a:r>
                      <a:r>
                        <a:rPr lang="" altLang="en-US" sz="1300">
                          <a:latin typeface="Times New Roman" panose="02020603050405020304" pitchFamily="18" charset="0"/>
                          <a:cs typeface="Times New Roman" panose="02020603050405020304" pitchFamily="18" charset="0"/>
                        </a:rPr>
                        <a:t>đ</a:t>
                      </a:r>
                      <a:r>
                        <a:rPr lang="en-US" altLang="en-GB" sz="1300">
                          <a:latin typeface="Times New Roman" panose="02020603050405020304" pitchFamily="18" charset="0"/>
                          <a:cs typeface="Times New Roman" panose="02020603050405020304" pitchFamily="18" charset="0"/>
                        </a:rPr>
                        <a:t>ạt hiệu quả tối </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u.</a:t>
                      </a: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p>
                      <a:pPr algn="l"/>
                      <a:r>
                        <a:rPr lang="en-US" altLang="zh-CN" sz="1300">
                          <a:latin typeface="Times New Roman" panose="02020603050405020304" pitchFamily="18" charset="0"/>
                          <a:cs typeface="Times New Roman" panose="02020603050405020304" pitchFamily="18" charset="0"/>
                        </a:rPr>
                        <a:t>  - Chưa áp dụng thử nghiệm thực tế với dữ liệu từ bệnh viện hoặc cơ sở y tế.</a:t>
                      </a:r>
                      <a:endParaRPr lang="en-US" altLang="zh-CN" sz="1300">
                        <a:latin typeface="Times New Roman" panose="02020603050405020304" pitchFamily="18" charset="0"/>
                        <a:cs typeface="Times New Roman" panose="02020603050405020304" pitchFamily="18" charset="0"/>
                      </a:endParaRPr>
                    </a:p>
                  </a:txBody>
                  <a:tcPr marL="0" marR="0" marT="0" marB="0" anchor="ctr" anchorCtr="0"/>
                </a:tc>
              </a:tr>
              <a:tr h="565785">
                <a:tc>
                  <a:txBody>
                    <a:bodyPr/>
                    <a:p>
                      <a:r>
                        <a:rPr lang="en-US" altLang="zh-CN" sz="1600" b="1">
                          <a:latin typeface="Times New Roman" panose="02020603050405020304" pitchFamily="18" charset="0"/>
                          <a:cs typeface="Times New Roman" panose="02020603050405020304" pitchFamily="18" charset="0"/>
                        </a:rPr>
                        <a:t>Hướng phát triển</a:t>
                      </a:r>
                      <a:endParaRPr lang="en-US" altLang="zh-CN" sz="1600" b="1">
                        <a:latin typeface="Times New Roman" panose="02020603050405020304" pitchFamily="18" charset="0"/>
                        <a:cs typeface="Times New Roman" panose="02020603050405020304" pitchFamily="18" charset="0"/>
                      </a:endParaRPr>
                    </a:p>
                  </a:txBody>
                  <a:tcPr marL="45720" marR="45720" anchor="ctr" anchorCtr="0"/>
                </a:tc>
                <a:tc>
                  <a:txBody>
                    <a:bodyPr/>
                    <a:p>
                      <a:pPr algn="l">
                        <a:buNone/>
                      </a:pPr>
                      <a:r>
                        <a:rPr lang="en-US" altLang="en-GB" sz="1300">
                          <a:latin typeface="Times New Roman" panose="02020603050405020304" pitchFamily="18" charset="0"/>
                          <a:cs typeface="Times New Roman" panose="02020603050405020304" pitchFamily="18" charset="0"/>
                        </a:rPr>
                        <a:t>- Thu thập th</a:t>
                      </a:r>
                      <a:r>
                        <a:rPr lang="en-US" altLang="en-US" sz="1300">
                          <a:latin typeface="Times New Roman" panose="02020603050405020304" pitchFamily="18" charset="0"/>
                          <a:cs typeface="Times New Roman" panose="02020603050405020304" pitchFamily="18" charset="0"/>
                        </a:rPr>
                        <a:t>ê</a:t>
                      </a:r>
                      <a:r>
                        <a:rPr lang="en-US" altLang="en-GB" sz="1300">
                          <a:latin typeface="Times New Roman" panose="02020603050405020304" pitchFamily="18" charset="0"/>
                          <a:cs typeface="Times New Roman" panose="02020603050405020304" pitchFamily="18" charset="0"/>
                        </a:rPr>
                        <a:t>m dữ liệu thực tế và cập nhật th</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ờng xuy</a:t>
                      </a:r>
                      <a:r>
                        <a:rPr lang="en-US" altLang="en-US" sz="1300">
                          <a:latin typeface="Times New Roman" panose="02020603050405020304" pitchFamily="18" charset="0"/>
                          <a:cs typeface="Times New Roman" panose="02020603050405020304" pitchFamily="18" charset="0"/>
                        </a:rPr>
                        <a:t>ê</a:t>
                      </a:r>
                      <a:r>
                        <a:rPr lang="en-US" altLang="en-GB" sz="1300">
                          <a:latin typeface="Times New Roman" panose="02020603050405020304" pitchFamily="18" charset="0"/>
                          <a:cs typeface="Times New Roman" panose="02020603050405020304" pitchFamily="18" charset="0"/>
                        </a:rPr>
                        <a:t>n.</a:t>
                      </a:r>
                      <a:endParaRPr lang="en-US" altLang="en-GB" sz="1300">
                        <a:latin typeface="Times New Roman" panose="02020603050405020304" pitchFamily="18" charset="0"/>
                        <a:cs typeface="Times New Roman" panose="02020603050405020304" pitchFamily="18" charset="0"/>
                      </a:endParaRPr>
                    </a:p>
                    <a:p>
                      <a:pPr algn="l">
                        <a:buNone/>
                      </a:pPr>
                      <a:endParaRPr lang="en-US" altLang="en-GB" sz="1300">
                        <a:latin typeface="Times New Roman" panose="02020603050405020304" pitchFamily="18" charset="0"/>
                        <a:cs typeface="Times New Roman" panose="02020603050405020304" pitchFamily="18" charset="0"/>
                      </a:endParaRPr>
                    </a:p>
                  </a:txBody>
                  <a:tcPr anchor="ctr" anchorCtr="0"/>
                </a:tc>
              </a:tr>
              <a:tr h="565785">
                <a:tc>
                  <a:txBody>
                    <a:bodyPr/>
                    <a:p>
                      <a:pP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p>
                      <a:pPr algn="l">
                        <a:buNone/>
                      </a:pPr>
                      <a:r>
                        <a:rPr lang="en-US" altLang="en-GB" sz="1300">
                          <a:latin typeface="Times New Roman" panose="02020603050405020304" pitchFamily="18" charset="0"/>
                          <a:cs typeface="Times New Roman" panose="02020603050405020304" pitchFamily="18" charset="0"/>
                        </a:rPr>
                        <a:t>- Kết hợp th</a:t>
                      </a:r>
                      <a:r>
                        <a:rPr lang="en-US" altLang="en-US" sz="1300">
                          <a:latin typeface="Times New Roman" panose="02020603050405020304" pitchFamily="18" charset="0"/>
                          <a:cs typeface="Times New Roman" panose="02020603050405020304" pitchFamily="18" charset="0"/>
                        </a:rPr>
                        <a:t>ê</a:t>
                      </a:r>
                      <a:r>
                        <a:rPr lang="en-US" altLang="en-GB" sz="1300">
                          <a:latin typeface="Times New Roman" panose="02020603050405020304" pitchFamily="18" charset="0"/>
                          <a:cs typeface="Times New Roman" panose="02020603050405020304" pitchFamily="18" charset="0"/>
                        </a:rPr>
                        <a:t>m c</a:t>
                      </a:r>
                      <a:r>
                        <a:rPr lang="en-US"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c thuật to</a:t>
                      </a:r>
                      <a:r>
                        <a:rPr lang="en-US" altLang="en-US" sz="1300">
                          <a:latin typeface="Times New Roman" panose="02020603050405020304" pitchFamily="18" charset="0"/>
                          <a:cs typeface="Times New Roman" panose="02020603050405020304" pitchFamily="18" charset="0"/>
                        </a:rPr>
                        <a:t>á</a:t>
                      </a:r>
                      <a:r>
                        <a:rPr lang="en-US" altLang="en-GB" sz="1300">
                          <a:latin typeface="Times New Roman" panose="02020603050405020304" pitchFamily="18" charset="0"/>
                          <a:cs typeface="Times New Roman" panose="02020603050405020304" pitchFamily="18" charset="0"/>
                        </a:rPr>
                        <a:t>n hiện </a:t>
                      </a:r>
                      <a:r>
                        <a:rPr lang="" altLang="en-US" sz="1300">
                          <a:latin typeface="Times New Roman" panose="02020603050405020304" pitchFamily="18" charset="0"/>
                          <a:cs typeface="Times New Roman" panose="02020603050405020304" pitchFamily="18" charset="0"/>
                        </a:rPr>
                        <a:t>đ</a:t>
                      </a:r>
                      <a:r>
                        <a:rPr lang="en-US" altLang="en-GB" sz="1300">
                          <a:latin typeface="Times New Roman" panose="02020603050405020304" pitchFamily="18" charset="0"/>
                          <a:cs typeface="Times New Roman" panose="02020603050405020304" pitchFamily="18" charset="0"/>
                        </a:rPr>
                        <a:t>ại nh</a:t>
                      </a:r>
                      <a:r>
                        <a:rPr lang="" altLang="en-US" sz="1300">
                          <a:latin typeface="Times New Roman" panose="02020603050405020304" pitchFamily="18" charset="0"/>
                          <a:cs typeface="Times New Roman" panose="02020603050405020304" pitchFamily="18" charset="0"/>
                        </a:rPr>
                        <a:t>ư</a:t>
                      </a:r>
                      <a:r>
                        <a:rPr lang="en-US" altLang="en-GB" sz="1300">
                          <a:latin typeface="Times New Roman" panose="02020603050405020304" pitchFamily="18" charset="0"/>
                          <a:cs typeface="Times New Roman" panose="02020603050405020304" pitchFamily="18" charset="0"/>
                        </a:rPr>
                        <a:t> deep learning.</a:t>
                      </a:r>
                      <a:endParaRPr lang="en-US" altLang="en-GB" sz="1300">
                        <a:latin typeface="Times New Roman" panose="02020603050405020304" pitchFamily="18" charset="0"/>
                        <a:cs typeface="Times New Roman" panose="02020603050405020304" pitchFamily="18" charset="0"/>
                      </a:endParaRPr>
                    </a:p>
                    <a:p>
                      <a:pPr algn="l">
                        <a:buNone/>
                      </a:pPr>
                      <a:endParaRPr lang="en-US" altLang="en-GB" sz="1300">
                        <a:latin typeface="Times New Roman" panose="02020603050405020304" pitchFamily="18" charset="0"/>
                        <a:cs typeface="Times New Roman" panose="02020603050405020304" pitchFamily="18" charset="0"/>
                      </a:endParaRPr>
                    </a:p>
                  </a:txBody>
                  <a:tcPr anchor="ctr" anchorCtr="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30/5/2025</a:t>
            </a:r>
            <a:endParaRPr lang="en-US" spc="-10"/>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endParaRPr lang="en-US"/>
          </a:p>
        </p:txBody>
      </p:sp>
      <p:pic>
        <p:nvPicPr>
          <p:cNvPr id="10" name="Picture 9"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2.2 Các đặc trưng chính </a:t>
            </a:r>
            <a:endParaRPr lang="en-US"/>
          </a:p>
        </p:txBody>
      </p:sp>
      <p:pic>
        <p:nvPicPr>
          <p:cNvPr id="5" name="Picture 4" descr="A screenshot of a computer pro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2.3 Thống kê dữ liệu</a:t>
            </a:r>
            <a:endParaRPr lang="en-US"/>
          </a:p>
        </p:txBody>
      </p:sp>
      <p:pic>
        <p:nvPicPr>
          <p:cNvPr id="7" name="Picture 6" descr="A screenshot of a graph&#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2954655"/>
          </a:xfrm>
        </p:spPr>
        <p:txBody>
          <a:bodyPr/>
          <a:lstStyle/>
          <a:p>
            <a:r>
              <a:rPr lang="en-US"/>
              <a:t>2.4 Phân tích dữ liệu (EDA)</a:t>
            </a:r>
            <a:endParaRPr lang="en-US"/>
          </a:p>
          <a:p>
            <a:pPr marL="457200" indent="-457200">
              <a:buFont typeface="+mj-lt"/>
              <a:buAutoNum type="arabicPeriod"/>
            </a:pPr>
            <a:r>
              <a:rPr lang="en-US" b="0"/>
              <a:t>Phân bố nhãn</a:t>
            </a:r>
            <a:endParaRPr lang="en-US" b="0"/>
          </a:p>
          <a:p>
            <a:pPr marL="457200" indent="-457200">
              <a:buFont typeface="+mj-lt"/>
              <a:buAutoNum type="arabicPeriod"/>
            </a:pPr>
            <a:r>
              <a:rPr lang="en-US" b="0"/>
              <a:t>Phát hiện ngoại lai</a:t>
            </a:r>
            <a:endParaRPr lang="en-US" b="0"/>
          </a:p>
          <a:p>
            <a:pPr marL="457200" indent="-457200">
              <a:buFont typeface="+mj-lt"/>
              <a:buAutoNum type="arabicPeriod"/>
            </a:pPr>
            <a:r>
              <a:rPr lang="en-US" b="0"/>
              <a:t>Phân bố tuổi</a:t>
            </a:r>
            <a:endParaRPr lang="en-US" b="0"/>
          </a:p>
          <a:p>
            <a:pPr marL="457200" indent="-457200">
              <a:buFont typeface="+mj-lt"/>
              <a:buAutoNum type="arabicPeriod"/>
            </a:pPr>
            <a:r>
              <a:rPr lang="en-US" b="0"/>
              <a:t>Phân bố giới tính</a:t>
            </a:r>
            <a:endParaRPr lang="en-US" b="0"/>
          </a:p>
          <a:p>
            <a:pPr marL="457200" indent="-457200">
              <a:buFont typeface="+mj-lt"/>
              <a:buAutoNum type="arabicPeriod"/>
            </a:pPr>
            <a:r>
              <a:rPr lang="en-US" b="0"/>
              <a:t>Quan hệ giữa hút thuốc và ung thư phổi</a:t>
            </a:r>
            <a:endParaRPr lang="en-US" b="0"/>
          </a:p>
          <a:p>
            <a:pPr marL="457200" indent="-457200">
              <a:buFont typeface="+mj-lt"/>
              <a:buAutoNum type="arabicPeriod"/>
            </a:pPr>
            <a:r>
              <a:rPr lang="en-US" b="0"/>
              <a:t>Quan hệ giữa gia đình và ung thư phổi</a:t>
            </a:r>
            <a:endParaRPr lang="en-US" b="0"/>
          </a:p>
          <a:p>
            <a:pPr marL="457200" indent="-457200">
              <a:buFont typeface="+mj-lt"/>
              <a:buAutoNum type="arabicPeriod"/>
            </a:pPr>
            <a:r>
              <a:rPr lang="en-US" b="0"/>
              <a:t>Ma trận tương quan</a:t>
            </a:r>
            <a:endParaRPr lang="en-US"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nhãn</a:t>
            </a:r>
            <a:endParaRPr lang="en-US"/>
          </a:p>
          <a:p>
            <a:pPr indent="0">
              <a:buFont typeface="+mj-lt"/>
              <a:buNone/>
            </a:pPr>
            <a:endParaRPr lang="en-US" b="0"/>
          </a:p>
        </p:txBody>
      </p:sp>
      <p:pic>
        <p:nvPicPr>
          <p:cNvPr id="3" name="Picture 2" descr="output"/>
          <p:cNvPicPr>
            <a:picLocks noChangeAspect="1"/>
          </p:cNvPicPr>
          <p:nvPr/>
        </p:nvPicPr>
        <p:blipFill>
          <a:blip r:embed="rId1"/>
          <a:stretch>
            <a:fillRect/>
          </a:stretch>
        </p:blipFill>
        <p:spPr>
          <a:xfrm>
            <a:off x="2057400" y="914400"/>
            <a:ext cx="5426075" cy="5614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Phát hiện ngoại lai</a:t>
            </a:r>
            <a:endParaRPr lang="en-US"/>
          </a:p>
          <a:p>
            <a:pPr indent="0">
              <a:buFont typeface="+mj-lt"/>
              <a:buNone/>
            </a:pPr>
            <a:endParaRPr lang="en-US" b="0"/>
          </a:p>
        </p:txBody>
      </p:sp>
      <p:pic>
        <p:nvPicPr>
          <p:cNvPr id="3" name="Picture 2" descr="outline"/>
          <p:cNvPicPr>
            <a:picLocks noChangeAspect="1"/>
          </p:cNvPicPr>
          <p:nvPr/>
        </p:nvPicPr>
        <p:blipFill>
          <a:blip r:embed="rId1"/>
          <a:stretch>
            <a:fillRect/>
          </a:stretch>
        </p:blipFill>
        <p:spPr>
          <a:xfrm>
            <a:off x="88265" y="1143000"/>
            <a:ext cx="8863965" cy="5321300"/>
          </a:xfrm>
          <a:prstGeom prst="rect">
            <a:avLst/>
          </a:prstGeom>
        </p:spPr>
      </p:pic>
    </p:spTree>
  </p:cSld>
  <p:clrMapOvr>
    <a:masterClrMapping/>
  </p:clrMapOvr>
</p:sld>
</file>

<file path=ppt/tags/tag1.xml><?xml version="1.0" encoding="utf-8"?>
<p:tagLst xmlns:p="http://schemas.openxmlformats.org/presentationml/2006/main">
  <p:tag name="TABLE_ENDDRAG_ORIGIN_RECT" val="604*418"/>
  <p:tag name="TABLE_ENDDRAG_RECT" val="6*90*604*418"/>
  <p:tag name="TABLE_AUTOADJUST_FLAG" val="1"/>
</p:tagLst>
</file>

<file path=ppt/tags/tag2.xml><?xml version="1.0" encoding="utf-8"?>
<p:tagLst xmlns:p="http://schemas.openxmlformats.org/presentationml/2006/main">
  <p:tag name="TABLE_ENDDRAG_ORIGIN_RECT" val="704*445"/>
  <p:tag name="TABLE_ENDDRAG_RECT" val="6*66*704*4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6486</Words>
  <Application>WPS Presentation</Application>
  <PresentationFormat>On-screen Show (4:3)</PresentationFormat>
  <Paragraphs>1224</Paragraphs>
  <Slides>32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SimSun</vt:lpstr>
      <vt:lpstr>Wingdings</vt:lpstr>
      <vt:lpstr>Arial</vt:lpstr>
      <vt:lpstr>Times New Roman</vt:lpstr>
      <vt:lpstr>Times New Roman</vt:lpstr>
      <vt:lpstr>Microsoft YaHei</vt:lpstr>
      <vt:lpstr>Arial Unicode MS</vt:lpstr>
      <vt:lpstr>Aptos</vt:lpstr>
      <vt:lpstr>Segoe UI</vt:lpstr>
      <vt:lpstr>Calibri</vt:lpstr>
      <vt:lpstr>Office Theme</vt:lpstr>
      <vt:lpstr>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PowerPoint 演示文稿</vt:lpstr>
      <vt:lpstr>PowerPoint 演示文稿</vt:lpstr>
      <vt:lpstr>PowerPoint 演示文稿</vt:lpstr>
      <vt:lpstr>PowerPoint 演示文稿</vt:lpstr>
      <vt:lpstr>PowerPoint 演示文稿</vt:lpstr>
      <vt:lpstr>PowerPoint 演示文稿</vt:lpstr>
      <vt:lpstr>5. Triển khai mô hình</vt:lpstr>
      <vt:lpstr>5. Triển khai mô hình</vt:lpstr>
      <vt:lpstr>XIN CẢM ƠN THẦY VÀ CÁC BẠN ĐÃ CHÚ Ý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Giải Tích</cp:lastModifiedBy>
  <cp:revision>26</cp:revision>
  <dcterms:created xsi:type="dcterms:W3CDTF">2025-05-28T00:35:00Z</dcterms:created>
  <dcterms:modified xsi:type="dcterms:W3CDTF">2025-05-29T18:33:29Z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2024-03-30T21:00:00Z</vt:filetime>
  </property>
  <property fmtid="{D5CDD505-2E9C-101B-9397-08002B2CF9AE}" pid="3" name="Creator">
    <vt:lpwstr>Impress</vt:lpwstr>
  </property>
  <property fmtid="{D5CDD505-2E9C-101B-9397-08002B2CF9AE}" pid="4" name="LastSaved">
    <vt:filetime>2025-05-28T21:00:00Z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