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74" r:id="rId4"/>
    <p:sldId id="257" r:id="rId5"/>
    <p:sldId id="275" r:id="rId6"/>
    <p:sldId id="276" r:id="rId7"/>
    <p:sldId id="277" r:id="rId8"/>
    <p:sldId id="278" r:id="rId9"/>
    <p:sldId id="289" r:id="rId11"/>
    <p:sldId id="290" r:id="rId12"/>
    <p:sldId id="291" r:id="rId13"/>
    <p:sldId id="295" r:id="rId14"/>
    <p:sldId id="292" r:id="rId15"/>
    <p:sldId id="293" r:id="rId16"/>
    <p:sldId id="294" r:id="rId17"/>
    <p:sldId id="279" r:id="rId18"/>
    <p:sldId id="296" r:id="rId19"/>
    <p:sldId id="297" r:id="rId20"/>
    <p:sldId id="298" r:id="rId21"/>
    <p:sldId id="299" r:id="rId22"/>
    <p:sldId id="300" r:id="rId23"/>
    <p:sldId id="301" r:id="rId24"/>
    <p:sldId id="280" r:id="rId25"/>
    <p:sldId id="281" r:id="rId26"/>
    <p:sldId id="259" r:id="rId27"/>
    <p:sldId id="282" r:id="rId28"/>
    <p:sldId id="283" r:id="rId29"/>
    <p:sldId id="285" r:id="rId30"/>
    <p:sldId id="286" r:id="rId31"/>
    <p:sldId id="287" r:id="rId32"/>
    <p:sldId id="288" r:id="rId33"/>
    <p:sldId id="273" r:id="rId3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1008"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5A989D-6BA4-43E0-8FD2-E0F20C10A6A1}" type="datetimeFigureOut">
              <a:rPr lang="en-US" smtClean="0"/>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08AFAD-70EE-4D06-960D-2C059E9F0AE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130" y="28143"/>
            <a:ext cx="5106035"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7" name="Holder 7"/>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5" name="Holder 5"/>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4" name="Holder 4"/>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4000" cy="6857999"/>
          </a:xfrm>
          <a:prstGeom prst="rect">
            <a:avLst/>
          </a:prstGeom>
        </p:spPr>
      </p:pic>
      <p:sp>
        <p:nvSpPr>
          <p:cNvPr id="2" name="Holder 2"/>
          <p:cNvSpPr>
            <a:spLocks noGrp="1"/>
          </p:cNvSpPr>
          <p:nvPr>
            <p:ph type="title"/>
          </p:nvPr>
        </p:nvSpPr>
        <p:spPr>
          <a:xfrm>
            <a:off x="78130" y="28143"/>
            <a:ext cx="3914140"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680415" y="1266844"/>
            <a:ext cx="7193915" cy="2151379"/>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7286625" y="6595271"/>
            <a:ext cx="82804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a:xfrm>
            <a:off x="8555101" y="6586432"/>
            <a:ext cx="22479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5"/>
            <a:ext cx="9144000" cy="1016635"/>
          </a:xfrm>
          <a:custGeom>
            <a:avLst/>
            <a:gdLst/>
            <a:ahLst/>
            <a:cxnLst/>
            <a:rect l="l" t="t" r="r" b="b"/>
            <a:pathLst>
              <a:path w="9144000" h="1016635">
                <a:moveTo>
                  <a:pt x="9144000" y="0"/>
                </a:moveTo>
                <a:lnTo>
                  <a:pt x="0" y="0"/>
                </a:lnTo>
                <a:lnTo>
                  <a:pt x="0" y="1016380"/>
                </a:lnTo>
                <a:lnTo>
                  <a:pt x="9144000" y="1016380"/>
                </a:lnTo>
                <a:lnTo>
                  <a:pt x="9144000" y="0"/>
                </a:lnTo>
                <a:close/>
              </a:path>
            </a:pathLst>
          </a:custGeom>
          <a:solidFill>
            <a:srgbClr val="FFFFFF"/>
          </a:solidFill>
        </p:spPr>
        <p:txBody>
          <a:bodyPr wrap="square" lIns="0" tIns="0" rIns="0" bIns="0" rtlCol="0"/>
          <a:lstStyle/>
          <a:p/>
        </p:txBody>
      </p:sp>
      <p:sp>
        <p:nvSpPr>
          <p:cNvPr id="3" name="object 3"/>
          <p:cNvSpPr txBox="1"/>
          <p:nvPr/>
        </p:nvSpPr>
        <p:spPr>
          <a:xfrm>
            <a:off x="909929" y="18110"/>
            <a:ext cx="7344409" cy="727710"/>
          </a:xfrm>
          <a:prstGeom prst="rect">
            <a:avLst/>
          </a:prstGeom>
        </p:spPr>
        <p:txBody>
          <a:bodyPr vert="horz" wrap="square" lIns="0" tIns="13335" rIns="0" bIns="0" rtlCol="0">
            <a:spAutoFit/>
          </a:bodyPr>
          <a:lstStyle/>
          <a:p>
            <a:pPr marL="3810" algn="ctr">
              <a:lnSpc>
                <a:spcPct val="100000"/>
              </a:lnSpc>
              <a:spcBef>
                <a:spcPts val="105"/>
              </a:spcBef>
            </a:pPr>
            <a:r>
              <a:rPr sz="2300" b="1">
                <a:latin typeface="Times New Roman" panose="02020603050405020304"/>
                <a:cs typeface="Times New Roman" panose="02020603050405020304"/>
              </a:rPr>
              <a:t>BỘ</a:t>
            </a:r>
            <a:r>
              <a:rPr sz="2300" b="1" spc="-25">
                <a:latin typeface="Times New Roman" panose="02020603050405020304"/>
                <a:cs typeface="Times New Roman" panose="02020603050405020304"/>
              </a:rPr>
              <a:t> </a:t>
            </a:r>
            <a:r>
              <a:rPr sz="2300" b="1">
                <a:latin typeface="Times New Roman" panose="02020603050405020304"/>
                <a:cs typeface="Times New Roman" panose="02020603050405020304"/>
              </a:rPr>
              <a:t>GIÁO</a:t>
            </a:r>
            <a:r>
              <a:rPr sz="2300" b="1" spc="-30">
                <a:latin typeface="Times New Roman" panose="02020603050405020304"/>
                <a:cs typeface="Times New Roman" panose="02020603050405020304"/>
              </a:rPr>
              <a:t> </a:t>
            </a:r>
            <a:r>
              <a:rPr sz="2300" b="1">
                <a:latin typeface="Times New Roman" panose="02020603050405020304"/>
                <a:cs typeface="Times New Roman" panose="02020603050405020304"/>
              </a:rPr>
              <a:t>DỤC</a:t>
            </a:r>
            <a:r>
              <a:rPr sz="2300" b="1" spc="-75">
                <a:latin typeface="Times New Roman" panose="02020603050405020304"/>
                <a:cs typeface="Times New Roman" panose="02020603050405020304"/>
              </a:rPr>
              <a:t> </a:t>
            </a:r>
            <a:r>
              <a:rPr sz="2300" b="1">
                <a:latin typeface="Times New Roman" panose="02020603050405020304"/>
                <a:cs typeface="Times New Roman" panose="02020603050405020304"/>
              </a:rPr>
              <a:t>VÀ</a:t>
            </a:r>
            <a:r>
              <a:rPr sz="2300" b="1" spc="-10">
                <a:latin typeface="Times New Roman" panose="02020603050405020304"/>
                <a:cs typeface="Times New Roman" panose="02020603050405020304"/>
              </a:rPr>
              <a:t> </a:t>
            </a:r>
            <a:r>
              <a:rPr sz="2300" b="1">
                <a:latin typeface="Times New Roman" panose="02020603050405020304"/>
                <a:cs typeface="Times New Roman" panose="02020603050405020304"/>
              </a:rPr>
              <a:t>ĐÀO</a:t>
            </a:r>
            <a:r>
              <a:rPr sz="2300" b="1" spc="-60">
                <a:latin typeface="Times New Roman" panose="02020603050405020304"/>
                <a:cs typeface="Times New Roman" panose="02020603050405020304"/>
              </a:rPr>
              <a:t> </a:t>
            </a:r>
            <a:r>
              <a:rPr sz="2300" b="1" spc="-25">
                <a:latin typeface="Times New Roman" panose="02020603050405020304"/>
                <a:cs typeface="Times New Roman" panose="02020603050405020304"/>
              </a:rPr>
              <a:t>TẠO</a:t>
            </a:r>
            <a:endParaRPr sz="2300">
              <a:latin typeface="Times New Roman" panose="02020603050405020304"/>
              <a:cs typeface="Times New Roman" panose="02020603050405020304"/>
            </a:endParaRPr>
          </a:p>
          <a:p>
            <a:pPr algn="ctr">
              <a:lnSpc>
                <a:spcPct val="100000"/>
              </a:lnSpc>
            </a:pPr>
            <a:r>
              <a:rPr sz="2300" b="1">
                <a:latin typeface="Times New Roman" panose="02020603050405020304"/>
                <a:cs typeface="Times New Roman" panose="02020603050405020304"/>
              </a:rPr>
              <a:t>TRƯỜNG</a:t>
            </a:r>
            <a:r>
              <a:rPr sz="2300" b="1" spc="-90">
                <a:latin typeface="Times New Roman" panose="02020603050405020304"/>
                <a:cs typeface="Times New Roman" panose="02020603050405020304"/>
              </a:rPr>
              <a:t> </a:t>
            </a:r>
            <a:r>
              <a:rPr sz="2300" b="1">
                <a:latin typeface="Times New Roman" panose="02020603050405020304"/>
                <a:cs typeface="Times New Roman" panose="02020603050405020304"/>
              </a:rPr>
              <a:t>ĐẠI</a:t>
            </a:r>
            <a:r>
              <a:rPr sz="2300" b="1" spc="-25">
                <a:latin typeface="Times New Roman" panose="02020603050405020304"/>
                <a:cs typeface="Times New Roman" panose="02020603050405020304"/>
              </a:rPr>
              <a:t> </a:t>
            </a:r>
            <a:r>
              <a:rPr sz="2300" b="1">
                <a:latin typeface="Times New Roman" panose="02020603050405020304"/>
                <a:cs typeface="Times New Roman" panose="02020603050405020304"/>
              </a:rPr>
              <a:t>HỌC</a:t>
            </a:r>
            <a:r>
              <a:rPr sz="2300" b="1" spc="-30">
                <a:latin typeface="Times New Roman" panose="02020603050405020304"/>
                <a:cs typeface="Times New Roman" panose="02020603050405020304"/>
              </a:rPr>
              <a:t> </a:t>
            </a:r>
            <a:r>
              <a:rPr sz="2300" b="1">
                <a:latin typeface="Times New Roman" panose="02020603050405020304"/>
                <a:cs typeface="Times New Roman" panose="02020603050405020304"/>
              </a:rPr>
              <a:t>SƯ</a:t>
            </a:r>
            <a:r>
              <a:rPr sz="2300" b="1" spc="-55">
                <a:latin typeface="Times New Roman" panose="02020603050405020304"/>
                <a:cs typeface="Times New Roman" panose="02020603050405020304"/>
              </a:rPr>
              <a:t> </a:t>
            </a:r>
            <a:r>
              <a:rPr sz="2300" b="1">
                <a:latin typeface="Times New Roman" panose="02020603050405020304"/>
                <a:cs typeface="Times New Roman" panose="02020603050405020304"/>
              </a:rPr>
              <a:t>PHẠM</a:t>
            </a:r>
            <a:r>
              <a:rPr sz="2300" b="1" spc="-40">
                <a:latin typeface="Times New Roman" panose="02020603050405020304"/>
                <a:cs typeface="Times New Roman" panose="02020603050405020304"/>
              </a:rPr>
              <a:t> </a:t>
            </a:r>
            <a:r>
              <a:rPr sz="2300" b="1">
                <a:latin typeface="Times New Roman" panose="02020603050405020304"/>
                <a:cs typeface="Times New Roman" panose="02020603050405020304"/>
              </a:rPr>
              <a:t>KỸ</a:t>
            </a:r>
            <a:r>
              <a:rPr sz="2300" b="1" spc="-80">
                <a:latin typeface="Times New Roman" panose="02020603050405020304"/>
                <a:cs typeface="Times New Roman" panose="02020603050405020304"/>
              </a:rPr>
              <a:t> </a:t>
            </a:r>
            <a:r>
              <a:rPr sz="2300" b="1">
                <a:latin typeface="Times New Roman" panose="02020603050405020304"/>
                <a:cs typeface="Times New Roman" panose="02020603050405020304"/>
              </a:rPr>
              <a:t>THUẬT</a:t>
            </a:r>
            <a:r>
              <a:rPr sz="2300" b="1" spc="-75">
                <a:latin typeface="Times New Roman" panose="02020603050405020304"/>
                <a:cs typeface="Times New Roman" panose="02020603050405020304"/>
              </a:rPr>
              <a:t> </a:t>
            </a:r>
            <a:r>
              <a:rPr sz="2300" b="1">
                <a:latin typeface="Times New Roman" panose="02020603050405020304"/>
                <a:cs typeface="Times New Roman" panose="02020603050405020304"/>
              </a:rPr>
              <a:t>HƯNG</a:t>
            </a:r>
            <a:r>
              <a:rPr sz="2300" b="1" spc="-145">
                <a:latin typeface="Times New Roman" panose="02020603050405020304"/>
                <a:cs typeface="Times New Roman" panose="02020603050405020304"/>
              </a:rPr>
              <a:t> </a:t>
            </a:r>
            <a:r>
              <a:rPr sz="2300" b="1" spc="-25">
                <a:latin typeface="Times New Roman" panose="02020603050405020304"/>
                <a:cs typeface="Times New Roman" panose="02020603050405020304"/>
              </a:rPr>
              <a:t>YÊN</a:t>
            </a:r>
            <a:endParaRPr sz="2300">
              <a:latin typeface="Times New Roman" panose="02020603050405020304"/>
              <a:cs typeface="Times New Roman" panose="02020603050405020304"/>
            </a:endParaRPr>
          </a:p>
        </p:txBody>
      </p:sp>
      <p:sp>
        <p:nvSpPr>
          <p:cNvPr id="4" name="object 4"/>
          <p:cNvSpPr txBox="1"/>
          <p:nvPr/>
        </p:nvSpPr>
        <p:spPr>
          <a:xfrm>
            <a:off x="3671442" y="6471920"/>
            <a:ext cx="2414270" cy="377190"/>
          </a:xfrm>
          <a:prstGeom prst="rect">
            <a:avLst/>
          </a:prstGeom>
        </p:spPr>
        <p:txBody>
          <a:bodyPr vert="horz" wrap="square" lIns="0" tIns="13335" rIns="0" bIns="0" rtlCol="0">
            <a:spAutoFit/>
          </a:bodyPr>
          <a:lstStyle/>
          <a:p>
            <a:pPr marL="12700">
              <a:lnSpc>
                <a:spcPct val="100000"/>
              </a:lnSpc>
              <a:spcBef>
                <a:spcPts val="105"/>
              </a:spcBef>
            </a:pPr>
            <a:r>
              <a:rPr sz="2300" b="1">
                <a:latin typeface="Times New Roman" panose="02020603050405020304"/>
                <a:cs typeface="Times New Roman" panose="02020603050405020304"/>
              </a:rPr>
              <a:t>HƯNG</a:t>
            </a:r>
            <a:r>
              <a:rPr sz="2300" b="1" spc="-155">
                <a:latin typeface="Times New Roman" panose="02020603050405020304"/>
                <a:cs typeface="Times New Roman" panose="02020603050405020304"/>
              </a:rPr>
              <a:t> </a:t>
            </a:r>
            <a:r>
              <a:rPr sz="2300" b="1">
                <a:latin typeface="Times New Roman" panose="02020603050405020304"/>
                <a:cs typeface="Times New Roman" panose="02020603050405020304"/>
              </a:rPr>
              <a:t>YÊN</a:t>
            </a:r>
            <a:r>
              <a:rPr sz="2300" b="1" spc="-20">
                <a:latin typeface="Times New Roman" panose="02020603050405020304"/>
                <a:cs typeface="Times New Roman" panose="02020603050405020304"/>
              </a:rPr>
              <a:t> </a:t>
            </a:r>
            <a:r>
              <a:rPr sz="2300" b="1">
                <a:latin typeface="Times New Roman" panose="02020603050405020304"/>
                <a:cs typeface="Times New Roman" panose="02020603050405020304"/>
              </a:rPr>
              <a:t>- </a:t>
            </a:r>
            <a:r>
              <a:rPr sz="2300" b="1" spc="-20">
                <a:latin typeface="Times New Roman" panose="02020603050405020304"/>
                <a:cs typeface="Times New Roman" panose="02020603050405020304"/>
              </a:rPr>
              <a:t>2024</a:t>
            </a:r>
            <a:endParaRPr sz="230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3671315" y="822960"/>
            <a:ext cx="1577339" cy="1542288"/>
          </a:xfrm>
          <a:prstGeom prst="rect">
            <a:avLst/>
          </a:prstGeom>
        </p:spPr>
      </p:pic>
      <p:sp>
        <p:nvSpPr>
          <p:cNvPr id="8" name="object 8"/>
          <p:cNvSpPr txBox="1">
            <a:spLocks noGrp="1"/>
          </p:cNvSpPr>
          <p:nvPr>
            <p:ph type="title"/>
          </p:nvPr>
        </p:nvSpPr>
        <p:spPr>
          <a:xfrm>
            <a:off x="2302192" y="2486968"/>
            <a:ext cx="4539615" cy="931665"/>
          </a:xfrm>
          <a:prstGeom prst="rect">
            <a:avLst/>
          </a:prstGeom>
        </p:spPr>
        <p:txBody>
          <a:bodyPr vert="horz" wrap="square" lIns="0" tIns="43815" rIns="0" bIns="0" rtlCol="0">
            <a:spAutoFit/>
          </a:bodyPr>
          <a:lstStyle/>
          <a:p>
            <a:pPr algn="ctr">
              <a:lnSpc>
                <a:spcPct val="100000"/>
              </a:lnSpc>
              <a:spcBef>
                <a:spcPts val="345"/>
              </a:spcBef>
            </a:pPr>
            <a:r>
              <a:rPr sz="3000">
                <a:solidFill>
                  <a:srgbClr val="000000"/>
                </a:solidFill>
                <a:latin typeface="Times New Roman" panose="02020603050405020304"/>
                <a:cs typeface="Times New Roman" panose="02020603050405020304"/>
              </a:rPr>
              <a:t>BÁO</a:t>
            </a:r>
            <a:r>
              <a:rPr sz="3000" spc="-80">
                <a:solidFill>
                  <a:srgbClr val="000000"/>
                </a:solidFill>
                <a:latin typeface="Times New Roman" panose="02020603050405020304"/>
                <a:cs typeface="Times New Roman" panose="02020603050405020304"/>
              </a:rPr>
              <a:t> </a:t>
            </a:r>
            <a:r>
              <a:rPr sz="3000">
                <a:solidFill>
                  <a:srgbClr val="000000"/>
                </a:solidFill>
                <a:latin typeface="Times New Roman" panose="02020603050405020304"/>
                <a:cs typeface="Times New Roman" panose="02020603050405020304"/>
              </a:rPr>
              <a:t>CÁO</a:t>
            </a:r>
            <a:r>
              <a:rPr sz="3000" spc="-75">
                <a:solidFill>
                  <a:srgbClr val="000000"/>
                </a:solidFill>
                <a:latin typeface="Times New Roman" panose="02020603050405020304"/>
                <a:cs typeface="Times New Roman" panose="02020603050405020304"/>
              </a:rPr>
              <a:t> </a:t>
            </a:r>
            <a:r>
              <a:rPr sz="3000">
                <a:solidFill>
                  <a:srgbClr val="000000"/>
                </a:solidFill>
                <a:latin typeface="Times New Roman" panose="02020603050405020304"/>
                <a:cs typeface="Times New Roman" panose="02020603050405020304"/>
              </a:rPr>
              <a:t>MÔN</a:t>
            </a:r>
            <a:r>
              <a:rPr sz="3000" spc="-45">
                <a:solidFill>
                  <a:srgbClr val="000000"/>
                </a:solidFill>
                <a:latin typeface="Times New Roman" panose="02020603050405020304"/>
                <a:cs typeface="Times New Roman" panose="02020603050405020304"/>
              </a:rPr>
              <a:t> </a:t>
            </a:r>
            <a:r>
              <a:rPr sz="3000" spc="-25">
                <a:solidFill>
                  <a:srgbClr val="000000"/>
                </a:solidFill>
                <a:latin typeface="Times New Roman" panose="02020603050405020304"/>
                <a:cs typeface="Times New Roman" panose="02020603050405020304"/>
              </a:rPr>
              <a:t>HỌC</a:t>
            </a:r>
            <a:endParaRPr sz="3000">
              <a:latin typeface="Times New Roman" panose="02020603050405020304"/>
              <a:cs typeface="Times New Roman" panose="02020603050405020304"/>
            </a:endParaRPr>
          </a:p>
          <a:p>
            <a:pPr marR="8890" algn="ctr">
              <a:lnSpc>
                <a:spcPct val="100000"/>
              </a:lnSpc>
              <a:spcBef>
                <a:spcPts val="220"/>
              </a:spcBef>
            </a:pPr>
            <a:r>
              <a:rPr lang="en-US" sz="2600" err="1">
                <a:solidFill>
                  <a:srgbClr val="FF0000"/>
                </a:solidFill>
                <a:latin typeface="Times New Roman" panose="02020603050405020304"/>
                <a:cs typeface="Times New Roman" panose="02020603050405020304"/>
              </a:rPr>
              <a:t>Nhập</a:t>
            </a:r>
            <a:r>
              <a:rPr lang="en-US" sz="2600">
                <a:solidFill>
                  <a:srgbClr val="FF0000"/>
                </a:solidFill>
                <a:latin typeface="Times New Roman" panose="02020603050405020304"/>
                <a:cs typeface="Times New Roman" panose="02020603050405020304"/>
              </a:rPr>
              <a:t> Môn Khoa </a:t>
            </a:r>
            <a:r>
              <a:rPr lang="en-US" sz="2600" err="1">
                <a:solidFill>
                  <a:srgbClr val="FF0000"/>
                </a:solidFill>
                <a:latin typeface="Times New Roman" panose="02020603050405020304"/>
                <a:cs typeface="Times New Roman" panose="02020603050405020304"/>
              </a:rPr>
              <a:t>Học</a:t>
            </a:r>
            <a:r>
              <a:rPr lang="en-US" sz="2600">
                <a:solidFill>
                  <a:srgbClr val="FF0000"/>
                </a:solidFill>
                <a:latin typeface="Times New Roman" panose="02020603050405020304"/>
                <a:cs typeface="Times New Roman" panose="02020603050405020304"/>
              </a:rPr>
              <a:t> </a:t>
            </a:r>
            <a:r>
              <a:rPr lang="en-US" sz="2600" err="1">
                <a:solidFill>
                  <a:srgbClr val="FF0000"/>
                </a:solidFill>
                <a:latin typeface="Times New Roman" panose="02020603050405020304"/>
                <a:cs typeface="Times New Roman" panose="02020603050405020304"/>
              </a:rPr>
              <a:t>Dữ</a:t>
            </a:r>
            <a:r>
              <a:rPr lang="en-US" sz="2600">
                <a:solidFill>
                  <a:srgbClr val="FF0000"/>
                </a:solidFill>
                <a:latin typeface="Times New Roman" panose="02020603050405020304"/>
                <a:cs typeface="Times New Roman" panose="02020603050405020304"/>
              </a:rPr>
              <a:t> </a:t>
            </a:r>
            <a:r>
              <a:rPr lang="en-US" sz="2600" err="1">
                <a:solidFill>
                  <a:srgbClr val="FF0000"/>
                </a:solidFill>
                <a:latin typeface="Times New Roman" panose="02020603050405020304"/>
                <a:cs typeface="Times New Roman" panose="02020603050405020304"/>
              </a:rPr>
              <a:t>Liệu</a:t>
            </a:r>
            <a:endParaRPr sz="2600">
              <a:latin typeface="Times New Roman" panose="02020603050405020304"/>
              <a:cs typeface="Times New Roman" panose="02020603050405020304"/>
            </a:endParaRPr>
          </a:p>
        </p:txBody>
      </p:sp>
      <p:sp>
        <p:nvSpPr>
          <p:cNvPr id="9" name="object 9"/>
          <p:cNvSpPr txBox="1"/>
          <p:nvPr/>
        </p:nvSpPr>
        <p:spPr>
          <a:xfrm>
            <a:off x="845921" y="3771087"/>
            <a:ext cx="7798434" cy="2126864"/>
          </a:xfrm>
          <a:prstGeom prst="rect">
            <a:avLst/>
          </a:prstGeom>
        </p:spPr>
        <p:txBody>
          <a:bodyPr vert="horz" wrap="square" lIns="0" tIns="13335" rIns="0" bIns="0" rtlCol="0">
            <a:spAutoFit/>
          </a:bodyPr>
          <a:lstStyle/>
          <a:p>
            <a:pPr marL="12700" algn="ctr">
              <a:lnSpc>
                <a:spcPct val="100000"/>
              </a:lnSpc>
              <a:spcBef>
                <a:spcPts val="105"/>
              </a:spcBef>
            </a:pPr>
            <a:r>
              <a:rPr lang="en-US" sz="2600" b="1" spc="-10">
                <a:latin typeface="Times New Roman" panose="02020603050405020304"/>
                <a:cs typeface="Times New Roman" panose="02020603050405020304"/>
              </a:rPr>
              <a:t>Ứng Dụng Các Kỹ Thuật Học Máy Vào Dự Đoán </a:t>
            </a:r>
            <a:endParaRPr lang="en-US" sz="2600" b="1" spc="-10">
              <a:latin typeface="Times New Roman" panose="02020603050405020304"/>
              <a:cs typeface="Times New Roman" panose="02020603050405020304"/>
            </a:endParaRPr>
          </a:p>
          <a:p>
            <a:pPr marL="12700" algn="ctr">
              <a:lnSpc>
                <a:spcPct val="100000"/>
              </a:lnSpc>
              <a:spcBef>
                <a:spcPts val="105"/>
              </a:spcBef>
            </a:pPr>
            <a:r>
              <a:rPr lang="en-US" sz="2600" b="1" spc="-10">
                <a:latin typeface="Times New Roman" panose="02020603050405020304"/>
                <a:cs typeface="Times New Roman" panose="02020603050405020304"/>
              </a:rPr>
              <a:t>Ung Thư Phổi</a:t>
            </a:r>
            <a:endParaRPr lang="en-US" sz="2600">
              <a:latin typeface="Times New Roman" panose="02020603050405020304"/>
              <a:cs typeface="Times New Roman" panose="02020603050405020304"/>
            </a:endParaRPr>
          </a:p>
          <a:p>
            <a:pPr>
              <a:lnSpc>
                <a:spcPct val="100000"/>
              </a:lnSpc>
              <a:spcBef>
                <a:spcPts val="20"/>
              </a:spcBef>
            </a:pPr>
            <a:endParaRPr sz="2600">
              <a:latin typeface="Times New Roman" panose="02020603050405020304"/>
              <a:cs typeface="Times New Roman" panose="02020603050405020304"/>
            </a:endParaRPr>
          </a:p>
          <a:p>
            <a:pPr marL="240665" algn="ctr">
              <a:lnSpc>
                <a:spcPct val="100000"/>
              </a:lnSpc>
            </a:pPr>
            <a:r>
              <a:rPr sz="2300" b="1">
                <a:latin typeface="Times New Roman" panose="02020603050405020304"/>
                <a:cs typeface="Times New Roman" panose="02020603050405020304"/>
              </a:rPr>
              <a:t>Giảng</a:t>
            </a:r>
            <a:r>
              <a:rPr sz="2300" b="1" spc="-125">
                <a:latin typeface="Times New Roman" panose="02020603050405020304"/>
                <a:cs typeface="Times New Roman" panose="02020603050405020304"/>
              </a:rPr>
              <a:t> </a:t>
            </a:r>
            <a:r>
              <a:rPr sz="2300" b="1">
                <a:latin typeface="Times New Roman" panose="02020603050405020304"/>
                <a:cs typeface="Times New Roman" panose="02020603050405020304"/>
              </a:rPr>
              <a:t>Viên:</a:t>
            </a:r>
            <a:r>
              <a:rPr sz="2300" b="1" spc="-65">
                <a:latin typeface="Times New Roman" panose="02020603050405020304"/>
                <a:cs typeface="Times New Roman" panose="02020603050405020304"/>
              </a:rPr>
              <a:t> </a:t>
            </a:r>
            <a:r>
              <a:rPr sz="2300" b="1">
                <a:latin typeface="Times New Roman" panose="02020603050405020304"/>
                <a:cs typeface="Times New Roman" panose="02020603050405020304"/>
              </a:rPr>
              <a:t>PGS.</a:t>
            </a:r>
            <a:r>
              <a:rPr lang="en-US" sz="2300" b="1">
                <a:latin typeface="Times New Roman" panose="02020603050405020304"/>
                <a:cs typeface="Times New Roman" panose="02020603050405020304"/>
              </a:rPr>
              <a:t> </a:t>
            </a:r>
            <a:r>
              <a:rPr sz="2300" b="1">
                <a:latin typeface="Times New Roman" panose="02020603050405020304"/>
                <a:cs typeface="Times New Roman" panose="02020603050405020304"/>
              </a:rPr>
              <a:t>TS.</a:t>
            </a:r>
            <a:r>
              <a:rPr sz="2300" b="1" spc="-80">
                <a:latin typeface="Times New Roman" panose="02020603050405020304"/>
                <a:cs typeface="Times New Roman" panose="02020603050405020304"/>
              </a:rPr>
              <a:t> </a:t>
            </a:r>
            <a:r>
              <a:rPr sz="2300" b="1">
                <a:latin typeface="Times New Roman" panose="02020603050405020304"/>
                <a:cs typeface="Times New Roman" panose="02020603050405020304"/>
              </a:rPr>
              <a:t>NGUYỄN</a:t>
            </a:r>
            <a:r>
              <a:rPr sz="2300" b="1" spc="-80">
                <a:latin typeface="Times New Roman" panose="02020603050405020304"/>
                <a:cs typeface="Times New Roman" panose="02020603050405020304"/>
              </a:rPr>
              <a:t> </a:t>
            </a:r>
            <a:r>
              <a:rPr sz="2300" b="1">
                <a:latin typeface="Times New Roman" panose="02020603050405020304"/>
                <a:cs typeface="Times New Roman" panose="02020603050405020304"/>
              </a:rPr>
              <a:t>MINH</a:t>
            </a:r>
            <a:r>
              <a:rPr sz="2300" b="1" spc="-80">
                <a:latin typeface="Times New Roman" panose="02020603050405020304"/>
                <a:cs typeface="Times New Roman" panose="02020603050405020304"/>
              </a:rPr>
              <a:t> </a:t>
            </a:r>
            <a:r>
              <a:rPr sz="2300" b="1" spc="-20">
                <a:latin typeface="Times New Roman" panose="02020603050405020304"/>
                <a:cs typeface="Times New Roman" panose="02020603050405020304"/>
              </a:rPr>
              <a:t>TIẾN</a:t>
            </a:r>
            <a:endParaRPr sz="2300">
              <a:latin typeface="Times New Roman" panose="02020603050405020304"/>
              <a:cs typeface="Times New Roman" panose="02020603050405020304"/>
            </a:endParaRPr>
          </a:p>
          <a:p>
            <a:pPr marR="342900" algn="ctr">
              <a:lnSpc>
                <a:spcPct val="100000"/>
              </a:lnSpc>
              <a:spcBef>
                <a:spcPts val="1555"/>
              </a:spcBef>
            </a:pPr>
            <a:r>
              <a:rPr sz="2300" b="1">
                <a:latin typeface="Times New Roman" panose="02020603050405020304"/>
                <a:cs typeface="Times New Roman" panose="02020603050405020304"/>
              </a:rPr>
              <a:t>TRÌNH</a:t>
            </a:r>
            <a:r>
              <a:rPr sz="2300" b="1" spc="-65">
                <a:latin typeface="Times New Roman" panose="02020603050405020304"/>
                <a:cs typeface="Times New Roman" panose="02020603050405020304"/>
              </a:rPr>
              <a:t> </a:t>
            </a:r>
            <a:r>
              <a:rPr sz="2300" b="1" spc="-30">
                <a:latin typeface="Times New Roman" panose="02020603050405020304"/>
                <a:cs typeface="Times New Roman" panose="02020603050405020304"/>
              </a:rPr>
              <a:t>BÀY:</a:t>
            </a:r>
            <a:r>
              <a:rPr sz="2300" b="1" spc="-95">
                <a:latin typeface="Times New Roman" panose="02020603050405020304"/>
                <a:cs typeface="Times New Roman" panose="02020603050405020304"/>
              </a:rPr>
              <a:t> </a:t>
            </a:r>
            <a:r>
              <a:rPr sz="2300" b="1" spc="-35">
                <a:latin typeface="Times New Roman" panose="02020603050405020304"/>
                <a:cs typeface="Times New Roman" panose="02020603050405020304"/>
              </a:rPr>
              <a:t>DƯƠNG</a:t>
            </a:r>
            <a:r>
              <a:rPr sz="2300" b="1" spc="-114">
                <a:latin typeface="Times New Roman" panose="02020603050405020304"/>
                <a:cs typeface="Times New Roman" panose="02020603050405020304"/>
              </a:rPr>
              <a:t> </a:t>
            </a:r>
            <a:r>
              <a:rPr sz="2300" b="1" spc="-45">
                <a:latin typeface="Times New Roman" panose="02020603050405020304"/>
                <a:cs typeface="Times New Roman" panose="02020603050405020304"/>
              </a:rPr>
              <a:t>VIỆT</a:t>
            </a:r>
            <a:r>
              <a:rPr sz="2300" b="1" spc="-95">
                <a:latin typeface="Times New Roman" panose="02020603050405020304"/>
                <a:cs typeface="Times New Roman" panose="02020603050405020304"/>
              </a:rPr>
              <a:t> </a:t>
            </a:r>
            <a:r>
              <a:rPr sz="2300" b="1" spc="-20">
                <a:latin typeface="Times New Roman" panose="02020603050405020304"/>
                <a:cs typeface="Times New Roman" panose="02020603050405020304"/>
              </a:rPr>
              <a:t>HÙNG</a:t>
            </a:r>
            <a:endParaRPr sz="2300">
              <a:latin typeface="Times New Roman" panose="02020603050405020304"/>
              <a:cs typeface="Times New Roman" panose="02020603050405020304"/>
            </a:endParaRPr>
          </a:p>
        </p:txBody>
      </p:sp>
      <p:sp>
        <p:nvSpPr>
          <p:cNvPr id="11" name="Date Placeholder 10"/>
          <p:cNvSpPr>
            <a:spLocks noGrp="1"/>
          </p:cNvSpPr>
          <p:nvPr>
            <p:ph type="dt" sz="half" idx="6"/>
          </p:nvPr>
        </p:nvSpPr>
        <p:spPr>
          <a:xfrm>
            <a:off x="7162800" y="4572000"/>
            <a:ext cx="828040" cy="205184"/>
          </a:xfrm>
        </p:spPr>
        <p:txBody>
          <a:bodyPr/>
          <a:lstStyle/>
          <a:p>
            <a:pPr marL="12700">
              <a:lnSpc>
                <a:spcPts val="1630"/>
              </a:lnSpc>
            </a:pPr>
            <a:r>
              <a:rPr lang="en-US" spc="-10"/>
              <a:t>30/5/2025</a:t>
            </a:r>
            <a:endParaRPr lang="en-US" spc="-10"/>
          </a:p>
        </p:txBody>
      </p:sp>
      <p:sp>
        <p:nvSpPr>
          <p:cNvPr id="12" name="Slide Number Placeholder 11"/>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tuổi</a:t>
            </a:r>
            <a:endParaRPr lang="en-US"/>
          </a:p>
          <a:p>
            <a:pPr indent="0">
              <a:buFont typeface="+mj-lt"/>
              <a:buNone/>
            </a:pPr>
            <a:endParaRPr lang="en-US" b="0"/>
          </a:p>
        </p:txBody>
      </p:sp>
      <p:pic>
        <p:nvPicPr>
          <p:cNvPr id="3" name="Picture 2" descr="age"/>
          <p:cNvPicPr>
            <a:picLocks noChangeAspect="1"/>
          </p:cNvPicPr>
          <p:nvPr/>
        </p:nvPicPr>
        <p:blipFill>
          <a:blip r:embed="rId1"/>
          <a:stretch>
            <a:fillRect/>
          </a:stretch>
        </p:blipFill>
        <p:spPr>
          <a:xfrm>
            <a:off x="1017270" y="1071880"/>
            <a:ext cx="6921500" cy="5447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giới tính</a:t>
            </a:r>
            <a:endParaRPr lang="en-US"/>
          </a:p>
          <a:p>
            <a:pPr indent="0">
              <a:buFont typeface="+mj-lt"/>
              <a:buNone/>
            </a:pPr>
            <a:endParaRPr lang="en-US" b="0"/>
          </a:p>
        </p:txBody>
      </p:sp>
      <p:pic>
        <p:nvPicPr>
          <p:cNvPr id="3" name="Picture 2" descr="gender"/>
          <p:cNvPicPr>
            <a:picLocks noChangeAspect="1"/>
          </p:cNvPicPr>
          <p:nvPr/>
        </p:nvPicPr>
        <p:blipFill>
          <a:blip r:embed="rId1"/>
          <a:stretch>
            <a:fillRect/>
          </a:stretch>
        </p:blipFill>
        <p:spPr>
          <a:xfrm>
            <a:off x="544195" y="1120775"/>
            <a:ext cx="7461885" cy="5341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hút thuốc và ung thư phổi</a:t>
            </a:r>
            <a:endParaRPr lang="en-US"/>
          </a:p>
          <a:p>
            <a:pPr indent="0">
              <a:buFont typeface="+mj-lt"/>
              <a:buNone/>
            </a:pPr>
            <a:endParaRPr lang="en-US" b="0"/>
          </a:p>
        </p:txBody>
      </p:sp>
      <p:pic>
        <p:nvPicPr>
          <p:cNvPr id="3" name="Picture 2" descr="smoke"/>
          <p:cNvPicPr>
            <a:picLocks noChangeAspect="1"/>
          </p:cNvPicPr>
          <p:nvPr/>
        </p:nvPicPr>
        <p:blipFill>
          <a:blip r:embed="rId1"/>
          <a:stretch>
            <a:fillRect/>
          </a:stretch>
        </p:blipFill>
        <p:spPr>
          <a:xfrm>
            <a:off x="80010" y="1202055"/>
            <a:ext cx="8921115" cy="5290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gia đình và ung thư phổi</a:t>
            </a:r>
            <a:endParaRPr lang="en-US"/>
          </a:p>
          <a:p>
            <a:pPr indent="0">
              <a:buFont typeface="+mj-lt"/>
              <a:buNone/>
            </a:pPr>
            <a:endParaRPr lang="en-US" b="0"/>
          </a:p>
        </p:txBody>
      </p:sp>
      <p:pic>
        <p:nvPicPr>
          <p:cNvPr id="3" name="Picture 2" descr="his"/>
          <p:cNvPicPr>
            <a:picLocks noChangeAspect="1"/>
          </p:cNvPicPr>
          <p:nvPr/>
        </p:nvPicPr>
        <p:blipFill>
          <a:blip r:embed="rId1"/>
          <a:stretch>
            <a:fillRect/>
          </a:stretch>
        </p:blipFill>
        <p:spPr>
          <a:xfrm>
            <a:off x="76200" y="1124585"/>
            <a:ext cx="9067800" cy="5337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Ma trận tương quan</a:t>
            </a:r>
            <a:endParaRPr lang="en-US"/>
          </a:p>
          <a:p>
            <a:pPr indent="0">
              <a:buFont typeface="+mj-lt"/>
              <a:buNone/>
            </a:pPr>
            <a:endParaRPr lang="en-US" b="0"/>
          </a:p>
        </p:txBody>
      </p:sp>
      <p:pic>
        <p:nvPicPr>
          <p:cNvPr id="3" name="Picture 2" descr="matrix"/>
          <p:cNvPicPr>
            <a:picLocks noChangeAspect="1"/>
          </p:cNvPicPr>
          <p:nvPr/>
        </p:nvPicPr>
        <p:blipFill>
          <a:blip r:embed="rId1"/>
          <a:stretch>
            <a:fillRect/>
          </a:stretch>
        </p:blipFill>
        <p:spPr>
          <a:xfrm>
            <a:off x="103505" y="1116965"/>
            <a:ext cx="8975090" cy="5375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4801235"/>
          </a:xfrm>
        </p:spPr>
        <p:txBody>
          <a:bodyPr/>
          <a:lstStyle/>
          <a:p>
            <a:r>
              <a:rPr lang="en-US"/>
              <a:t>2.5 Tiền xử lý dữ liệu </a:t>
            </a:r>
            <a:endParaRPr lang="en-US"/>
          </a:p>
          <a:p>
            <a:endParaRPr lang="en-US"/>
          </a:p>
          <a:p>
            <a:pPr marL="457200" indent="-457200">
              <a:buFont typeface="+mj-lt"/>
              <a:buAutoNum type="arabicPeriod"/>
            </a:pPr>
            <a:r>
              <a:rPr lang="en-US" b="0"/>
              <a:t>Xử lý giá trị khuyết thiếu, trùng lặp</a:t>
            </a:r>
            <a:endParaRPr lang="en-US" b="0"/>
          </a:p>
          <a:p>
            <a:pPr marL="457200" indent="-457200">
              <a:buFont typeface="+mj-lt"/>
              <a:buAutoNum type="arabicPeriod"/>
            </a:pPr>
            <a:endParaRPr lang="en-US" b="0"/>
          </a:p>
          <a:p>
            <a:pPr marL="457200" indent="-457200">
              <a:buFont typeface="+mj-lt"/>
              <a:buAutoNum type="arabicPeriod"/>
            </a:pPr>
            <a:r>
              <a:rPr lang="en-US" b="0"/>
              <a:t>Xử lý giá trị ngoại lai</a:t>
            </a:r>
            <a:endParaRPr lang="en-US" b="0"/>
          </a:p>
          <a:p>
            <a:pPr marL="457200" indent="-457200">
              <a:buFont typeface="+mj-lt"/>
              <a:buAutoNum type="arabicPeriod"/>
            </a:pPr>
            <a:endParaRPr lang="en-US" b="0"/>
          </a:p>
          <a:p>
            <a:pPr marL="457200" indent="-457200">
              <a:buFont typeface="+mj-lt"/>
              <a:buAutoNum type="arabicPeriod"/>
            </a:pPr>
            <a:r>
              <a:rPr lang="en-US" b="0"/>
              <a:t>Feature selection</a:t>
            </a:r>
            <a:endParaRPr lang="en-US" b="0"/>
          </a:p>
          <a:p>
            <a:pPr marL="457200" indent="-457200">
              <a:buFont typeface="+mj-lt"/>
              <a:buAutoNum type="arabicPeriod"/>
            </a:pPr>
            <a:endParaRPr lang="en-US" b="0"/>
          </a:p>
          <a:p>
            <a:pPr marL="457200" indent="-457200">
              <a:buFont typeface="+mj-lt"/>
              <a:buAutoNum type="arabicPeriod"/>
            </a:pPr>
            <a:r>
              <a:rPr lang="en-US" b="0"/>
              <a:t>Phân tách dữ liệu</a:t>
            </a:r>
            <a:endParaRPr lang="en-US" b="0"/>
          </a:p>
          <a:p>
            <a:pPr marL="457200" indent="-457200">
              <a:buFont typeface="+mj-lt"/>
              <a:buAutoNum type="arabicPeriod"/>
            </a:pPr>
            <a:endParaRPr lang="en-US" b="0"/>
          </a:p>
          <a:p>
            <a:pPr marL="457200" indent="-457200">
              <a:buFont typeface="+mj-lt"/>
              <a:buAutoNum type="arabicPeriod"/>
            </a:pPr>
            <a:r>
              <a:rPr lang="en-US" b="0"/>
              <a:t>Balancing data</a:t>
            </a:r>
            <a:endParaRPr lang="en-US" b="0"/>
          </a:p>
          <a:p>
            <a:pPr marL="457200" indent="-457200">
              <a:buFont typeface="+mj-lt"/>
              <a:buAutoNum type="arabicPeriod"/>
            </a:pPr>
            <a:endParaRPr lang="en-US" b="0"/>
          </a:p>
          <a:p>
            <a:pPr marL="457200" indent="-457200">
              <a:buFont typeface="+mj-lt"/>
              <a:buAutoNum type="arabicPeriod"/>
            </a:pPr>
            <a:r>
              <a:rPr lang="en-US" b="0"/>
              <a:t>Scale dữ liệu</a:t>
            </a:r>
            <a:endParaRPr lang="en-US"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khuyết thiếu, trùng lặp</a:t>
            </a:r>
            <a:endParaRPr lang="en-US" b="0"/>
          </a:p>
        </p:txBody>
      </p:sp>
      <p:pic>
        <p:nvPicPr>
          <p:cNvPr id="9" name="Picture 8" descr="Screenshot 2025-05-29 144843"/>
          <p:cNvPicPr>
            <a:picLocks noChangeAspect="1"/>
          </p:cNvPicPr>
          <p:nvPr/>
        </p:nvPicPr>
        <p:blipFill>
          <a:blip r:embed="rId1"/>
          <a:stretch>
            <a:fillRect/>
          </a:stretch>
        </p:blipFill>
        <p:spPr>
          <a:xfrm>
            <a:off x="304800" y="1137920"/>
            <a:ext cx="4895850" cy="4581525"/>
          </a:xfrm>
          <a:prstGeom prst="rect">
            <a:avLst/>
          </a:prstGeom>
        </p:spPr>
      </p:pic>
      <p:pic>
        <p:nvPicPr>
          <p:cNvPr id="10" name="Picture 9" descr="Screenshot 2025-05-29 144847"/>
          <p:cNvPicPr>
            <a:picLocks noChangeAspect="1"/>
          </p:cNvPicPr>
          <p:nvPr/>
        </p:nvPicPr>
        <p:blipFill>
          <a:blip r:embed="rId2"/>
          <a:stretch>
            <a:fillRect/>
          </a:stretch>
        </p:blipFill>
        <p:spPr>
          <a:xfrm>
            <a:off x="5257800" y="1066800"/>
            <a:ext cx="3181350" cy="1466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ngoại lai</a:t>
            </a:r>
            <a:endParaRPr lang="en-US" b="0"/>
          </a:p>
        </p:txBody>
      </p:sp>
      <p:pic>
        <p:nvPicPr>
          <p:cNvPr id="3" name="Picture 2" descr="Screenshot 2025-05-29 144856"/>
          <p:cNvPicPr>
            <a:picLocks noChangeAspect="1"/>
          </p:cNvPicPr>
          <p:nvPr/>
        </p:nvPicPr>
        <p:blipFill>
          <a:blip r:embed="rId1"/>
          <a:stretch>
            <a:fillRect/>
          </a:stretch>
        </p:blipFill>
        <p:spPr>
          <a:xfrm>
            <a:off x="189865" y="1143000"/>
            <a:ext cx="8714740" cy="2889885"/>
          </a:xfrm>
          <a:prstGeom prst="rect">
            <a:avLst/>
          </a:prstGeom>
        </p:spPr>
      </p:pic>
      <p:pic>
        <p:nvPicPr>
          <p:cNvPr id="5" name="Picture 4" descr="Screenshot 2025-05-29 144905"/>
          <p:cNvPicPr>
            <a:picLocks noChangeAspect="1"/>
          </p:cNvPicPr>
          <p:nvPr/>
        </p:nvPicPr>
        <p:blipFill>
          <a:blip r:embed="rId2"/>
          <a:stretch>
            <a:fillRect/>
          </a:stretch>
        </p:blipFill>
        <p:spPr>
          <a:xfrm>
            <a:off x="236855" y="3726815"/>
            <a:ext cx="8585835" cy="2654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Feature selection</a:t>
            </a:r>
            <a:endParaRPr lang="en-US" b="0"/>
          </a:p>
        </p:txBody>
      </p:sp>
      <p:pic>
        <p:nvPicPr>
          <p:cNvPr id="7" name="Picture 6" descr="Screenshot 2025-05-29 144922"/>
          <p:cNvPicPr>
            <a:picLocks noChangeAspect="1"/>
          </p:cNvPicPr>
          <p:nvPr/>
        </p:nvPicPr>
        <p:blipFill>
          <a:blip r:embed="rId1"/>
          <a:stretch>
            <a:fillRect/>
          </a:stretch>
        </p:blipFill>
        <p:spPr>
          <a:xfrm>
            <a:off x="0" y="1143000"/>
            <a:ext cx="9144000" cy="5183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Phân tách dữ liệu</a:t>
            </a:r>
            <a:endParaRPr lang="en-US" b="0"/>
          </a:p>
        </p:txBody>
      </p:sp>
      <p:pic>
        <p:nvPicPr>
          <p:cNvPr id="3" name="Picture 2" descr="Screenshot 2025-05-29 144946"/>
          <p:cNvPicPr>
            <a:picLocks noChangeAspect="1"/>
          </p:cNvPicPr>
          <p:nvPr/>
        </p:nvPicPr>
        <p:blipFill>
          <a:blip r:embed="rId1"/>
          <a:stretch>
            <a:fillRect/>
          </a:stretch>
        </p:blipFill>
        <p:spPr>
          <a:xfrm>
            <a:off x="0" y="1339215"/>
            <a:ext cx="9144000" cy="41344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20">
                <a:latin typeface="Times New Roman" panose="02020603050405020304" pitchFamily="18" charset="0"/>
                <a:cs typeface="Times New Roman" panose="02020603050405020304" pitchFamily="18" charset="0"/>
              </a:rPr>
              <a:t>Mục Lục</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5" name="TextBox 4"/>
          <p:cNvSpPr txBox="1"/>
          <p:nvPr/>
        </p:nvSpPr>
        <p:spPr>
          <a:xfrm>
            <a:off x="78130" y="838200"/>
            <a:ext cx="8913470" cy="4801314"/>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Giới Thiệu Đề Tài</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Tổng Quan Về Dữ Liệu</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Phương Pháp Và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Đánh Giá Hiệu Suất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Triển Khai Mô Hình</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Balancing data</a:t>
            </a:r>
            <a:endParaRPr lang="en-US" b="0"/>
          </a:p>
        </p:txBody>
      </p:sp>
      <p:pic>
        <p:nvPicPr>
          <p:cNvPr id="5" name="Picture 4" descr="ros"/>
          <p:cNvPicPr>
            <a:picLocks noChangeAspect="1"/>
          </p:cNvPicPr>
          <p:nvPr/>
        </p:nvPicPr>
        <p:blipFill>
          <a:blip r:embed="rId1"/>
          <a:stretch>
            <a:fillRect/>
          </a:stretch>
        </p:blipFill>
        <p:spPr>
          <a:xfrm>
            <a:off x="0" y="1295400"/>
            <a:ext cx="4182110" cy="5001895"/>
          </a:xfrm>
          <a:prstGeom prst="rect">
            <a:avLst/>
          </a:prstGeom>
        </p:spPr>
      </p:pic>
      <p:pic>
        <p:nvPicPr>
          <p:cNvPr id="7" name="Picture 6" descr="ros2"/>
          <p:cNvPicPr>
            <a:picLocks noChangeAspect="1"/>
          </p:cNvPicPr>
          <p:nvPr/>
        </p:nvPicPr>
        <p:blipFill>
          <a:blip r:embed="rId2"/>
          <a:stretch>
            <a:fillRect/>
          </a:stretch>
        </p:blipFill>
        <p:spPr>
          <a:xfrm>
            <a:off x="4271010" y="1295400"/>
            <a:ext cx="4376420" cy="50018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Scale data</a:t>
            </a:r>
            <a:endParaRPr lang="en-US" b="0"/>
          </a:p>
        </p:txBody>
      </p:sp>
      <p:pic>
        <p:nvPicPr>
          <p:cNvPr id="3" name="Picture 2" descr="scale"/>
          <p:cNvPicPr>
            <a:picLocks noChangeAspect="1"/>
          </p:cNvPicPr>
          <p:nvPr/>
        </p:nvPicPr>
        <p:blipFill>
          <a:blip r:embed="rId1"/>
          <a:stretch>
            <a:fillRect/>
          </a:stretch>
        </p:blipFill>
        <p:spPr>
          <a:xfrm>
            <a:off x="1600200" y="609600"/>
            <a:ext cx="6715125" cy="5770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4062651"/>
          </a:xfrm>
        </p:spPr>
        <p:txBody>
          <a:bodyPr/>
          <a:lstStyle/>
          <a:p>
            <a:r>
              <a:rPr lang="en-US"/>
              <a:t>3.1 Quy trình</a:t>
            </a:r>
            <a:endParaRPr lang="en-US"/>
          </a:p>
          <a:p>
            <a:pPr marL="342900" indent="-342900">
              <a:buFontTx/>
              <a:buChar char="-"/>
            </a:pPr>
            <a:r>
              <a:rPr lang="en-US" b="0"/>
              <a:t>Dữ liệu được chia theo tỷ lệ 80:20</a:t>
            </a:r>
            <a:endParaRPr lang="en-US" b="0"/>
          </a:p>
          <a:p>
            <a:pPr marL="342900" indent="-342900">
              <a:buFontTx/>
              <a:buChar char="-"/>
            </a:pPr>
            <a:r>
              <a:rPr lang="en-US" b="0">
                <a:effectLst/>
              </a:rPr>
              <a:t>Huấn luyện và đánh giá trên tập train/test</a:t>
            </a:r>
            <a:endParaRPr lang="en-US" b="0">
              <a:effectLst/>
            </a:endParaRPr>
          </a:p>
          <a:p>
            <a:endParaRPr lang="en-US" b="0"/>
          </a:p>
          <a:p>
            <a:r>
              <a:rPr lang="en-US"/>
              <a:t>Mô hình được training 3 lần</a:t>
            </a:r>
            <a:endParaRPr lang="en-US"/>
          </a:p>
          <a:p>
            <a:endParaRPr lang="en-US"/>
          </a:p>
          <a:p>
            <a:pPr marL="342900" indent="-342900">
              <a:buFont typeface="Arial" panose="020B0604020202020204" pitchFamily="34" charset="0"/>
              <a:buChar char="•"/>
            </a:pPr>
            <a:r>
              <a:rPr lang="en-US"/>
              <a:t>Lần 1: </a:t>
            </a:r>
            <a:r>
              <a:rPr lang="en-US" b="0"/>
              <a:t>Base Line Model (chưa tiền xử lý, tham số mặc định)</a:t>
            </a:r>
            <a:endParaRPr lang="en-US" b="0"/>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a:t>Lần 2: </a:t>
            </a:r>
            <a:r>
              <a:rPr lang="en-US" b="0"/>
              <a:t>Training model sau tiền xử lý</a:t>
            </a:r>
            <a:endParaRPr lang="en-US" b="0"/>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Lần 3: </a:t>
            </a:r>
            <a:r>
              <a:rPr lang="en-US" b="0"/>
              <a:t>Training model với tham số tùy chỉnh</a:t>
            </a:r>
            <a:endParaRPr lang="en-US"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5170805"/>
          </a:xfrm>
        </p:spPr>
        <p:txBody>
          <a:bodyPr/>
          <a:lstStyle/>
          <a:p>
            <a:r>
              <a:rPr lang="en-US"/>
              <a:t>3.2 Mô hình</a:t>
            </a:r>
            <a:endParaRPr lang="en-US"/>
          </a:p>
          <a:p>
            <a:r>
              <a:rPr lang="vi-VN" b="1"/>
              <a:t>Danh sách mô hình được sử dụng</a:t>
            </a:r>
            <a:r>
              <a:rPr lang="vi-VN"/>
              <a:t>: </a:t>
            </a:r>
            <a:endParaRPr lang="vi-VN" b="0"/>
          </a:p>
          <a:p>
            <a:pPr marL="457200" indent="-457200">
              <a:buFont typeface="+mj-lt"/>
              <a:buAutoNum type="arabicPeriod"/>
            </a:pPr>
            <a:r>
              <a:rPr lang="vi-VN" b="0"/>
              <a:t>Decision Tree</a:t>
            </a:r>
            <a:endParaRPr lang="en-US" b="0"/>
          </a:p>
          <a:p>
            <a:pPr marL="457200" indent="-457200">
              <a:buFont typeface="+mj-lt"/>
              <a:buAutoNum type="arabicPeriod"/>
            </a:pPr>
            <a:endParaRPr lang="vi-VN" b="0"/>
          </a:p>
          <a:p>
            <a:pPr marL="457200" indent="-457200">
              <a:buFont typeface="+mj-lt"/>
              <a:buAutoNum type="arabicPeriod"/>
            </a:pPr>
            <a:r>
              <a:rPr lang="vi-VN" b="0"/>
              <a:t>Random Forest</a:t>
            </a:r>
            <a:endParaRPr lang="en-US" b="0"/>
          </a:p>
          <a:p>
            <a:pPr marL="457200" indent="-457200">
              <a:buFont typeface="+mj-lt"/>
              <a:buAutoNum type="arabicPeriod"/>
            </a:pPr>
            <a:endParaRPr lang="vi-VN" b="0"/>
          </a:p>
          <a:p>
            <a:pPr marL="457200" indent="-457200">
              <a:buFont typeface="+mj-lt"/>
              <a:buAutoNum type="arabicPeriod"/>
            </a:pPr>
            <a:r>
              <a:rPr lang="vi-VN" b="0"/>
              <a:t>K-Nearest Neighbors (KNN)</a:t>
            </a:r>
            <a:endParaRPr lang="en-US" b="0"/>
          </a:p>
          <a:p>
            <a:pPr marL="457200" indent="-457200">
              <a:buFont typeface="+mj-lt"/>
              <a:buAutoNum type="arabicPeriod"/>
            </a:pPr>
            <a:endParaRPr lang="vi-VN" b="0"/>
          </a:p>
          <a:p>
            <a:pPr marL="457200" indent="-457200">
              <a:buFont typeface="+mj-lt"/>
              <a:buAutoNum type="arabicPeriod"/>
            </a:pPr>
            <a:r>
              <a:rPr lang="vi-VN" b="0"/>
              <a:t>Gaussian Naive Bayes</a:t>
            </a:r>
            <a:endParaRPr lang="en-US" b="0"/>
          </a:p>
          <a:p>
            <a:pPr marL="457200" indent="-457200">
              <a:buFont typeface="+mj-lt"/>
              <a:buAutoNum type="arabicPeriod"/>
            </a:pPr>
            <a:endParaRPr lang="vi-VN" b="0"/>
          </a:p>
          <a:p>
            <a:pPr marL="457200" indent="-457200">
              <a:buFont typeface="+mj-lt"/>
              <a:buAutoNum type="arabicPeriod"/>
            </a:pPr>
            <a:r>
              <a:rPr lang="vi-VN" b="0"/>
              <a:t>XGBoost</a:t>
            </a:r>
            <a:endParaRPr lang="vi-VN" b="0"/>
          </a:p>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341632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Phương thức đánh giá</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Accuracy</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Precision</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Recall</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F1 Score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1</a:t>
            </a:r>
            <a:r>
              <a:rPr lang="en-US" sz="2400">
                <a:latin typeface="Times New Roman" panose="02020603050405020304" pitchFamily="18" charset="0"/>
                <a:cs typeface="Times New Roman" panose="02020603050405020304" pitchFamily="18" charset="0"/>
              </a:rPr>
              <a:t>: (chưa tiền xử lý, tham số mặc định)</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custDataLst>
              <p:tags r:id="rId1"/>
            </p:custDataLst>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84.50%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0.7772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0.7908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15.50%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0.1951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0.2228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0.2092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78.50%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0.7454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0.7319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0.7386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64.50%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0.5281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0.5491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0.5384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14.00%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0.2173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86.17%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0.8118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86.90%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99.40%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0.9970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0.8621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0.1191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SMOTE)</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82.79%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0.7655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17.21%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0.2345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0.1972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90.18%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0.8951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9.82%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89.04%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97.45%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0.9674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ROS)</a:t>
            </a:r>
            <a:endParaRPr lang="en-US" sz="2400">
              <a:latin typeface="Times New Roman" panose="02020603050405020304" pitchFamily="18" charset="0"/>
              <a:cs typeface="Times New Roman" panose="02020603050405020304" pitchFamily="18" charset="0"/>
            </a:endParaRPr>
          </a:p>
        </p:txBody>
      </p:sp>
      <p:graphicFrame>
        <p:nvGraphicFramePr>
          <p:cNvPr id="3" name="Table 2"/>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0.8024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14.47%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0.1976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92.01%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0.9152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0.9261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0.9206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90.18%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0.0140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98.53%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0.9936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0.8811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0.0964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SMOTE)</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87.55%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0.8548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0.95%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0.0746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98.90%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0.8508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9.93%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0.8642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0.1358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97.60%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0.9706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89.37%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0.1101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ROS)</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94.65%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0.9476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0.9452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0.9464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5.78%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0.0866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0.0815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90.79%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0.8958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9.21%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0.1042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0.1195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0.9024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0.0140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97.54%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0.9706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6.34%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0.0698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0.0951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0.0825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Giới</a:t>
            </a:r>
            <a:r>
              <a:rPr spc="-35">
                <a:latin typeface="Times New Roman" panose="02020603050405020304" pitchFamily="18" charset="0"/>
                <a:cs typeface="Times New Roman" panose="02020603050405020304" pitchFamily="18" charset="0"/>
              </a:rPr>
              <a:t> </a:t>
            </a:r>
            <a:r>
              <a:rPr spc="-20">
                <a:latin typeface="Times New Roman" panose="02020603050405020304" pitchFamily="18" charset="0"/>
                <a:cs typeface="Times New Roman" panose="02020603050405020304" pitchFamily="18" charset="0"/>
              </a:rPr>
              <a:t>thiệu</a:t>
            </a:r>
            <a:r>
              <a:rPr lang="en-US" spc="-20">
                <a:latin typeface="Times New Roman" panose="02020603050405020304" pitchFamily="18" charset="0"/>
                <a:cs typeface="Times New Roman" panose="02020603050405020304" pitchFamily="18" charset="0"/>
              </a:rPr>
              <a:t> đề tài</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28600" y="762000"/>
            <a:ext cx="8610599" cy="4717958"/>
          </a:xfrm>
          <a:prstGeom prst="rect">
            <a:avLst/>
          </a:prstGeom>
        </p:spPr>
        <p:txBody>
          <a:bodyPr vert="horz" wrap="square" lIns="0" tIns="176530" rIns="0" bIns="0" rtlCol="0">
            <a:spAutoFit/>
          </a:bodyPr>
          <a:lstStyle/>
          <a:p>
            <a:pPr marL="20320">
              <a:lnSpc>
                <a:spcPct val="100000"/>
              </a:lnSpc>
              <a:spcBef>
                <a:spcPts val="1390"/>
              </a:spcBef>
            </a:pPr>
            <a:r>
              <a:rPr sz="2400" b="1">
                <a:solidFill>
                  <a:srgbClr val="0D0D0D"/>
                </a:solidFill>
                <a:latin typeface="Times New Roman" panose="02020603050405020304"/>
                <a:cs typeface="Times New Roman" panose="02020603050405020304"/>
              </a:rPr>
              <a:t>Mụ</a:t>
            </a:r>
            <a:r>
              <a:rPr lang="en-US" sz="2400" b="1">
                <a:solidFill>
                  <a:srgbClr val="0D0D0D"/>
                </a:solidFill>
                <a:latin typeface="Times New Roman" panose="02020603050405020304"/>
                <a:cs typeface="Times New Roman" panose="02020603050405020304"/>
              </a:rPr>
              <a:t>c tiêu</a:t>
            </a:r>
            <a:r>
              <a:rPr sz="2200" spc="-20">
                <a:solidFill>
                  <a:srgbClr val="0D0D0D"/>
                </a:solidFill>
                <a:latin typeface="Times New Roman" panose="02020603050405020304"/>
                <a:cs typeface="Times New Roman" panose="02020603050405020304"/>
              </a:rPr>
              <a:t>:</a:t>
            </a:r>
            <a:endParaRPr lang="en-US" sz="2200" spc="-20">
              <a:solidFill>
                <a:srgbClr val="0D0D0D"/>
              </a:solidFill>
              <a:latin typeface="Times New Roman" panose="02020603050405020304"/>
              <a:cs typeface="Times New Roman" panose="02020603050405020304"/>
            </a:endParaRPr>
          </a:p>
          <a:p>
            <a:pPr marL="20320">
              <a:spcBef>
                <a:spcPts val="1390"/>
              </a:spcBef>
            </a:pPr>
            <a:r>
              <a:rPr lang="vi-VN" sz="2400">
                <a:effectLst/>
                <a:latin typeface="+mj-lt"/>
              </a:rPr>
              <a:t>Hiện nay, các bệnh liên quan đến phổi, như ung thư phổi hay bệnh phổi tắc nghẽn mãn tính, đang là một vấn đề sức khỏe nghiêm trọng trên toàn cầu. Những yếu tố như hút thuốc, ô nhiễm môi trường, hay căng thẳng tâm lý đều có thể làm tăng nguy cơ mắc bệnh. </a:t>
            </a:r>
            <a:endParaRPr lang="en-US" sz="2400">
              <a:effectLst/>
              <a:latin typeface="+mj-lt"/>
            </a:endParaRPr>
          </a:p>
          <a:p>
            <a:pPr marL="20320">
              <a:spcBef>
                <a:spcPts val="1390"/>
              </a:spcBef>
            </a:pPr>
            <a:r>
              <a:rPr lang="vi-VN" sz="2400">
                <a:effectLst/>
                <a:latin typeface="+mj-lt"/>
              </a:rPr>
              <a:t>Tuy nhiên, nếu phát hiện sớm, khả năng điều trị thành công sẽ cao hơn rất nhiều. Chính vì thế, em muốn tận dụng sức mạnh của Machine Learning để xây dựng </a:t>
            </a:r>
            <a:r>
              <a:rPr lang="en-US" sz="2400">
                <a:effectLst/>
                <a:latin typeface="Times New Roman" panose="02020603050405020304" pitchFamily="18" charset="0"/>
                <a:cs typeface="Times New Roman" panose="02020603050405020304" pitchFamily="18" charset="0"/>
              </a:rPr>
              <a:t>các</a:t>
            </a:r>
            <a:r>
              <a:rPr lang="vi-VN" sz="2400">
                <a:effectLst/>
                <a:latin typeface="+mj-lt"/>
              </a:rPr>
              <a:t> mô hình có thể dự đoán nguy cơ mắc bệnh phổi dựa trên các đặc trưng y học, từ đó hỗ trợ bác sĩ và bệnh nhân trong việc chẩn đoán sớm.</a:t>
            </a:r>
            <a:endParaRPr lang="vi-VN" sz="2400">
              <a:effectLst/>
              <a:latin typeface="+mj-lt"/>
            </a:endParaRPr>
          </a:p>
          <a:p>
            <a:pPr marL="20320">
              <a:lnSpc>
                <a:spcPct val="100000"/>
              </a:lnSpc>
              <a:spcBef>
                <a:spcPts val="1390"/>
              </a:spcBef>
            </a:pPr>
            <a:endParaRPr sz="2200">
              <a:latin typeface="Times New Roman" panose="02020603050405020304"/>
              <a:cs typeface="Times New Roman" panose="02020603050405020304"/>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5</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Triển khai mô hình</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66700" y="2667000"/>
            <a:ext cx="8610599" cy="1530350"/>
          </a:xfrm>
          <a:prstGeom prst="rect">
            <a:avLst/>
          </a:prstGeom>
        </p:spPr>
        <p:txBody>
          <a:bodyPr vert="horz" wrap="square" lIns="0" tIns="176530" rIns="0" bIns="0" rtlCol="0">
            <a:spAutoFit/>
          </a:bodyPr>
          <a:lstStyle/>
          <a:p>
            <a:pPr marL="20320" algn="ctr">
              <a:lnSpc>
                <a:spcPct val="100000"/>
              </a:lnSpc>
              <a:spcBef>
                <a:spcPts val="1390"/>
              </a:spcBef>
            </a:pPr>
            <a:r>
              <a:rPr lang="en-US" altLang="en-US" sz="8800" b="1">
                <a:solidFill>
                  <a:srgbClr val="0D0D0D"/>
                </a:solidFill>
                <a:latin typeface="Times New Roman" panose="02020603050405020304"/>
                <a:cs typeface="Times New Roman" panose="02020603050405020304"/>
              </a:rPr>
              <a:t>Demo</a:t>
            </a:r>
            <a:endParaRPr lang="en-US" altLang="en-US" sz="8800" b="1">
              <a:solidFill>
                <a:srgbClr val="0D0D0D"/>
              </a:solidFill>
              <a:latin typeface="Times New Roman" panose="02020603050405020304"/>
              <a:cs typeface="Times New Roman" panose="02020603050405020304"/>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711504" y="218694"/>
            <a:ext cx="7690484" cy="909955"/>
          </a:xfrm>
          <a:prstGeom prst="rect">
            <a:avLst/>
          </a:prstGeom>
        </p:spPr>
        <p:txBody>
          <a:bodyPr vert="horz" wrap="square" lIns="0" tIns="12700" rIns="0" bIns="0" rtlCol="0">
            <a:spAutoFit/>
          </a:bodyPr>
          <a:lstStyle/>
          <a:p>
            <a:pPr marL="2879090" marR="5080" indent="-2867025">
              <a:lnSpc>
                <a:spcPct val="100000"/>
              </a:lnSpc>
              <a:spcBef>
                <a:spcPts val="100"/>
              </a:spcBef>
            </a:pPr>
            <a:r>
              <a:rPr sz="2900">
                <a:solidFill>
                  <a:srgbClr val="000000"/>
                </a:solidFill>
                <a:latin typeface="Times New Roman" panose="02020603050405020304"/>
                <a:cs typeface="Times New Roman" panose="02020603050405020304"/>
              </a:rPr>
              <a:t>XIN</a:t>
            </a:r>
            <a:r>
              <a:rPr sz="2900" spc="-12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CẢM</a:t>
            </a:r>
            <a:r>
              <a:rPr sz="2900" spc="-7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ƠN</a:t>
            </a:r>
            <a:r>
              <a:rPr sz="2900" spc="-140">
                <a:solidFill>
                  <a:srgbClr val="000000"/>
                </a:solidFill>
                <a:latin typeface="Times New Roman" panose="02020603050405020304"/>
                <a:cs typeface="Times New Roman" panose="02020603050405020304"/>
              </a:rPr>
              <a:t> </a:t>
            </a:r>
            <a:r>
              <a:rPr sz="2900" spc="-40">
                <a:solidFill>
                  <a:srgbClr val="000000"/>
                </a:solidFill>
                <a:latin typeface="Times New Roman" panose="02020603050405020304"/>
                <a:cs typeface="Times New Roman" panose="02020603050405020304"/>
              </a:rPr>
              <a:t>THẦY</a:t>
            </a:r>
            <a:r>
              <a:rPr sz="2900" spc="-1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VÀ</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CÁC</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BẠN</a:t>
            </a:r>
            <a:r>
              <a:rPr sz="2900" spc="-4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ĐÃ</a:t>
            </a:r>
            <a:r>
              <a:rPr sz="2900" spc="-6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CHÚ</a:t>
            </a:r>
            <a:r>
              <a:rPr sz="2900" spc="-80">
                <a:solidFill>
                  <a:srgbClr val="000000"/>
                </a:solidFill>
                <a:latin typeface="Times New Roman" panose="02020603050405020304"/>
                <a:cs typeface="Times New Roman" panose="02020603050405020304"/>
              </a:rPr>
              <a:t> </a:t>
            </a:r>
            <a:r>
              <a:rPr sz="2900" spc="-50">
                <a:solidFill>
                  <a:srgbClr val="000000"/>
                </a:solidFill>
                <a:latin typeface="Times New Roman" panose="02020603050405020304"/>
                <a:cs typeface="Times New Roman" panose="02020603050405020304"/>
              </a:rPr>
              <a:t>Ý </a:t>
            </a:r>
            <a:r>
              <a:rPr sz="2900">
                <a:solidFill>
                  <a:srgbClr val="000000"/>
                </a:solidFill>
                <a:latin typeface="Times New Roman" panose="02020603050405020304"/>
                <a:cs typeface="Times New Roman" panose="02020603050405020304"/>
              </a:rPr>
              <a:t>THEO</a:t>
            </a:r>
            <a:r>
              <a:rPr sz="2900" spc="-45">
                <a:solidFill>
                  <a:srgbClr val="000000"/>
                </a:solidFill>
                <a:latin typeface="Times New Roman" panose="02020603050405020304"/>
                <a:cs typeface="Times New Roman" panose="02020603050405020304"/>
              </a:rPr>
              <a:t> </a:t>
            </a:r>
            <a:r>
              <a:rPr sz="2900" spc="-20">
                <a:solidFill>
                  <a:srgbClr val="000000"/>
                </a:solidFill>
                <a:latin typeface="Times New Roman" panose="02020603050405020304"/>
                <a:cs typeface="Times New Roman" panose="02020603050405020304"/>
              </a:rPr>
              <a:t>DÕI!</a:t>
            </a:r>
            <a:endParaRPr sz="2900">
              <a:latin typeface="Times New Roman" panose="02020603050405020304"/>
              <a:cs typeface="Times New Roman" panose="02020603050405020304"/>
            </a:endParaRPr>
          </a:p>
        </p:txBody>
      </p:sp>
      <p:sp>
        <p:nvSpPr>
          <p:cNvPr id="4" name="Date Placeholder 3"/>
          <p:cNvSpPr>
            <a:spLocks noGrp="1"/>
          </p:cNvSpPr>
          <p:nvPr>
            <p:ph type="dt" sz="half" idx="6"/>
          </p:nvPr>
        </p:nvSpPr>
        <p:spPr/>
        <p:txBody>
          <a:bodyPr/>
          <a:lstStyle/>
          <a:p>
            <a:pPr marL="12700">
              <a:lnSpc>
                <a:spcPts val="1630"/>
              </a:lnSpc>
            </a:pPr>
            <a:r>
              <a:rPr lang="en-US" spc="-10"/>
              <a:t>30/5/2025</a:t>
            </a:r>
            <a:endParaRPr lang="en-US" spc="-10"/>
          </a:p>
        </p:txBody>
      </p:sp>
      <p:sp>
        <p:nvSpPr>
          <p:cNvPr id="5" name="Slide Number Placeholder 4"/>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2.1 Thông tin của Dataset</a:t>
            </a:r>
            <a:endParaRPr lang="en-US"/>
          </a:p>
        </p:txBody>
      </p:sp>
      <p:pic>
        <p:nvPicPr>
          <p:cNvPr id="10" name="Picture 9" descr="A screenshot of a computer&#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783" y="1329816"/>
            <a:ext cx="8753510" cy="4103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2.2 Các đặc trưng chính </a:t>
            </a:r>
            <a:endParaRPr lang="en-US"/>
          </a:p>
        </p:txBody>
      </p:sp>
      <p:pic>
        <p:nvPicPr>
          <p:cNvPr id="5" name="Picture 4" descr="A screenshot of a computer pro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1865" y="1196124"/>
            <a:ext cx="7162800" cy="5284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2.3 Thống kê dữ liệu</a:t>
            </a:r>
            <a:endParaRPr lang="en-US"/>
          </a:p>
        </p:txBody>
      </p:sp>
      <p:pic>
        <p:nvPicPr>
          <p:cNvPr id="7" name="Picture 6" descr="A screenshot of a graph&#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111" y="1118306"/>
            <a:ext cx="8762999" cy="53706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2954655"/>
          </a:xfrm>
        </p:spPr>
        <p:txBody>
          <a:bodyPr/>
          <a:lstStyle/>
          <a:p>
            <a:r>
              <a:rPr lang="en-US"/>
              <a:t>2.4 Phân tích dữ liệu (EDA)</a:t>
            </a:r>
            <a:endParaRPr lang="en-US"/>
          </a:p>
          <a:p>
            <a:pPr marL="457200" indent="-457200">
              <a:buFont typeface="+mj-lt"/>
              <a:buAutoNum type="arabicPeriod"/>
            </a:pPr>
            <a:r>
              <a:rPr lang="en-US" b="0"/>
              <a:t>Phân bố nhãn</a:t>
            </a:r>
            <a:endParaRPr lang="en-US" b="0"/>
          </a:p>
          <a:p>
            <a:pPr marL="457200" indent="-457200">
              <a:buFont typeface="+mj-lt"/>
              <a:buAutoNum type="arabicPeriod"/>
            </a:pPr>
            <a:r>
              <a:rPr lang="en-US" b="0"/>
              <a:t>Phát hiện ngoại lai</a:t>
            </a:r>
            <a:endParaRPr lang="en-US" b="0"/>
          </a:p>
          <a:p>
            <a:pPr marL="457200" indent="-457200">
              <a:buFont typeface="+mj-lt"/>
              <a:buAutoNum type="arabicPeriod"/>
            </a:pPr>
            <a:r>
              <a:rPr lang="en-US" b="0"/>
              <a:t>Phân bố tuổi</a:t>
            </a:r>
            <a:endParaRPr lang="en-US" b="0"/>
          </a:p>
          <a:p>
            <a:pPr marL="457200" indent="-457200">
              <a:buFont typeface="+mj-lt"/>
              <a:buAutoNum type="arabicPeriod"/>
            </a:pPr>
            <a:r>
              <a:rPr lang="en-US" b="0"/>
              <a:t>Phân bố giới tính</a:t>
            </a:r>
            <a:endParaRPr lang="en-US" b="0"/>
          </a:p>
          <a:p>
            <a:pPr marL="457200" indent="-457200">
              <a:buFont typeface="+mj-lt"/>
              <a:buAutoNum type="arabicPeriod"/>
            </a:pPr>
            <a:r>
              <a:rPr lang="en-US" b="0"/>
              <a:t>Quan hệ giữa hút thuốc và ung thư phổi</a:t>
            </a:r>
            <a:endParaRPr lang="en-US" b="0"/>
          </a:p>
          <a:p>
            <a:pPr marL="457200" indent="-457200">
              <a:buFont typeface="+mj-lt"/>
              <a:buAutoNum type="arabicPeriod"/>
            </a:pPr>
            <a:r>
              <a:rPr lang="en-US" b="0"/>
              <a:t>Quan hệ giữa gia đình và ung thư phổi</a:t>
            </a:r>
            <a:endParaRPr lang="en-US" b="0"/>
          </a:p>
          <a:p>
            <a:pPr marL="457200" indent="-457200">
              <a:buFont typeface="+mj-lt"/>
              <a:buAutoNum type="arabicPeriod"/>
            </a:pPr>
            <a:r>
              <a:rPr lang="en-US" b="0"/>
              <a:t>Ma trận tương quan</a:t>
            </a:r>
            <a:endParaRPr lang="en-US"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nhãn</a:t>
            </a:r>
            <a:endParaRPr lang="en-US"/>
          </a:p>
          <a:p>
            <a:pPr indent="0">
              <a:buFont typeface="+mj-lt"/>
              <a:buNone/>
            </a:pPr>
            <a:endParaRPr lang="en-US" b="0"/>
          </a:p>
        </p:txBody>
      </p:sp>
      <p:pic>
        <p:nvPicPr>
          <p:cNvPr id="3" name="Picture 2" descr="output"/>
          <p:cNvPicPr>
            <a:picLocks noChangeAspect="1"/>
          </p:cNvPicPr>
          <p:nvPr/>
        </p:nvPicPr>
        <p:blipFill>
          <a:blip r:embed="rId1"/>
          <a:stretch>
            <a:fillRect/>
          </a:stretch>
        </p:blipFill>
        <p:spPr>
          <a:xfrm>
            <a:off x="2057400" y="914400"/>
            <a:ext cx="5426075" cy="5614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Phát hiện ngoại lai</a:t>
            </a:r>
            <a:endParaRPr lang="en-US"/>
          </a:p>
          <a:p>
            <a:pPr indent="0">
              <a:buFont typeface="+mj-lt"/>
              <a:buNone/>
            </a:pPr>
            <a:endParaRPr lang="en-US" b="0"/>
          </a:p>
        </p:txBody>
      </p:sp>
      <p:pic>
        <p:nvPicPr>
          <p:cNvPr id="3" name="Picture 2" descr="outline"/>
          <p:cNvPicPr>
            <a:picLocks noChangeAspect="1"/>
          </p:cNvPicPr>
          <p:nvPr/>
        </p:nvPicPr>
        <p:blipFill>
          <a:blip r:embed="rId1"/>
          <a:stretch>
            <a:fillRect/>
          </a:stretch>
        </p:blipFill>
        <p:spPr>
          <a:xfrm>
            <a:off x="88265" y="1143000"/>
            <a:ext cx="8863965" cy="5321300"/>
          </a:xfrm>
          <a:prstGeom prst="rect">
            <a:avLst/>
          </a:prstGeom>
        </p:spPr>
      </p:pic>
    </p:spTree>
  </p:cSld>
  <p:clrMapOvr>
    <a:masterClrMapping/>
  </p:clrMapOvr>
</p:sld>
</file>

<file path=ppt/tags/tag1.xml><?xml version="1.0" encoding="utf-8"?>
<p:tagLst xmlns:p="http://schemas.openxmlformats.org/presentationml/2006/main">
  <p:tag name="TABLE_ENDDRAG_ORIGIN_RECT" val="604*418"/>
  <p:tag name="TABLE_ENDDRAG_RECT" val="6*90*604*418"/>
  <p:tag name="TABLE_AUTOADJUST_FLAG"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5915</Words>
  <Application>WPS Presentation</Application>
  <PresentationFormat>On-screen Show (4:3)</PresentationFormat>
  <Paragraphs>1185</Paragraphs>
  <Slides>31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SimSun</vt:lpstr>
      <vt:lpstr>Wingdings</vt:lpstr>
      <vt:lpstr>Arial</vt:lpstr>
      <vt:lpstr>Times New Roman</vt:lpstr>
      <vt:lpstr>Times New Roman</vt:lpstr>
      <vt:lpstr>Microsoft YaHei</vt:lpstr>
      <vt:lpstr>Arial Unicode MS</vt:lpstr>
      <vt:lpstr>Aptos</vt:lpstr>
      <vt:lpstr>Segoe UI</vt:lpstr>
      <vt:lpstr>Calibri</vt:lpstr>
      <vt:lpstr>Office Theme</vt:lpstr>
      <vt:lpstr>Nhập Môn Khoa Học Dữ Liệu</vt:lpstr>
      <vt:lpstr>Mục Lục</vt:lpstr>
      <vt:lpstr>1. Giới thiệu đề tài</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3. Phương pháp và mô hình</vt:lpstr>
      <vt:lpstr>3. Phương pháp và mô hình</vt:lpstr>
      <vt:lpstr>PowerPoint 演示文稿</vt:lpstr>
      <vt:lpstr>PowerPoint 演示文稿</vt:lpstr>
      <vt:lpstr>PowerPoint 演示文稿</vt:lpstr>
      <vt:lpstr>PowerPoint 演示文稿</vt:lpstr>
      <vt:lpstr>PowerPoint 演示文稿</vt:lpstr>
      <vt:lpstr>PowerPoint 演示文稿</vt:lpstr>
      <vt:lpstr>5. Triển khai mô hình</vt:lpstr>
      <vt:lpstr>XIN CẢM ƠN THẦY VÀ CÁC BẠN ĐÃ CHÚ Ý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Giải Tích</cp:lastModifiedBy>
  <cp:revision>23</cp:revision>
  <dcterms:created xsi:type="dcterms:W3CDTF">2025-05-28T00:35:00Z</dcterms:created>
  <dcterms:modified xsi:type="dcterms:W3CDTF">2025-05-29T10:41:08Z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2024-03-30T21:00:00Z</vt:filetime>
  </property>
  <property fmtid="{D5CDD505-2E9C-101B-9397-08002B2CF9AE}" pid="3" name="Creator">
    <vt:lpwstr>Impress</vt:lpwstr>
  </property>
  <property fmtid="{D5CDD505-2E9C-101B-9397-08002B2CF9AE}" pid="4" name="LastSaved">
    <vt:filetime>2025-05-28T21:00:00Z</vt:filetime>
  </property>
  <property fmtid="{D5CDD505-2E9C-101B-9397-08002B2CF9AE}" pid="5" name="Producer">
    <vt:lpwstr>3-Heights(TM) PDF Security Shell 4.8.25.2 (http://www.pdf-tools.com)</vt:lpwstr>
  </property>
  <property fmtid="{D5CDD505-2E9C-101B-9397-08002B2CF9AE}" pid="6" name="ICV">
    <vt:lpwstr>55B5251E18154ABA8A9AC1E3D4339B75_12</vt:lpwstr>
  </property>
  <property fmtid="{D5CDD505-2E9C-101B-9397-08002B2CF9AE}" pid="7" name="KSOProductBuildVer">
    <vt:lpwstr>2057-12.2.0.21183</vt:lpwstr>
  </property>
</Properties>
</file>