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7.png" ContentType="image/png"/>
  <Override PartName="/ppt/media/image2.png" ContentType="image/png"/>
  <Override PartName="/ppt/media/image22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8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7.jpeg" ContentType="image/jpe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hyperlink" Target="http://downloads.sourceforge.net/project/opencps/library.zip?r=https://sourceforge.net/projects/opencps/&amp;ts=1464920460&amp;use_mirror=netcologne" TargetMode="External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005840" y="365760"/>
            <a:ext cx="10515600" cy="105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100" spc="-1" strike="noStrike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latin typeface="Aharoni"/>
                <a:ea typeface="DejaVu Sans"/>
              </a:rPr>
              <a:t>Open</a:t>
            </a:r>
            <a:r>
              <a:rPr b="0" lang="en-US" sz="4100" spc="-1" strike="noStrike">
                <a:solidFill>
                  <a:srgbClr val="ed721b"/>
                </a:solidFill>
                <a:uFill>
                  <a:solidFill>
                    <a:srgbClr val="ffffff"/>
                  </a:solidFill>
                </a:uFill>
                <a:latin typeface="Aharoni"/>
                <a:ea typeface="DejaVu Sans"/>
              </a:rPr>
              <a:t>CPS</a:t>
            </a:r>
            <a:r>
              <a:rPr b="0" lang="en-US" sz="41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haroni"/>
                <a:ea typeface="DejaVu Sans"/>
              </a:rPr>
              <a:t> </a:t>
            </a:r>
            <a:r>
              <a:rPr b="0" lang="en-US" sz="4100" spc="-1" strike="noStrike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latin typeface="Aharoni"/>
                <a:ea typeface="DejaVu Sans"/>
              </a:rPr>
              <a:t>Training – Development Team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1097280" y="5593320"/>
            <a:ext cx="10057680" cy="865080"/>
          </a:xfrm>
          <a:prstGeom prst="rect">
            <a:avLst/>
          </a:prstGeom>
          <a:solidFill>
            <a:srgbClr val="2e85c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"/>
          <p:cNvSpPr/>
          <p:nvPr/>
        </p:nvSpPr>
        <p:spPr>
          <a:xfrm>
            <a:off x="1097280" y="469080"/>
            <a:ext cx="5029560" cy="111960"/>
          </a:xfrm>
          <a:prstGeom prst="rect">
            <a:avLst/>
          </a:prstGeom>
          <a:solidFill>
            <a:srgbClr val="2e85c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9" name="Picture 13" descr=""/>
          <p:cNvPicPr/>
          <p:nvPr/>
        </p:nvPicPr>
        <p:blipFill>
          <a:blip r:embed="rId1"/>
          <a:stretch/>
        </p:blipFill>
        <p:spPr>
          <a:xfrm>
            <a:off x="5739480" y="4212720"/>
            <a:ext cx="5415480" cy="1166760"/>
          </a:xfrm>
          <a:prstGeom prst="rect">
            <a:avLst/>
          </a:prstGeom>
          <a:ln>
            <a:noFill/>
          </a:ln>
        </p:spPr>
      </p:pic>
      <p:sp>
        <p:nvSpPr>
          <p:cNvPr id="40" name="CustomShape 4"/>
          <p:cNvSpPr/>
          <p:nvPr/>
        </p:nvSpPr>
        <p:spPr>
          <a:xfrm>
            <a:off x="6126480" y="469080"/>
            <a:ext cx="5029560" cy="111960"/>
          </a:xfrm>
          <a:prstGeom prst="rect">
            <a:avLst/>
          </a:prstGeom>
          <a:solidFill>
            <a:srgbClr val="ed721b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097280" y="700560"/>
            <a:ext cx="10057680" cy="865080"/>
          </a:xfrm>
          <a:prstGeom prst="rect">
            <a:avLst/>
          </a:prstGeom>
          <a:solidFill>
            <a:srgbClr val="2e85c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Sử dụng Ant để Build Service  </a:t>
            </a:r>
            <a:r>
              <a:rPr b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* * 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097280" y="469080"/>
            <a:ext cx="5029560" cy="111960"/>
          </a:xfrm>
          <a:prstGeom prst="rect">
            <a:avLst/>
          </a:prstGeom>
          <a:solidFill>
            <a:srgbClr val="2e85c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Picture 13" descr=""/>
          <p:cNvPicPr/>
          <p:nvPr/>
        </p:nvPicPr>
        <p:blipFill>
          <a:blip r:embed="rId1"/>
          <a:stretch/>
        </p:blipFill>
        <p:spPr>
          <a:xfrm>
            <a:off x="9334080" y="5923080"/>
            <a:ext cx="1820880" cy="39204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6126480" y="469080"/>
            <a:ext cx="5029560" cy="111960"/>
          </a:xfrm>
          <a:prstGeom prst="rect">
            <a:avLst/>
          </a:prstGeom>
          <a:solidFill>
            <a:srgbClr val="ed721b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"/>
          <p:cNvSpPr/>
          <p:nvPr/>
        </p:nvSpPr>
        <p:spPr>
          <a:xfrm>
            <a:off x="118800" y="1685160"/>
            <a:ext cx="1207296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cp -rf /opt/opencps/portlets/opencps-portlet/docroot/WEB-INF/src/org/opencps/</a:t>
            </a: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accountmgt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/dao/service.xml  </a:t>
            </a: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/opt/opencps/portlets/opencps-portlet/docroot/WEB-INF/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ant -buildfile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/opt/opencps/portlets/opencps-portlet/build.xml   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build-service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\cp -rf /opt/opencps/portlets/opencps-portlet/docroot/WEB-INF/src/org/opencps/</a:t>
            </a: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datamgt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/dao/service.xml   </a:t>
            </a: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/opt/opencps/portlets/opencps-portlet/docroot/WEB-INF/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ant -buildfile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/opt/opencps/portlets/opencps-portlet/build.xml   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build-service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8" dur="indefinite" restart="never" nodeType="tmRoot">
          <p:childTnLst>
            <p:seq>
              <p:cTn id="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097280" y="700560"/>
            <a:ext cx="10057680" cy="865080"/>
          </a:xfrm>
          <a:prstGeom prst="rect">
            <a:avLst/>
          </a:prstGeom>
          <a:solidFill>
            <a:srgbClr val="2e85c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Sử dụng Ant để Build Service  </a:t>
            </a:r>
            <a:r>
              <a:rPr b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* * 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097280" y="469080"/>
            <a:ext cx="5029560" cy="111960"/>
          </a:xfrm>
          <a:prstGeom prst="rect">
            <a:avLst/>
          </a:prstGeom>
          <a:solidFill>
            <a:srgbClr val="2e85c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6126480" y="469080"/>
            <a:ext cx="5029560" cy="111960"/>
          </a:xfrm>
          <a:prstGeom prst="rect">
            <a:avLst/>
          </a:prstGeom>
          <a:solidFill>
            <a:srgbClr val="ed721b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"/>
          <p:cNvSpPr/>
          <p:nvPr/>
        </p:nvSpPr>
        <p:spPr>
          <a:xfrm>
            <a:off x="636480" y="1685160"/>
            <a:ext cx="10979640" cy="274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</a:t>
            </a: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Deploy file War: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ant -buildfile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/opt/opencps/portlets/opencps-portlet/build.xml 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ant -buildfile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/opt/opencps/portlets/opencps-portlet/build.xml 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build-taglib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ant -buildfile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/opt/opencps/portlets/opencps-portlet/build.xml 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deploy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ant -buildfile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/opt/opencps/hooks/build.xml 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deploy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8064a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ant -buildfile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/opt/opencps/themes/build.xml 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deploy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1097280" y="5226840"/>
            <a:ext cx="3772080" cy="21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Arial (Headings)"/>
                <a:ea typeface="Verdana"/>
              </a:rPr>
              <a:t>Opencps-portlet.war</a:t>
            </a:r>
            <a:r>
              <a:rPr b="1" lang="en-US" sz="2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Arial (Headings)"/>
                <a:ea typeface="Verdana"/>
              </a:rPr>
              <a:t>
</a:t>
            </a:r>
            <a:r>
              <a:rPr b="1" lang="en-US" sz="2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Arial (Headings)"/>
                <a:ea typeface="Verdana"/>
              </a:rPr>
              <a:t>Opencps-hook.war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Arial (Headings)"/>
                <a:ea typeface="Verdana"/>
              </a:rPr>
              <a:t>Opencps-theme.war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Arial (Headings)"/>
                <a:ea typeface="Verdana"/>
              </a:rPr>
              <a:t>Opencps-ux-theme.war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2627280" y="4455000"/>
            <a:ext cx="356040" cy="771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7"/>
          <p:cNvSpPr/>
          <p:nvPr/>
        </p:nvSpPr>
        <p:spPr>
          <a:xfrm>
            <a:off x="6151320" y="5466600"/>
            <a:ext cx="45518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/opt/server/deploy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8"/>
          <p:cNvSpPr/>
          <p:nvPr/>
        </p:nvSpPr>
        <p:spPr>
          <a:xfrm>
            <a:off x="4322520" y="5712120"/>
            <a:ext cx="1803240" cy="284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0" dur="indefinite" restart="never" nodeType="tmRoot">
          <p:childTnLst>
            <p:seq>
              <p:cTn id="4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7280" y="700560"/>
            <a:ext cx="10057680" cy="865080"/>
          </a:xfrm>
          <a:prstGeom prst="rect">
            <a:avLst/>
          </a:prstGeom>
          <a:solidFill>
            <a:srgbClr val="2e85c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5. 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Import OpenCPS Database và Init Data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097280" y="469080"/>
            <a:ext cx="5029560" cy="111960"/>
          </a:xfrm>
          <a:prstGeom prst="rect">
            <a:avLst/>
          </a:prstGeom>
          <a:solidFill>
            <a:srgbClr val="2e85c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Picture 13" descr=""/>
          <p:cNvPicPr/>
          <p:nvPr/>
        </p:nvPicPr>
        <p:blipFill>
          <a:blip r:embed="rId1"/>
          <a:stretch/>
        </p:blipFill>
        <p:spPr>
          <a:xfrm>
            <a:off x="9334080" y="5923080"/>
            <a:ext cx="1820880" cy="392040"/>
          </a:xfrm>
          <a:prstGeom prst="rect">
            <a:avLst/>
          </a:prstGeom>
          <a:ln>
            <a:noFill/>
          </a:ln>
        </p:spPr>
      </p:pic>
      <p:sp>
        <p:nvSpPr>
          <p:cNvPr id="143" name="CustomShape 3"/>
          <p:cNvSpPr/>
          <p:nvPr/>
        </p:nvSpPr>
        <p:spPr>
          <a:xfrm>
            <a:off x="6126480" y="469080"/>
            <a:ext cx="5029560" cy="111960"/>
          </a:xfrm>
          <a:prstGeom prst="rect">
            <a:avLst/>
          </a:prstGeom>
          <a:solidFill>
            <a:srgbClr val="ed721b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4"/>
          <p:cNvSpPr/>
          <p:nvPr/>
        </p:nvSpPr>
        <p:spPr>
          <a:xfrm>
            <a:off x="1039680" y="2361600"/>
            <a:ext cx="58734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db_script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/opencps_v1.5.sql.tar.gz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3352680" y="4946400"/>
            <a:ext cx="3166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db_script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/data.tar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13" descr=""/>
          <p:cNvPicPr/>
          <p:nvPr/>
        </p:nvPicPr>
        <p:blipFill>
          <a:blip r:embed="rId2"/>
          <a:stretch/>
        </p:blipFill>
        <p:spPr>
          <a:xfrm>
            <a:off x="1643040" y="3745440"/>
            <a:ext cx="1820880" cy="392040"/>
          </a:xfrm>
          <a:prstGeom prst="rect">
            <a:avLst/>
          </a:prstGeom>
          <a:ln>
            <a:noFill/>
          </a:ln>
        </p:spPr>
      </p:pic>
      <p:sp>
        <p:nvSpPr>
          <p:cNvPr id="147" name="CustomShape 6"/>
          <p:cNvSpPr/>
          <p:nvPr/>
        </p:nvSpPr>
        <p:spPr>
          <a:xfrm>
            <a:off x="640080" y="3378960"/>
            <a:ext cx="35704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latin typeface="Arial (Headings)"/>
                <a:ea typeface="Verdana"/>
              </a:rPr>
              <a:t>Source Code (Github)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1617480" y="4078080"/>
            <a:ext cx="18720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1.5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Picture 20" descr=""/>
          <p:cNvPicPr/>
          <p:nvPr/>
        </p:nvPicPr>
        <p:blipFill>
          <a:blip r:embed="rId3"/>
          <a:stretch/>
        </p:blipFill>
        <p:spPr>
          <a:xfrm>
            <a:off x="8641440" y="2220480"/>
            <a:ext cx="2323080" cy="725400"/>
          </a:xfrm>
          <a:prstGeom prst="rect">
            <a:avLst/>
          </a:prstGeom>
          <a:ln>
            <a:noFill/>
          </a:ln>
        </p:spPr>
      </p:pic>
      <p:sp>
        <p:nvSpPr>
          <p:cNvPr id="150" name="CustomShape 8"/>
          <p:cNvSpPr/>
          <p:nvPr/>
        </p:nvSpPr>
        <p:spPr>
          <a:xfrm>
            <a:off x="8305920" y="4946400"/>
            <a:ext cx="25556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C:\server\data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9"/>
          <p:cNvSpPr/>
          <p:nvPr/>
        </p:nvSpPr>
        <p:spPr>
          <a:xfrm>
            <a:off x="6946920" y="2531520"/>
            <a:ext cx="1519560" cy="261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0"/>
          <p:cNvSpPr/>
          <p:nvPr/>
        </p:nvSpPr>
        <p:spPr>
          <a:xfrm>
            <a:off x="6771960" y="5103360"/>
            <a:ext cx="1519560" cy="261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1"/>
          <p:cNvSpPr/>
          <p:nvPr/>
        </p:nvSpPr>
        <p:spPr>
          <a:xfrm rot="19502400">
            <a:off x="2653560" y="3025440"/>
            <a:ext cx="854640" cy="239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2"/>
          <p:cNvSpPr/>
          <p:nvPr/>
        </p:nvSpPr>
        <p:spPr>
          <a:xfrm rot="2969400">
            <a:off x="2936520" y="4563720"/>
            <a:ext cx="795600" cy="23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3"/>
          <p:cNvSpPr/>
          <p:nvPr/>
        </p:nvSpPr>
        <p:spPr>
          <a:xfrm>
            <a:off x="7350840" y="2918880"/>
            <a:ext cx="462492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[mysqld]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lower_case_table_names=1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2" dur="indefinite" restart="never" nodeType="tmRoot">
          <p:childTnLst>
            <p:seq>
              <p:cTn id="4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097280" y="700560"/>
            <a:ext cx="10057680" cy="865080"/>
          </a:xfrm>
          <a:prstGeom prst="rect">
            <a:avLst/>
          </a:prstGeom>
          <a:solidFill>
            <a:srgbClr val="2e85c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Cấu hình Liferay Bundle with Jboss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097280" y="469080"/>
            <a:ext cx="5029560" cy="111960"/>
          </a:xfrm>
          <a:prstGeom prst="rect">
            <a:avLst/>
          </a:prstGeom>
          <a:solidFill>
            <a:srgbClr val="2e85c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58" name="Picture 13" descr=""/>
          <p:cNvPicPr/>
          <p:nvPr/>
        </p:nvPicPr>
        <p:blipFill>
          <a:blip r:embed="rId1"/>
          <a:stretch/>
        </p:blipFill>
        <p:spPr>
          <a:xfrm>
            <a:off x="9334080" y="5923080"/>
            <a:ext cx="1820880" cy="3920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6126480" y="469080"/>
            <a:ext cx="5029560" cy="111960"/>
          </a:xfrm>
          <a:prstGeom prst="rect">
            <a:avLst/>
          </a:prstGeom>
          <a:solidFill>
            <a:srgbClr val="ed721b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4"/>
          <p:cNvSpPr/>
          <p:nvPr/>
        </p:nvSpPr>
        <p:spPr>
          <a:xfrm>
            <a:off x="1097280" y="1698840"/>
            <a:ext cx="10468800" cy="45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Kết nối đến Database: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Tạo file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/opt/server/portal-setup-wizard.properties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admin.email.from.address=test@liferay.com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admin.email.from.name=Test 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jdbc.default.driverClassName=com.mysql.jdbc.Driver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jdbc.default.password=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ABCD1234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jdbc.default.url=jdbc:mysql://localhost/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opencps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?useUnicode=true&amp;characterEncoding=UTF-8&amp;useFastDateParsing=false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jdbc.default.username=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liferay.home=</a:t>
            </a:r>
            <a:r>
              <a:rPr b="0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/opt/server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setup.wizard.enabled=false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company.default.locale=vi_VN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4" dur="indefinite" restart="never" nodeType="tmRoot">
          <p:childTnLst>
            <p:seq>
              <p:cTn id="4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97280" y="700560"/>
            <a:ext cx="10057680" cy="865080"/>
          </a:xfrm>
          <a:prstGeom prst="rect">
            <a:avLst/>
          </a:prstGeom>
          <a:solidFill>
            <a:srgbClr val="2e85c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Cấu hình Liferay Bundle with Jboss 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097280" y="469080"/>
            <a:ext cx="5029560" cy="111960"/>
          </a:xfrm>
          <a:prstGeom prst="rect">
            <a:avLst/>
          </a:prstGeom>
          <a:solidFill>
            <a:srgbClr val="2e85c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Picture 13" descr=""/>
          <p:cNvPicPr/>
          <p:nvPr/>
        </p:nvPicPr>
        <p:blipFill>
          <a:blip r:embed="rId1"/>
          <a:stretch/>
        </p:blipFill>
        <p:spPr>
          <a:xfrm>
            <a:off x="9903960" y="6118560"/>
            <a:ext cx="1820880" cy="39204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6126480" y="469080"/>
            <a:ext cx="5029560" cy="111960"/>
          </a:xfrm>
          <a:prstGeom prst="rect">
            <a:avLst/>
          </a:prstGeom>
          <a:solidFill>
            <a:srgbClr val="ed721b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"/>
          <p:cNvSpPr/>
          <p:nvPr/>
        </p:nvSpPr>
        <p:spPr>
          <a:xfrm>
            <a:off x="1097280" y="1566720"/>
            <a:ext cx="1073232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Cấu hình Port Web: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C:\server\jboss-7.1.3\standalone\configuration\standalone.xml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Picture 1" descr=""/>
          <p:cNvPicPr/>
          <p:nvPr/>
        </p:nvPicPr>
        <p:blipFill>
          <a:blip r:embed="rId2"/>
          <a:stretch/>
        </p:blipFill>
        <p:spPr>
          <a:xfrm>
            <a:off x="1097280" y="2867760"/>
            <a:ext cx="8339040" cy="398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6" dur="indefinite" restart="never" nodeType="tmRoot">
          <p:childTnLst>
            <p:seq>
              <p:cTn id="4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097280" y="700560"/>
            <a:ext cx="10057680" cy="865080"/>
          </a:xfrm>
          <a:prstGeom prst="rect">
            <a:avLst/>
          </a:prstGeom>
          <a:solidFill>
            <a:srgbClr val="2e85c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7.  Start Jboss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097280" y="469080"/>
            <a:ext cx="5029560" cy="111960"/>
          </a:xfrm>
          <a:prstGeom prst="rect">
            <a:avLst/>
          </a:prstGeom>
          <a:solidFill>
            <a:srgbClr val="2e85c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Picture 13" descr=""/>
          <p:cNvPicPr/>
          <p:nvPr/>
        </p:nvPicPr>
        <p:blipFill>
          <a:blip r:embed="rId1"/>
          <a:stretch/>
        </p:blipFill>
        <p:spPr>
          <a:xfrm>
            <a:off x="9903960" y="6118560"/>
            <a:ext cx="1820880" cy="392040"/>
          </a:xfrm>
          <a:prstGeom prst="rect">
            <a:avLst/>
          </a:prstGeom>
          <a:ln>
            <a:noFill/>
          </a:ln>
        </p:spPr>
      </p:pic>
      <p:sp>
        <p:nvSpPr>
          <p:cNvPr id="170" name="CustomShape 3"/>
          <p:cNvSpPr/>
          <p:nvPr/>
        </p:nvSpPr>
        <p:spPr>
          <a:xfrm>
            <a:off x="6126480" y="469080"/>
            <a:ext cx="5029560" cy="111960"/>
          </a:xfrm>
          <a:prstGeom prst="rect">
            <a:avLst/>
          </a:prstGeom>
          <a:solidFill>
            <a:srgbClr val="ed721b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"/>
          <p:cNvSpPr/>
          <p:nvPr/>
        </p:nvSpPr>
        <p:spPr>
          <a:xfrm>
            <a:off x="1097280" y="1685160"/>
            <a:ext cx="1005768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Vào thư mục /opt/server/jboss-7.1.3/bin/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2" name="Table 5"/>
          <p:cNvGraphicFramePr/>
          <p:nvPr/>
        </p:nvGraphicFramePr>
        <p:xfrm>
          <a:off x="1919160" y="2795040"/>
          <a:ext cx="8127360" cy="2010600"/>
        </p:xfrm>
        <a:graphic>
          <a:graphicData uri="http://schemas.openxmlformats.org/drawingml/2006/table">
            <a:tbl>
              <a:tblPr/>
              <a:tblGrid>
                <a:gridCol w="4063680"/>
                <a:gridCol w="4064040"/>
              </a:tblGrid>
              <a:tr h="548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Linux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3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Window (cmd)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1462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./startup.sh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Hoặc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./standalone.sh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Standalone.bat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8" dur="indefinite" restart="never" nodeType="tmRoot">
          <p:childTnLst>
            <p:seq>
              <p:cTn id="4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097280" y="700560"/>
            <a:ext cx="10057680" cy="865080"/>
          </a:xfrm>
          <a:prstGeom prst="rect">
            <a:avLst/>
          </a:prstGeom>
          <a:solidFill>
            <a:srgbClr val="2e85c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Tổng quan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097280" y="469080"/>
            <a:ext cx="5029560" cy="111960"/>
          </a:xfrm>
          <a:prstGeom prst="rect">
            <a:avLst/>
          </a:prstGeom>
          <a:solidFill>
            <a:srgbClr val="2e85c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6126480" y="469080"/>
            <a:ext cx="5029560" cy="111960"/>
          </a:xfrm>
          <a:prstGeom prst="rect">
            <a:avLst/>
          </a:prstGeom>
          <a:solidFill>
            <a:srgbClr val="ed721b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>
            <a:off x="5675040" y="3616560"/>
            <a:ext cx="7192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Picture 55" descr=""/>
          <p:cNvPicPr/>
          <p:nvPr/>
        </p:nvPicPr>
        <p:blipFill>
          <a:blip r:embed="rId1"/>
          <a:stretch/>
        </p:blipFill>
        <p:spPr>
          <a:xfrm>
            <a:off x="4756680" y="2133360"/>
            <a:ext cx="2780640" cy="1380240"/>
          </a:xfrm>
          <a:prstGeom prst="rect">
            <a:avLst/>
          </a:prstGeom>
          <a:ln>
            <a:noFill/>
          </a:ln>
        </p:spPr>
      </p:pic>
      <p:pic>
        <p:nvPicPr>
          <p:cNvPr id="46" name="Picture 13" descr=""/>
          <p:cNvPicPr/>
          <p:nvPr/>
        </p:nvPicPr>
        <p:blipFill>
          <a:blip r:embed="rId2"/>
          <a:stretch/>
        </p:blipFill>
        <p:spPr>
          <a:xfrm>
            <a:off x="1643040" y="2627640"/>
            <a:ext cx="1820880" cy="392040"/>
          </a:xfrm>
          <a:prstGeom prst="rect">
            <a:avLst/>
          </a:prstGeom>
          <a:ln>
            <a:noFill/>
          </a:ln>
        </p:spPr>
      </p:pic>
      <p:sp>
        <p:nvSpPr>
          <p:cNvPr id="47" name="CustomShape 5"/>
          <p:cNvSpPr/>
          <p:nvPr/>
        </p:nvSpPr>
        <p:spPr>
          <a:xfrm>
            <a:off x="912600" y="2255400"/>
            <a:ext cx="365940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latin typeface="Arial (Headings)"/>
                <a:ea typeface="Verdana"/>
              </a:rPr>
              <a:t>Source Code (Github)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617480" y="2959920"/>
            <a:ext cx="18720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1.5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7"/>
          <p:cNvSpPr/>
          <p:nvPr/>
        </p:nvSpPr>
        <p:spPr>
          <a:xfrm>
            <a:off x="4037760" y="2680920"/>
            <a:ext cx="744120" cy="28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8"/>
          <p:cNvSpPr/>
          <p:nvPr/>
        </p:nvSpPr>
        <p:spPr>
          <a:xfrm>
            <a:off x="8304840" y="2260800"/>
            <a:ext cx="3765240" cy="17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Arial (Headings)"/>
                <a:ea typeface="Verdana"/>
              </a:rPr>
              <a:t>Opencps-portlet.war</a:t>
            </a:r>
            <a:r>
              <a:rPr b="1" lang="en-US" sz="2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Arial (Headings)"/>
                <a:ea typeface="Verdana"/>
              </a:rPr>
              <a:t>
</a:t>
            </a:r>
            <a:r>
              <a:rPr b="1" lang="en-US" sz="2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Arial (Headings)"/>
                <a:ea typeface="Verdana"/>
              </a:rPr>
              <a:t>Opencps-hook.war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Arial (Headings)"/>
                <a:ea typeface="Verdana"/>
              </a:rPr>
              <a:t>Opencps-theme.war</a:t>
            </a:r>
            <a:r>
              <a:rPr b="1" lang="en-US" sz="2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Arial (Headings)"/>
                <a:ea typeface="Verdana"/>
              </a:rPr>
              <a:t>
</a:t>
            </a:r>
            <a:r>
              <a:rPr b="1" lang="en-US" sz="22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Arial (Headings)"/>
                <a:ea typeface="Verdana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9"/>
          <p:cNvSpPr/>
          <p:nvPr/>
        </p:nvSpPr>
        <p:spPr>
          <a:xfrm rot="10800000">
            <a:off x="9687960" y="6008760"/>
            <a:ext cx="1387080" cy="2520000"/>
          </a:xfrm>
          <a:prstGeom prst="bentArrow">
            <a:avLst>
              <a:gd name="adj1" fmla="val 11455"/>
              <a:gd name="adj2" fmla="val 14450"/>
              <a:gd name="adj3" fmla="val 13034"/>
              <a:gd name="adj4" fmla="val 4375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0"/>
          <p:cNvSpPr/>
          <p:nvPr/>
        </p:nvSpPr>
        <p:spPr>
          <a:xfrm>
            <a:off x="7537680" y="2669760"/>
            <a:ext cx="766800" cy="300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3" name="Picture 5" descr=""/>
          <p:cNvPicPr/>
          <p:nvPr/>
        </p:nvPicPr>
        <p:blipFill>
          <a:blip r:embed="rId3"/>
          <a:stretch/>
        </p:blipFill>
        <p:spPr>
          <a:xfrm>
            <a:off x="5349600" y="5500440"/>
            <a:ext cx="2571480" cy="630000"/>
          </a:xfrm>
          <a:prstGeom prst="rect">
            <a:avLst/>
          </a:prstGeom>
          <a:ln>
            <a:noFill/>
          </a:ln>
        </p:spPr>
      </p:pic>
      <p:pic>
        <p:nvPicPr>
          <p:cNvPr id="54" name="Picture 6" descr=""/>
          <p:cNvPicPr/>
          <p:nvPr/>
        </p:nvPicPr>
        <p:blipFill>
          <a:blip r:embed="rId4"/>
          <a:stretch/>
        </p:blipFill>
        <p:spPr>
          <a:xfrm>
            <a:off x="1097280" y="4346280"/>
            <a:ext cx="2609280" cy="1968840"/>
          </a:xfrm>
          <a:prstGeom prst="rect">
            <a:avLst/>
          </a:prstGeom>
          <a:ln>
            <a:noFill/>
          </a:ln>
        </p:spPr>
      </p:pic>
      <p:sp>
        <p:nvSpPr>
          <p:cNvPr id="55" name="CustomShape 11"/>
          <p:cNvSpPr/>
          <p:nvPr/>
        </p:nvSpPr>
        <p:spPr>
          <a:xfrm rot="10800000">
            <a:off x="5050440" y="5500440"/>
            <a:ext cx="1140120" cy="300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2"/>
          <p:cNvSpPr/>
          <p:nvPr/>
        </p:nvSpPr>
        <p:spPr>
          <a:xfrm>
            <a:off x="4588200" y="6194520"/>
            <a:ext cx="5104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latin typeface="Arial (Headings)"/>
                <a:ea typeface="Verdana"/>
              </a:rPr>
              <a:t>Liferay bundle with Jboss 6.2.5GA6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Picture 3" descr=""/>
          <p:cNvPicPr/>
          <p:nvPr/>
        </p:nvPicPr>
        <p:blipFill>
          <a:blip r:embed="rId5"/>
          <a:stretch/>
        </p:blipFill>
        <p:spPr>
          <a:xfrm>
            <a:off x="5473800" y="4231440"/>
            <a:ext cx="2323080" cy="725400"/>
          </a:xfrm>
          <a:prstGeom prst="rect">
            <a:avLst/>
          </a:prstGeom>
          <a:ln>
            <a:noFill/>
          </a:ln>
        </p:spPr>
      </p:pic>
      <p:sp>
        <p:nvSpPr>
          <p:cNvPr id="58" name="CustomShape 13"/>
          <p:cNvSpPr/>
          <p:nvPr/>
        </p:nvSpPr>
        <p:spPr>
          <a:xfrm>
            <a:off x="6338880" y="4645080"/>
            <a:ext cx="59292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4bacc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14"/>
          <p:cNvSpPr/>
          <p:nvPr/>
        </p:nvSpPr>
        <p:spPr>
          <a:xfrm>
            <a:off x="5057640" y="1778400"/>
            <a:ext cx="2989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 (Headings)"/>
                <a:ea typeface="Verdana"/>
              </a:rPr>
              <a:t>Java + Ant + Eclipse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1097280" y="700560"/>
            <a:ext cx="10057680" cy="865080"/>
          </a:xfrm>
          <a:prstGeom prst="rect">
            <a:avLst/>
          </a:prstGeom>
          <a:solidFill>
            <a:srgbClr val="2e85c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Các bước triển khai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1097280" y="469080"/>
            <a:ext cx="5029560" cy="111960"/>
          </a:xfrm>
          <a:prstGeom prst="rect">
            <a:avLst/>
          </a:prstGeom>
          <a:solidFill>
            <a:srgbClr val="2e85c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2" name="Picture 13" descr=""/>
          <p:cNvPicPr/>
          <p:nvPr/>
        </p:nvPicPr>
        <p:blipFill>
          <a:blip r:embed="rId1"/>
          <a:stretch/>
        </p:blipFill>
        <p:spPr>
          <a:xfrm>
            <a:off x="9334080" y="5923080"/>
            <a:ext cx="1820880" cy="392040"/>
          </a:xfrm>
          <a:prstGeom prst="rect">
            <a:avLst/>
          </a:prstGeom>
          <a:ln>
            <a:noFill/>
          </a:ln>
        </p:spPr>
      </p:pic>
      <p:sp>
        <p:nvSpPr>
          <p:cNvPr id="63" name="CustomShape 3"/>
          <p:cNvSpPr/>
          <p:nvPr/>
        </p:nvSpPr>
        <p:spPr>
          <a:xfrm>
            <a:off x="6126480" y="469080"/>
            <a:ext cx="5029560" cy="111960"/>
          </a:xfrm>
          <a:prstGeom prst="rect">
            <a:avLst/>
          </a:prstGeom>
          <a:solidFill>
            <a:srgbClr val="ed721b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4"/>
          <p:cNvSpPr/>
          <p:nvPr/>
        </p:nvSpPr>
        <p:spPr>
          <a:xfrm>
            <a:off x="1097280" y="1685160"/>
            <a:ext cx="10057680" cy="45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14440" indent="-514080">
              <a:lnSpc>
                <a:spcPct val="100000"/>
              </a:lnSpc>
              <a:buClr>
                <a:srgbClr val="2e85cf"/>
              </a:buClr>
              <a:buFont typeface="StarSymbol"/>
              <a:buAutoNum type="arabicPeriod"/>
            </a:pPr>
            <a:r>
              <a:rPr b="1" lang="en-US" sz="2600" spc="-1" strike="noStrike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Cài đặt Oracle JDK 7u79, Ant 1.9.7, MariaDB 10.1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2e85cf"/>
              </a:buClr>
              <a:buFont typeface="StarSymbol"/>
              <a:buAutoNum type="arabicPeriod"/>
            </a:pPr>
            <a:r>
              <a:rPr b="1" lang="en-US" sz="2600" spc="-1" strike="noStrike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Tải Liferay Bundle with Jboss 7.1.3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2e85cf"/>
              </a:buClr>
              <a:buFont typeface="StarSymbol"/>
              <a:buAutoNum type="arabicPeriod"/>
            </a:pPr>
            <a:r>
              <a:rPr b="1" lang="en-US" sz="2600" spc="-1" strike="noStrike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Git Clone OpenCPS và Tải Liferay Plugin SDK 6.2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2e85cf"/>
              </a:buClr>
              <a:buFont typeface="StarSymbol"/>
              <a:buAutoNum type="arabicPeriod"/>
            </a:pPr>
            <a:r>
              <a:rPr b="1" lang="en-US" sz="2600" spc="-1" strike="noStrike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Sử dụng Ant để Build Service  </a:t>
            </a:r>
            <a:r>
              <a:rPr b="1" lang="en-US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* * *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2e85cf"/>
              </a:buClr>
              <a:buFont typeface="StarSymbol"/>
              <a:buAutoNum type="arabicPeriod"/>
            </a:pPr>
            <a:r>
              <a:rPr b="1" lang="en-US" sz="2600" spc="-1" strike="noStrike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Import OpenCPS 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2e85cf"/>
              </a:buClr>
              <a:buFont typeface="StarSymbol"/>
              <a:buAutoNum type="arabicPeriod"/>
            </a:pPr>
            <a:r>
              <a:rPr b="1" lang="en-US" sz="2600" spc="-1" strike="noStrike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Cấu hình Liferay Bundle with Jboss 7.1.3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2e85cf"/>
              </a:buClr>
              <a:buFont typeface="StarSymbol"/>
              <a:buAutoNum type="arabicPeriod"/>
            </a:pPr>
            <a:r>
              <a:rPr b="1" lang="en-US" sz="2600" spc="-1" strike="noStrike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Start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0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42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1000"/>
                                        <p:tgtEl>
                                          <p:spTgt spid="64">
                                            <p:txEl>
                                              <p:pRg st="242" end="2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64">
                                            <p:txEl>
                                              <p:pRg st="242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64">
                                            <p:txEl>
                                              <p:pRg st="242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1097280" y="700560"/>
            <a:ext cx="10057680" cy="865080"/>
          </a:xfrm>
          <a:prstGeom prst="rect">
            <a:avLst/>
          </a:prstGeom>
          <a:solidFill>
            <a:srgbClr val="2e85c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14440" indent="-5140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Cài đặt Oracle JDK, Ant, MariaDB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1097280" y="469080"/>
            <a:ext cx="5029560" cy="111960"/>
          </a:xfrm>
          <a:prstGeom prst="rect">
            <a:avLst/>
          </a:prstGeom>
          <a:solidFill>
            <a:srgbClr val="2e85c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7" name="Picture 13" descr=""/>
          <p:cNvPicPr/>
          <p:nvPr/>
        </p:nvPicPr>
        <p:blipFill>
          <a:blip r:embed="rId1"/>
          <a:stretch/>
        </p:blipFill>
        <p:spPr>
          <a:xfrm>
            <a:off x="9334080" y="5923080"/>
            <a:ext cx="1820880" cy="392040"/>
          </a:xfrm>
          <a:prstGeom prst="rect">
            <a:avLst/>
          </a:prstGeom>
          <a:ln>
            <a:noFill/>
          </a:ln>
        </p:spPr>
      </p:pic>
      <p:sp>
        <p:nvSpPr>
          <p:cNvPr id="68" name="CustomShape 3"/>
          <p:cNvSpPr/>
          <p:nvPr/>
        </p:nvSpPr>
        <p:spPr>
          <a:xfrm>
            <a:off x="6126480" y="469080"/>
            <a:ext cx="5029560" cy="111960"/>
          </a:xfrm>
          <a:prstGeom prst="rect">
            <a:avLst/>
          </a:prstGeom>
          <a:solidFill>
            <a:srgbClr val="ed721b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9" name="Picture 1" descr=""/>
          <p:cNvPicPr/>
          <p:nvPr/>
        </p:nvPicPr>
        <p:blipFill>
          <a:blip r:embed="rId2"/>
          <a:stretch/>
        </p:blipFill>
        <p:spPr>
          <a:xfrm>
            <a:off x="5419080" y="4685400"/>
            <a:ext cx="1284840" cy="1985760"/>
          </a:xfrm>
          <a:prstGeom prst="rect">
            <a:avLst/>
          </a:prstGeom>
          <a:ln>
            <a:noFill/>
          </a:ln>
        </p:spPr>
      </p:pic>
      <p:sp>
        <p:nvSpPr>
          <p:cNvPr id="70" name="CustomShape 4"/>
          <p:cNvSpPr/>
          <p:nvPr/>
        </p:nvSpPr>
        <p:spPr>
          <a:xfrm>
            <a:off x="1056960" y="1800360"/>
            <a:ext cx="2873880" cy="19843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1" name="Picture 9" descr=""/>
          <p:cNvPicPr/>
          <p:nvPr/>
        </p:nvPicPr>
        <p:blipFill>
          <a:blip r:embed="rId3"/>
          <a:stretch/>
        </p:blipFill>
        <p:spPr>
          <a:xfrm>
            <a:off x="1387440" y="2176920"/>
            <a:ext cx="2213280" cy="1215720"/>
          </a:xfrm>
          <a:prstGeom prst="rect">
            <a:avLst/>
          </a:prstGeom>
          <a:ln>
            <a:noFill/>
          </a:ln>
        </p:spPr>
      </p:pic>
      <p:sp>
        <p:nvSpPr>
          <p:cNvPr id="72" name="CustomShape 5"/>
          <p:cNvSpPr/>
          <p:nvPr/>
        </p:nvSpPr>
        <p:spPr>
          <a:xfrm flipH="1" rot="10800000">
            <a:off x="5141880" y="5923080"/>
            <a:ext cx="2647440" cy="1985760"/>
          </a:xfrm>
          <a:prstGeom prst="bentArrow">
            <a:avLst>
              <a:gd name="adj1" fmla="val 7477"/>
              <a:gd name="adj2" fmla="val 10863"/>
              <a:gd name="adj3" fmla="val 9067"/>
              <a:gd name="adj4" fmla="val 4375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6"/>
          <p:cNvSpPr/>
          <p:nvPr/>
        </p:nvSpPr>
        <p:spPr>
          <a:xfrm>
            <a:off x="8192160" y="1758960"/>
            <a:ext cx="2873880" cy="19843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95373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7"/>
          <p:cNvSpPr/>
          <p:nvPr/>
        </p:nvSpPr>
        <p:spPr>
          <a:xfrm>
            <a:off x="4624560" y="1792800"/>
            <a:ext cx="2873880" cy="19843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d9969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8"/>
          <p:cNvSpPr/>
          <p:nvPr/>
        </p:nvSpPr>
        <p:spPr>
          <a:xfrm rot="10800000">
            <a:off x="9915840" y="5923080"/>
            <a:ext cx="2901240" cy="2082600"/>
          </a:xfrm>
          <a:prstGeom prst="bentArrow">
            <a:avLst>
              <a:gd name="adj1" fmla="val 7477"/>
              <a:gd name="adj2" fmla="val 9723"/>
              <a:gd name="adj3" fmla="val 9067"/>
              <a:gd name="adj4" fmla="val 4375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6" name="Picture 17" descr=""/>
          <p:cNvPicPr/>
          <p:nvPr/>
        </p:nvPicPr>
        <p:blipFill>
          <a:blip r:embed="rId4"/>
          <a:stretch/>
        </p:blipFill>
        <p:spPr>
          <a:xfrm>
            <a:off x="8467560" y="2283120"/>
            <a:ext cx="2323080" cy="725400"/>
          </a:xfrm>
          <a:prstGeom prst="rect">
            <a:avLst/>
          </a:prstGeom>
          <a:ln>
            <a:noFill/>
          </a:ln>
        </p:spPr>
      </p:pic>
      <p:pic>
        <p:nvPicPr>
          <p:cNvPr id="77" name="Picture 8" descr=""/>
          <p:cNvPicPr/>
          <p:nvPr/>
        </p:nvPicPr>
        <p:blipFill>
          <a:blip r:embed="rId5"/>
          <a:stretch/>
        </p:blipFill>
        <p:spPr>
          <a:xfrm>
            <a:off x="5109120" y="2130120"/>
            <a:ext cx="1904760" cy="1180800"/>
          </a:xfrm>
          <a:prstGeom prst="rect">
            <a:avLst/>
          </a:prstGeom>
          <a:ln>
            <a:noFill/>
          </a:ln>
        </p:spPr>
      </p:pic>
      <p:sp>
        <p:nvSpPr>
          <p:cNvPr id="78" name="CustomShape 9"/>
          <p:cNvSpPr/>
          <p:nvPr/>
        </p:nvSpPr>
        <p:spPr>
          <a:xfrm>
            <a:off x="5939640" y="3857040"/>
            <a:ext cx="243720" cy="748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0"/>
          <p:cNvSpPr/>
          <p:nvPr/>
        </p:nvSpPr>
        <p:spPr>
          <a:xfrm>
            <a:off x="2668680" y="3899520"/>
            <a:ext cx="258840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Oracle JDK 7u79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11"/>
          <p:cNvSpPr/>
          <p:nvPr/>
        </p:nvSpPr>
        <p:spPr>
          <a:xfrm>
            <a:off x="6263280" y="4179240"/>
            <a:ext cx="150120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Ant 1.9.7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12"/>
          <p:cNvSpPr/>
          <p:nvPr/>
        </p:nvSpPr>
        <p:spPr>
          <a:xfrm>
            <a:off x="7827480" y="3857040"/>
            <a:ext cx="195768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MariaDB 10.1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4" dur="indefinite" restart="never" nodeType="tmRoot">
          <p:childTnLst>
            <p:seq>
              <p:cTn id="1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097280" y="700560"/>
            <a:ext cx="10057680" cy="865080"/>
          </a:xfrm>
          <a:prstGeom prst="rect">
            <a:avLst/>
          </a:prstGeom>
          <a:solidFill>
            <a:srgbClr val="2e85c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 Tải Liferay bundle with Jboss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097280" y="469080"/>
            <a:ext cx="5029560" cy="111960"/>
          </a:xfrm>
          <a:prstGeom prst="rect">
            <a:avLst/>
          </a:prstGeom>
          <a:solidFill>
            <a:srgbClr val="2e85c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Picture 13" descr=""/>
          <p:cNvPicPr/>
          <p:nvPr/>
        </p:nvPicPr>
        <p:blipFill>
          <a:blip r:embed="rId1"/>
          <a:stretch/>
        </p:blipFill>
        <p:spPr>
          <a:xfrm>
            <a:off x="9334080" y="5923080"/>
            <a:ext cx="1820880" cy="39204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6126480" y="469080"/>
            <a:ext cx="5029560" cy="111960"/>
          </a:xfrm>
          <a:prstGeom prst="rect">
            <a:avLst/>
          </a:prstGeom>
          <a:solidFill>
            <a:srgbClr val="ed721b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Picture 7" descr=""/>
          <p:cNvPicPr/>
          <p:nvPr/>
        </p:nvPicPr>
        <p:blipFill>
          <a:blip r:embed="rId2"/>
          <a:stretch/>
        </p:blipFill>
        <p:spPr>
          <a:xfrm>
            <a:off x="3016440" y="3037680"/>
            <a:ext cx="1284840" cy="1985760"/>
          </a:xfrm>
          <a:prstGeom prst="rect">
            <a:avLst/>
          </a:prstGeom>
          <a:ln>
            <a:noFill/>
          </a:ln>
        </p:spPr>
      </p:pic>
      <p:sp>
        <p:nvSpPr>
          <p:cNvPr id="87" name="CustomShape 4"/>
          <p:cNvSpPr/>
          <p:nvPr/>
        </p:nvSpPr>
        <p:spPr>
          <a:xfrm>
            <a:off x="2540160" y="2205720"/>
            <a:ext cx="27763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/opt/server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10" descr=""/>
          <p:cNvPicPr/>
          <p:nvPr/>
        </p:nvPicPr>
        <p:blipFill>
          <a:blip r:embed="rId3"/>
          <a:stretch/>
        </p:blipFill>
        <p:spPr>
          <a:xfrm>
            <a:off x="1596240" y="3786120"/>
            <a:ext cx="1027800" cy="564480"/>
          </a:xfrm>
          <a:prstGeom prst="rect">
            <a:avLst/>
          </a:prstGeom>
          <a:ln>
            <a:noFill/>
          </a:ln>
        </p:spPr>
      </p:pic>
      <p:pic>
        <p:nvPicPr>
          <p:cNvPr id="89" name="Picture 13" descr=""/>
          <p:cNvPicPr/>
          <p:nvPr/>
        </p:nvPicPr>
        <p:blipFill>
          <a:blip r:embed="rId4"/>
          <a:stretch/>
        </p:blipFill>
        <p:spPr>
          <a:xfrm>
            <a:off x="1445400" y="4475160"/>
            <a:ext cx="1283040" cy="400680"/>
          </a:xfrm>
          <a:prstGeom prst="rect">
            <a:avLst/>
          </a:prstGeom>
          <a:ln>
            <a:noFill/>
          </a:ln>
        </p:spPr>
      </p:pic>
      <p:pic>
        <p:nvPicPr>
          <p:cNvPr id="90" name="Picture 14" descr=""/>
          <p:cNvPicPr/>
          <p:nvPr/>
        </p:nvPicPr>
        <p:blipFill>
          <a:blip r:embed="rId5"/>
          <a:stretch/>
        </p:blipFill>
        <p:spPr>
          <a:xfrm>
            <a:off x="1733760" y="3109680"/>
            <a:ext cx="890280" cy="551880"/>
          </a:xfrm>
          <a:prstGeom prst="rect">
            <a:avLst/>
          </a:prstGeom>
          <a:ln>
            <a:noFill/>
          </a:ln>
        </p:spPr>
      </p:pic>
      <p:pic>
        <p:nvPicPr>
          <p:cNvPr id="91" name="Picture 21" descr=""/>
          <p:cNvPicPr/>
          <p:nvPr/>
        </p:nvPicPr>
        <p:blipFill>
          <a:blip r:embed="rId6"/>
          <a:stretch/>
        </p:blipFill>
        <p:spPr>
          <a:xfrm>
            <a:off x="6715800" y="3333600"/>
            <a:ext cx="4137840" cy="1014120"/>
          </a:xfrm>
          <a:prstGeom prst="rect">
            <a:avLst/>
          </a:prstGeom>
          <a:ln>
            <a:noFill/>
          </a:ln>
        </p:spPr>
      </p:pic>
      <p:sp>
        <p:nvSpPr>
          <p:cNvPr id="92" name="CustomShape 5"/>
          <p:cNvSpPr/>
          <p:nvPr/>
        </p:nvSpPr>
        <p:spPr>
          <a:xfrm rot="12610200">
            <a:off x="5062680" y="3090600"/>
            <a:ext cx="1685880" cy="32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6"/>
          <p:cNvSpPr/>
          <p:nvPr/>
        </p:nvSpPr>
        <p:spPr>
          <a:xfrm>
            <a:off x="6382080" y="4348440"/>
            <a:ext cx="4680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latin typeface="Arial (Headings)"/>
                <a:ea typeface="Verdana"/>
              </a:rPr>
              <a:t>Liferay bundle with Jboss 6.2.5GA6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" dur="indefinite" restart="never" nodeType="tmRoot">
          <p:childTnLst>
            <p:seq>
              <p:cTn id="1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097280" y="700560"/>
            <a:ext cx="10057680" cy="865080"/>
          </a:xfrm>
          <a:prstGeom prst="rect">
            <a:avLst/>
          </a:prstGeom>
          <a:solidFill>
            <a:srgbClr val="2e85c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 Git Clone OpenCPS và Tải Liferay Plugin SDK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097280" y="469080"/>
            <a:ext cx="5029560" cy="111960"/>
          </a:xfrm>
          <a:prstGeom prst="rect">
            <a:avLst/>
          </a:prstGeom>
          <a:solidFill>
            <a:srgbClr val="2e85c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Picture 13" descr=""/>
          <p:cNvPicPr/>
          <p:nvPr/>
        </p:nvPicPr>
        <p:blipFill>
          <a:blip r:embed="rId1"/>
          <a:stretch/>
        </p:blipFill>
        <p:spPr>
          <a:xfrm>
            <a:off x="9334080" y="5923080"/>
            <a:ext cx="1820880" cy="39204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6126480" y="469080"/>
            <a:ext cx="5029560" cy="111960"/>
          </a:xfrm>
          <a:prstGeom prst="rect">
            <a:avLst/>
          </a:prstGeom>
          <a:solidFill>
            <a:srgbClr val="ed721b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Picture 7" descr=""/>
          <p:cNvPicPr/>
          <p:nvPr/>
        </p:nvPicPr>
        <p:blipFill>
          <a:blip r:embed="rId2"/>
          <a:stretch/>
        </p:blipFill>
        <p:spPr>
          <a:xfrm>
            <a:off x="3087720" y="3253680"/>
            <a:ext cx="1284840" cy="1985760"/>
          </a:xfrm>
          <a:prstGeom prst="rect">
            <a:avLst/>
          </a:prstGeom>
          <a:ln>
            <a:noFill/>
          </a:ln>
        </p:spPr>
      </p:pic>
      <p:pic>
        <p:nvPicPr>
          <p:cNvPr id="99" name="Picture 10" descr=""/>
          <p:cNvPicPr/>
          <p:nvPr/>
        </p:nvPicPr>
        <p:blipFill>
          <a:blip r:embed="rId3"/>
          <a:stretch/>
        </p:blipFill>
        <p:spPr>
          <a:xfrm>
            <a:off x="1596240" y="3786120"/>
            <a:ext cx="1027800" cy="564480"/>
          </a:xfrm>
          <a:prstGeom prst="rect">
            <a:avLst/>
          </a:prstGeom>
          <a:ln>
            <a:noFill/>
          </a:ln>
        </p:spPr>
      </p:pic>
      <p:pic>
        <p:nvPicPr>
          <p:cNvPr id="100" name="Picture 13" descr=""/>
          <p:cNvPicPr/>
          <p:nvPr/>
        </p:nvPicPr>
        <p:blipFill>
          <a:blip r:embed="rId4"/>
          <a:stretch/>
        </p:blipFill>
        <p:spPr>
          <a:xfrm>
            <a:off x="1445400" y="4475160"/>
            <a:ext cx="1283040" cy="400680"/>
          </a:xfrm>
          <a:prstGeom prst="rect">
            <a:avLst/>
          </a:prstGeom>
          <a:ln>
            <a:noFill/>
          </a:ln>
        </p:spPr>
      </p:pic>
      <p:pic>
        <p:nvPicPr>
          <p:cNvPr id="101" name="Picture 14" descr=""/>
          <p:cNvPicPr/>
          <p:nvPr/>
        </p:nvPicPr>
        <p:blipFill>
          <a:blip r:embed="rId5"/>
          <a:stretch/>
        </p:blipFill>
        <p:spPr>
          <a:xfrm>
            <a:off x="1733760" y="3109680"/>
            <a:ext cx="890280" cy="551880"/>
          </a:xfrm>
          <a:prstGeom prst="rect">
            <a:avLst/>
          </a:prstGeom>
          <a:ln>
            <a:noFill/>
          </a:ln>
        </p:spPr>
      </p:pic>
      <p:sp>
        <p:nvSpPr>
          <p:cNvPr id="102" name="CustomShape 4"/>
          <p:cNvSpPr/>
          <p:nvPr/>
        </p:nvSpPr>
        <p:spPr>
          <a:xfrm rot="13383600">
            <a:off x="4968000" y="3391920"/>
            <a:ext cx="1685880" cy="32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Picture 13" descr=""/>
          <p:cNvPicPr/>
          <p:nvPr/>
        </p:nvPicPr>
        <p:blipFill>
          <a:blip r:embed="rId6"/>
          <a:stretch/>
        </p:blipFill>
        <p:spPr>
          <a:xfrm>
            <a:off x="7083360" y="4410720"/>
            <a:ext cx="1820880" cy="392040"/>
          </a:xfrm>
          <a:prstGeom prst="rect">
            <a:avLst/>
          </a:prstGeom>
          <a:ln>
            <a:noFill/>
          </a:ln>
        </p:spPr>
      </p:pic>
      <p:sp>
        <p:nvSpPr>
          <p:cNvPr id="104" name="CustomShape 5"/>
          <p:cNvSpPr/>
          <p:nvPr/>
        </p:nvSpPr>
        <p:spPr>
          <a:xfrm>
            <a:off x="6400800" y="4044240"/>
            <a:ext cx="374904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latin typeface="Arial (Headings)"/>
                <a:ea typeface="Verdana"/>
              </a:rPr>
              <a:t>Source Code (Github)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7057800" y="4743360"/>
            <a:ext cx="187200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1.5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8" descr=""/>
          <p:cNvPicPr/>
          <p:nvPr/>
        </p:nvPicPr>
        <p:blipFill>
          <a:blip r:embed="rId7"/>
          <a:stretch/>
        </p:blipFill>
        <p:spPr>
          <a:xfrm>
            <a:off x="1511640" y="5060160"/>
            <a:ext cx="1334520" cy="326880"/>
          </a:xfrm>
          <a:prstGeom prst="rect">
            <a:avLst/>
          </a:prstGeom>
          <a:ln>
            <a:noFill/>
          </a:ln>
        </p:spPr>
      </p:pic>
      <p:sp>
        <p:nvSpPr>
          <p:cNvPr id="107" name="CustomShape 7"/>
          <p:cNvSpPr/>
          <p:nvPr/>
        </p:nvSpPr>
        <p:spPr>
          <a:xfrm>
            <a:off x="7777440" y="2596320"/>
            <a:ext cx="311328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2e85cf"/>
                </a:solidFill>
                <a:uFill>
                  <a:solidFill>
                    <a:srgbClr val="ffffff"/>
                  </a:solidFill>
                </a:uFill>
                <a:latin typeface="Arial (Headings)"/>
                <a:ea typeface="Verdana"/>
              </a:rPr>
              <a:t>Liferay Plugin SDK 6.2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8"/>
          <p:cNvSpPr/>
          <p:nvPr/>
        </p:nvSpPr>
        <p:spPr>
          <a:xfrm rot="11116800">
            <a:off x="6041160" y="2563920"/>
            <a:ext cx="1742760" cy="32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9"/>
          <p:cNvSpPr/>
          <p:nvPr/>
        </p:nvSpPr>
        <p:spPr>
          <a:xfrm>
            <a:off x="2542680" y="2205720"/>
            <a:ext cx="3335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/opt/opencps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7280" y="700560"/>
            <a:ext cx="10057680" cy="865080"/>
          </a:xfrm>
          <a:prstGeom prst="rect">
            <a:avLst/>
          </a:prstGeom>
          <a:solidFill>
            <a:srgbClr val="2e85c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Sử dụng Ant để Build Service  </a:t>
            </a:r>
            <a:r>
              <a:rPr b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* * 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097280" y="469080"/>
            <a:ext cx="5029560" cy="111960"/>
          </a:xfrm>
          <a:prstGeom prst="rect">
            <a:avLst/>
          </a:prstGeom>
          <a:solidFill>
            <a:srgbClr val="2e85c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2" name="Picture 13" descr=""/>
          <p:cNvPicPr/>
          <p:nvPr/>
        </p:nvPicPr>
        <p:blipFill>
          <a:blip r:embed="rId1"/>
          <a:stretch/>
        </p:blipFill>
        <p:spPr>
          <a:xfrm>
            <a:off x="9334080" y="6163200"/>
            <a:ext cx="1820880" cy="392040"/>
          </a:xfrm>
          <a:prstGeom prst="rect">
            <a:avLst/>
          </a:prstGeom>
          <a:ln>
            <a:noFill/>
          </a:ln>
        </p:spPr>
      </p:pic>
      <p:sp>
        <p:nvSpPr>
          <p:cNvPr id="113" name="CustomShape 3"/>
          <p:cNvSpPr/>
          <p:nvPr/>
        </p:nvSpPr>
        <p:spPr>
          <a:xfrm>
            <a:off x="6126480" y="469080"/>
            <a:ext cx="5029560" cy="111960"/>
          </a:xfrm>
          <a:prstGeom prst="rect">
            <a:avLst/>
          </a:prstGeom>
          <a:solidFill>
            <a:srgbClr val="ed721b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4"/>
          <p:cNvSpPr/>
          <p:nvPr/>
        </p:nvSpPr>
        <p:spPr>
          <a:xfrm>
            <a:off x="828360" y="1685160"/>
            <a:ext cx="11201040" cy="41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Cấu hình Build.properties: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Sửa dòng </a:t>
            </a:r>
            <a:r>
              <a:rPr b="1" lang="en-US" sz="2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341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trong </a:t>
            </a:r>
            <a:r>
              <a:rPr b="1" lang="en-US" sz="2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/opt/opencps/build.properties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thành như sau: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ivy.jar.url=https://repository.liferay.com/nexus/content/repositories/liferay-public-snapshots/com/liferay/org.apache.ivy/${ivy.version}/org.apache.ivy-${ivy.version}.jar‘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 Tải Library sử dụng cho việc Build Service</a:t>
            </a:r>
            <a:r>
              <a:rPr b="1" lang="en-US" sz="3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1" lang="en-US" sz="26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Link</a:t>
            </a:r>
            <a:r>
              <a:rPr b="1" lang="en-US" sz="2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lang="en-US" sz="2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lang="en-US" sz="2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lang="en-US" sz="2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1" lang="en-US" sz="2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/opt/opencps/portlets/opencps-portlet/docroot/WEB-INF/lib/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1786680" y="5071320"/>
            <a:ext cx="1413720" cy="379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2" dur="indefinite" restart="never" nodeType="tmRoot">
          <p:childTnLst>
            <p:seq>
              <p:cTn id="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097280" y="700560"/>
            <a:ext cx="10057680" cy="865080"/>
          </a:xfrm>
          <a:prstGeom prst="rect">
            <a:avLst/>
          </a:prstGeom>
          <a:solidFill>
            <a:srgbClr val="2e85c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Sử dụng Ant để Build Service </a:t>
            </a:r>
            <a:r>
              <a:rPr b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* * 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097280" y="469080"/>
            <a:ext cx="5029560" cy="111960"/>
          </a:xfrm>
          <a:prstGeom prst="rect">
            <a:avLst/>
          </a:prstGeom>
          <a:solidFill>
            <a:srgbClr val="2e85c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Picture 13" descr=""/>
          <p:cNvPicPr/>
          <p:nvPr/>
        </p:nvPicPr>
        <p:blipFill>
          <a:blip r:embed="rId1"/>
          <a:stretch/>
        </p:blipFill>
        <p:spPr>
          <a:xfrm>
            <a:off x="9334080" y="5923080"/>
            <a:ext cx="1820880" cy="392040"/>
          </a:xfrm>
          <a:prstGeom prst="rect">
            <a:avLst/>
          </a:prstGeom>
          <a:ln>
            <a:noFill/>
          </a:ln>
        </p:spPr>
      </p:pic>
      <p:sp>
        <p:nvSpPr>
          <p:cNvPr id="119" name="CustomShape 3"/>
          <p:cNvSpPr/>
          <p:nvPr/>
        </p:nvSpPr>
        <p:spPr>
          <a:xfrm>
            <a:off x="6126480" y="469080"/>
            <a:ext cx="5029560" cy="111960"/>
          </a:xfrm>
          <a:prstGeom prst="rect">
            <a:avLst/>
          </a:prstGeom>
          <a:solidFill>
            <a:srgbClr val="ed721b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4"/>
          <p:cNvSpPr/>
          <p:nvPr/>
        </p:nvSpPr>
        <p:spPr>
          <a:xfrm>
            <a:off x="693360" y="1685160"/>
            <a:ext cx="11739600" cy="44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Tao </a:t>
            </a:r>
            <a:r>
              <a:rPr b="1" lang="en-US" sz="30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Build.[user].properties </a:t>
            </a: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trong </a:t>
            </a:r>
            <a:r>
              <a:rPr b="1" lang="en-US" sz="30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/opt/opencps/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app.server.type = </a:t>
            </a:r>
            <a:r>
              <a:rPr b="1" lang="en-US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app.server.parent.dir = </a:t>
            </a:r>
            <a:r>
              <a:rPr b="1" lang="en-US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/opt/server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app.server.jboss.dir = ${app.server.parent.dir}/</a:t>
            </a:r>
            <a:r>
              <a:rPr b="1" lang="en-US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jboss-7.1.3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app.server.jboss.deploy.dir = ${app.server.jboss.dir}/deploy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app.server.jboss.lib.global.dir = ${app.server.jboss.dir}/modules/comliferay/portal/main app.server.jboss.portal.dir = ${app.server.jboss.dir}/standalone/deployments/ROOT.war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javac.encoding = UTF-8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4" dur="indefinite" restart="never" nodeType="tmRoot">
          <p:childTnLst>
            <p:seq>
              <p:cTn id="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097280" y="700560"/>
            <a:ext cx="10057680" cy="865080"/>
          </a:xfrm>
          <a:prstGeom prst="rect">
            <a:avLst/>
          </a:prstGeom>
          <a:solidFill>
            <a:srgbClr val="2e85c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 </a:t>
            </a: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Sử dụng Ant để Build Service  </a:t>
            </a:r>
            <a:r>
              <a:rPr b="1"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Verdana"/>
              </a:rPr>
              <a:t>* * 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97280" y="469080"/>
            <a:ext cx="5029560" cy="111960"/>
          </a:xfrm>
          <a:prstGeom prst="rect">
            <a:avLst/>
          </a:prstGeom>
          <a:solidFill>
            <a:srgbClr val="2e85cf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Picture 13" descr=""/>
          <p:cNvPicPr/>
          <p:nvPr/>
        </p:nvPicPr>
        <p:blipFill>
          <a:blip r:embed="rId1"/>
          <a:stretch/>
        </p:blipFill>
        <p:spPr>
          <a:xfrm>
            <a:off x="9334080" y="5923080"/>
            <a:ext cx="1820880" cy="39204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6126480" y="469080"/>
            <a:ext cx="5029560" cy="111960"/>
          </a:xfrm>
          <a:prstGeom prst="rect">
            <a:avLst/>
          </a:prstGeom>
          <a:solidFill>
            <a:srgbClr val="ed721b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4"/>
          <p:cNvSpPr/>
          <p:nvPr/>
        </p:nvSpPr>
        <p:spPr>
          <a:xfrm>
            <a:off x="1097280" y="1685160"/>
            <a:ext cx="1005768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Thứ tự Build Service: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6" name="Table 5"/>
          <p:cNvGraphicFramePr/>
          <p:nvPr/>
        </p:nvGraphicFramePr>
        <p:xfrm>
          <a:off x="2279160" y="2417760"/>
          <a:ext cx="8127360" cy="3259800"/>
        </p:xfrm>
        <a:graphic>
          <a:graphicData uri="http://schemas.openxmlformats.org/drawingml/2006/table">
            <a:tbl>
              <a:tblPr/>
              <a:tblGrid>
                <a:gridCol w="4063680"/>
                <a:gridCol w="4064040"/>
              </a:tblGrid>
              <a:tr h="3260160">
                <a:tc>
                  <a:txBody>
                    <a:bodyPr/>
                    <a:p>
                      <a:pPr marL="457200" indent="-456840">
                        <a:lnSpc>
                          <a:spcPct val="150000"/>
                        </a:lnSpc>
                        <a:buClr>
                          <a:srgbClr val="2e85cf"/>
                        </a:buClr>
                        <a:buFont typeface="StarSymbol"/>
                        <a:buAutoNum type="arabicPeriod"/>
                      </a:pPr>
                      <a:r>
                        <a:rPr b="1" lang="en-US" sz="3200" spc="-1" strike="noStrike">
                          <a:solidFill>
                            <a:srgbClr val="2e85c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Verdana"/>
                        </a:rPr>
                        <a:t>Accountmgt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457200" indent="-456840">
                        <a:lnSpc>
                          <a:spcPct val="150000"/>
                        </a:lnSpc>
                        <a:buClr>
                          <a:srgbClr val="2e85cf"/>
                        </a:buClr>
                        <a:buFont typeface="StarSymbol"/>
                        <a:buAutoNum type="arabicPeriod"/>
                      </a:pPr>
                      <a:r>
                        <a:rPr b="1" lang="en-US" sz="3200" spc="-1" strike="noStrike">
                          <a:solidFill>
                            <a:srgbClr val="2e85c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Verdana"/>
                        </a:rPr>
                        <a:t>Datamgt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457200" indent="-456840">
                        <a:lnSpc>
                          <a:spcPct val="150000"/>
                        </a:lnSpc>
                        <a:buClr>
                          <a:srgbClr val="2e85cf"/>
                        </a:buClr>
                        <a:buFont typeface="StarSymbol"/>
                        <a:buAutoNum type="arabicPeriod"/>
                      </a:pPr>
                      <a:r>
                        <a:rPr b="1" lang="en-US" sz="3200" spc="-1" strike="noStrike">
                          <a:solidFill>
                            <a:srgbClr val="2e85c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Verdana"/>
                        </a:rPr>
                        <a:t>Processmgt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457200" indent="-456840">
                        <a:lnSpc>
                          <a:spcPct val="150000"/>
                        </a:lnSpc>
                        <a:buClr>
                          <a:srgbClr val="2e85cf"/>
                        </a:buClr>
                        <a:buFont typeface="StarSymbol"/>
                        <a:buAutoNum type="arabicPeriod"/>
                      </a:pPr>
                      <a:r>
                        <a:rPr b="1" lang="en-US" sz="3200" spc="-1" strike="noStrike">
                          <a:solidFill>
                            <a:srgbClr val="2e85c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Verdana"/>
                        </a:rPr>
                        <a:t>Paymentmgt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US" sz="3200" spc="-1" strike="noStrike">
                          <a:solidFill>
                            <a:srgbClr val="2e85c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Verdana"/>
                        </a:rPr>
                        <a:t>5. Dossiermgt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US" sz="3200" spc="-1" strike="noStrike">
                          <a:solidFill>
                            <a:srgbClr val="2e85c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Verdana"/>
                        </a:rPr>
                        <a:t>6. Servicemgt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US" sz="3200" spc="-1" strike="noStrike">
                          <a:solidFill>
                            <a:srgbClr val="2e85c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Verdana"/>
                        </a:rPr>
                        <a:t>7. Usermgt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US" sz="3200" spc="-1" strike="noStrike">
                          <a:solidFill>
                            <a:srgbClr val="2e85c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Verdana"/>
                        </a:rPr>
                        <a:t>8. Api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6" dur="indefinite" restart="never" nodeType="tmRoot">
          <p:childTnLst>
            <p:seq>
              <p:cTn id="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3398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2016-08-08T08:27:54Z</dcterms:created>
  <dc:creator>PC</dc:creator>
  <dc:description/>
  <dc:language>en-US</dc:language>
  <cp:lastModifiedBy/>
  <dcterms:modified xsi:type="dcterms:W3CDTF">2016-09-05T13:29:29Z</dcterms:modified>
  <cp:revision>95</cp:revision>
  <dc:subject/>
  <dc:title>OpenCPS Training -  InfraTeam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