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57" r:id="rId4"/>
    <p:sldId id="259" r:id="rId5"/>
    <p:sldId id="324" r:id="rId6"/>
    <p:sldId id="260" r:id="rId7"/>
    <p:sldId id="265" r:id="rId8"/>
    <p:sldId id="263" r:id="rId9"/>
    <p:sldId id="266" r:id="rId10"/>
    <p:sldId id="262" r:id="rId11"/>
    <p:sldId id="276" r:id="rId12"/>
    <p:sldId id="278" r:id="rId13"/>
    <p:sldId id="28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23" r:id="rId23"/>
    <p:sldId id="322" r:id="rId24"/>
    <p:sldId id="311" r:id="rId25"/>
    <p:sldId id="312" r:id="rId26"/>
    <p:sldId id="321" r:id="rId27"/>
    <p:sldId id="314" r:id="rId28"/>
    <p:sldId id="315" r:id="rId29"/>
    <p:sldId id="317" r:id="rId30"/>
    <p:sldId id="318" r:id="rId31"/>
    <p:sldId id="319" r:id="rId32"/>
    <p:sldId id="320" r:id="rId33"/>
    <p:sldId id="285" r:id="rId34"/>
    <p:sldId id="295" r:id="rId35"/>
    <p:sldId id="297" r:id="rId36"/>
    <p:sldId id="298" r:id="rId37"/>
    <p:sldId id="299" r:id="rId38"/>
    <p:sldId id="296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AEADD-358B-4E12-BDAB-4D0ECCFB656D}">
          <p14:sldIdLst>
            <p14:sldId id="256"/>
            <p14:sldId id="257"/>
            <p14:sldId id="259"/>
            <p14:sldId id="324"/>
            <p14:sldId id="260"/>
            <p14:sldId id="265"/>
            <p14:sldId id="263"/>
            <p14:sldId id="266"/>
            <p14:sldId id="262"/>
            <p14:sldId id="276"/>
            <p14:sldId id="278"/>
            <p14:sldId id="28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3"/>
            <p14:sldId id="322"/>
            <p14:sldId id="311"/>
            <p14:sldId id="312"/>
            <p14:sldId id="321"/>
            <p14:sldId id="314"/>
          </p14:sldIdLst>
        </p14:section>
        <p14:section name="Untitled Section" id="{F035E288-8F3F-49D4-AC23-8419990B4BC6}">
          <p14:sldIdLst>
            <p14:sldId id="315"/>
            <p14:sldId id="317"/>
          </p14:sldIdLst>
        </p14:section>
        <p14:section name="Untitled Section" id="{1716A2B6-B8F0-46EE-BD51-03BE583720DF}">
          <p14:sldIdLst>
            <p14:sldId id="318"/>
            <p14:sldId id="319"/>
            <p14:sldId id="320"/>
            <p14:sldId id="285"/>
            <p14:sldId id="295"/>
            <p14:sldId id="297"/>
            <p14:sldId id="298"/>
            <p14:sldId id="299"/>
            <p14:sldId id="29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th lilith" initials="ll" lastIdx="1" clrIdx="0">
    <p:extLst>
      <p:ext uri="{19B8F6BF-5375-455C-9EA6-DF929625EA0E}">
        <p15:presenceInfo xmlns="" xmlns:p15="http://schemas.microsoft.com/office/powerpoint/2012/main" userId="1d1f494c8132f9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>
      <p:cViewPr>
        <p:scale>
          <a:sx n="80" d="100"/>
          <a:sy n="80" d="100"/>
        </p:scale>
        <p:origin x="-390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5/8/layout/vList3" loCatId="picture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90B4BF5-E1B0-4C49-989E-6C45A83A86E9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Introduction</a:t>
          </a:r>
          <a:endParaRPr lang="vi-VN" noProof="0" dirty="0"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/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Implementation &amp; demonstration</a:t>
          </a:r>
          <a:endParaRPr lang="vi-VN" noProof="0" dirty="0"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Strengths &amp; Challenges</a:t>
          </a:r>
          <a:endParaRPr lang="vi-VN" noProof="0" dirty="0"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3A8871E5-7894-416F-B98C-E7BB931D3803}" type="pres">
      <dgm:prSet presAssocID="{FF01C2A0-6105-4636-B459-9B9A63203D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1A561C6D-5D8D-4A05-AA01-2E0CF515FEC7}" type="pres">
      <dgm:prSet presAssocID="{B90B4BF5-E1B0-4C49-989E-6C45A83A86E9}" presName="composite" presStyleCnt="0"/>
      <dgm:spPr/>
      <dgm:t>
        <a:bodyPr/>
        <a:lstStyle/>
        <a:p>
          <a:endParaRPr lang="vi-VN"/>
        </a:p>
      </dgm:t>
    </dgm:pt>
    <dgm:pt modelId="{461F2419-BDBC-4171-8278-9DA3211320C6}" type="pres">
      <dgm:prSet presAssocID="{B90B4BF5-E1B0-4C49-989E-6C45A83A86E9}" presName="imgShp" presStyleLbl="fgImgPlace1" presStyleIdx="0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6294F58A-DA62-43F7-B458-4EC5B80FA60A}" type="pres">
      <dgm:prSet presAssocID="{B90B4BF5-E1B0-4C49-989E-6C45A83A86E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78B4C32-A22F-48C2-A625-3C7364A2F5EC}" type="pres">
      <dgm:prSet presAssocID="{BF7A20B5-CF1C-4008-A645-0945F89AC65E}" presName="spacing" presStyleCnt="0"/>
      <dgm:spPr/>
      <dgm:t>
        <a:bodyPr/>
        <a:lstStyle/>
        <a:p>
          <a:endParaRPr lang="vi-VN"/>
        </a:p>
      </dgm:t>
    </dgm:pt>
    <dgm:pt modelId="{AC5CC2CE-4980-4E94-B491-3AC0434CF70C}" type="pres">
      <dgm:prSet presAssocID="{C669D90E-7554-4070-923E-BA1B9C31D8F6}" presName="composite" presStyleCnt="0"/>
      <dgm:spPr/>
      <dgm:t>
        <a:bodyPr/>
        <a:lstStyle/>
        <a:p>
          <a:endParaRPr lang="vi-VN"/>
        </a:p>
      </dgm:t>
    </dgm:pt>
    <dgm:pt modelId="{F88D3001-15EC-4A3F-8808-1CBA5A6A4D3B}" type="pres">
      <dgm:prSet presAssocID="{C669D90E-7554-4070-923E-BA1B9C31D8F6}" presName="imgShp" presStyleLbl="fgImgPlace1" presStyleIdx="1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DA54FBD1-52C6-4D8E-9E83-B2AE703BBDAA}" type="pres">
      <dgm:prSet presAssocID="{C669D90E-7554-4070-923E-BA1B9C31D8F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DE9A658-5C8A-4FDC-8A10-140A376FE064}" type="pres">
      <dgm:prSet presAssocID="{8501A306-82FF-4F97-8581-63C3DD9C5F4E}" presName="spacing" presStyleCnt="0"/>
      <dgm:spPr/>
      <dgm:t>
        <a:bodyPr/>
        <a:lstStyle/>
        <a:p>
          <a:endParaRPr lang="vi-VN"/>
        </a:p>
      </dgm:t>
    </dgm:pt>
    <dgm:pt modelId="{AB2B87AA-A40B-4A69-ACB2-656891A68D98}" type="pres">
      <dgm:prSet presAssocID="{C71298DF-956A-4308-89C8-8D5FD067F414}" presName="composite" presStyleCnt="0"/>
      <dgm:spPr/>
      <dgm:t>
        <a:bodyPr/>
        <a:lstStyle/>
        <a:p>
          <a:endParaRPr lang="vi-VN"/>
        </a:p>
      </dgm:t>
    </dgm:pt>
    <dgm:pt modelId="{903D5725-CE47-42E1-8FB7-B6E23ADA2587}" type="pres">
      <dgm:prSet presAssocID="{C71298DF-956A-4308-89C8-8D5FD067F414}" presName="imgShp" presStyleLbl="fgImgPlace1" presStyleIdx="2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00B0F0"/>
        </a:solidFill>
      </dgm:spPr>
      <dgm:t>
        <a:bodyPr/>
        <a:lstStyle/>
        <a:p>
          <a:endParaRPr lang="vi-VN"/>
        </a:p>
      </dgm:t>
    </dgm:pt>
    <dgm:pt modelId="{3D597D90-61C2-4D49-AF8E-3E8509B72593}" type="pres">
      <dgm:prSet presAssocID="{C71298DF-956A-4308-89C8-8D5FD067F41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2" destOrd="0" parTransId="{9C9E1316-FB9F-4DC3-BF9A-A92FD9B3CF99}" sibTransId="{E01C9EC2-8C69-4F90-A0BD-87BAD59BB535}"/>
    <dgm:cxn modelId="{2779883F-56F7-44BC-B4B8-A93B2E07BA2F}" type="presOf" srcId="{FF01C2A0-6105-4636-B459-9B9A63203D6F}" destId="{3A8871E5-7894-416F-B98C-E7BB931D3803}" srcOrd="0" destOrd="0" presId="urn:microsoft.com/office/officeart/2005/8/layout/vList3"/>
    <dgm:cxn modelId="{76A2BDFD-45CF-4910-9F5B-BAA0F59065B1}" type="presOf" srcId="{B90B4BF5-E1B0-4C49-989E-6C45A83A86E9}" destId="{6294F58A-DA62-43F7-B458-4EC5B80FA60A}" srcOrd="0" destOrd="0" presId="urn:microsoft.com/office/officeart/2005/8/layout/vList3"/>
    <dgm:cxn modelId="{526F647B-0AEA-4E8F-BBB0-1DFB35A82715}" type="presOf" srcId="{C669D90E-7554-4070-923E-BA1B9C31D8F6}" destId="{DA54FBD1-52C6-4D8E-9E83-B2AE703BBDAA}" srcOrd="0" destOrd="0" presId="urn:microsoft.com/office/officeart/2005/8/layout/vList3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CD9C08A-3216-4134-8309-7257D73F8E84}" type="presOf" srcId="{C71298DF-956A-4308-89C8-8D5FD067F414}" destId="{3D597D90-61C2-4D49-AF8E-3E8509B72593}" srcOrd="0" destOrd="0" presId="urn:microsoft.com/office/officeart/2005/8/layout/vList3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B1E28913-4F5E-4049-88DA-E9E66A3980CC}" type="presParOf" srcId="{3A8871E5-7894-416F-B98C-E7BB931D3803}" destId="{1A561C6D-5D8D-4A05-AA01-2E0CF515FEC7}" srcOrd="0" destOrd="0" presId="urn:microsoft.com/office/officeart/2005/8/layout/vList3"/>
    <dgm:cxn modelId="{353003C3-38E6-4E53-BB63-9E2FB59C6182}" type="presParOf" srcId="{1A561C6D-5D8D-4A05-AA01-2E0CF515FEC7}" destId="{461F2419-BDBC-4171-8278-9DA3211320C6}" srcOrd="0" destOrd="0" presId="urn:microsoft.com/office/officeart/2005/8/layout/vList3"/>
    <dgm:cxn modelId="{4A6852ED-6D48-475C-ADD5-1C253BA16EEB}" type="presParOf" srcId="{1A561C6D-5D8D-4A05-AA01-2E0CF515FEC7}" destId="{6294F58A-DA62-43F7-B458-4EC5B80FA60A}" srcOrd="1" destOrd="0" presId="urn:microsoft.com/office/officeart/2005/8/layout/vList3"/>
    <dgm:cxn modelId="{3EABB3FE-D465-4699-BDFF-5320419F5E80}" type="presParOf" srcId="{3A8871E5-7894-416F-B98C-E7BB931D3803}" destId="{E78B4C32-A22F-48C2-A625-3C7364A2F5EC}" srcOrd="1" destOrd="0" presId="urn:microsoft.com/office/officeart/2005/8/layout/vList3"/>
    <dgm:cxn modelId="{FAE57360-097D-4DB9-B7A5-70948BB75F00}" type="presParOf" srcId="{3A8871E5-7894-416F-B98C-E7BB931D3803}" destId="{AC5CC2CE-4980-4E94-B491-3AC0434CF70C}" srcOrd="2" destOrd="0" presId="urn:microsoft.com/office/officeart/2005/8/layout/vList3"/>
    <dgm:cxn modelId="{E4DFA5DA-6887-4EB6-BF37-8135DA38BE9B}" type="presParOf" srcId="{AC5CC2CE-4980-4E94-B491-3AC0434CF70C}" destId="{F88D3001-15EC-4A3F-8808-1CBA5A6A4D3B}" srcOrd="0" destOrd="0" presId="urn:microsoft.com/office/officeart/2005/8/layout/vList3"/>
    <dgm:cxn modelId="{E6249338-9D0B-4D56-9237-BBF8FCAA451A}" type="presParOf" srcId="{AC5CC2CE-4980-4E94-B491-3AC0434CF70C}" destId="{DA54FBD1-52C6-4D8E-9E83-B2AE703BBDAA}" srcOrd="1" destOrd="0" presId="urn:microsoft.com/office/officeart/2005/8/layout/vList3"/>
    <dgm:cxn modelId="{3A9535E6-D8DF-46C1-8735-C306A1EC174F}" type="presParOf" srcId="{3A8871E5-7894-416F-B98C-E7BB931D3803}" destId="{DDE9A658-5C8A-4FDC-8A10-140A376FE064}" srcOrd="3" destOrd="0" presId="urn:microsoft.com/office/officeart/2005/8/layout/vList3"/>
    <dgm:cxn modelId="{EBDBEB91-BA12-44BB-8851-D0A954426A12}" type="presParOf" srcId="{3A8871E5-7894-416F-B98C-E7BB931D3803}" destId="{AB2B87AA-A40B-4A69-ACB2-656891A68D98}" srcOrd="4" destOrd="0" presId="urn:microsoft.com/office/officeart/2005/8/layout/vList3"/>
    <dgm:cxn modelId="{6232B58A-F58B-4A79-80ED-3F4DBCCC8B5F}" type="presParOf" srcId="{AB2B87AA-A40B-4A69-ACB2-656891A68D98}" destId="{903D5725-CE47-42E1-8FB7-B6E23ADA2587}" srcOrd="0" destOrd="0" presId="urn:microsoft.com/office/officeart/2005/8/layout/vList3"/>
    <dgm:cxn modelId="{4B120269-D664-472E-96B9-345888346A6C}" type="presParOf" srcId="{AB2B87AA-A40B-4A69-ACB2-656891A68D98}" destId="{3D597D90-61C2-4D49-AF8E-3E8509B7259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l"/>
          <a:r>
            <a:rPr lang="vi-VN" sz="2800" noProof="0" dirty="0" smtClean="0">
              <a:effectLst/>
              <a:latin typeface="+mn-lt"/>
            </a:rPr>
            <a:t>1. Introduction</a:t>
          </a:r>
          <a:endParaRPr lang="vi-VN" sz="36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14582" custLinFactNeighborY="-6209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99041" custLinFactNeighborY="7338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1253" custLinFactNeighborX="-19731" custLinFactNeighborY="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LinFactNeighborX="-43123" custLinFactNeighborY="733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LinFactNeighborX="14361" custLinFactNeighborY="178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95268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7770" custLinFactNeighborY="-65269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LinFactNeighborX="-43093" custLinFactNeighborY="-377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A749556-E845-482C-88DB-8EFF322DD119}" type="presOf" srcId="{3A389FE0-BEE6-42C8-BB91-CABF1FD48418}" destId="{A4540422-B383-4115-AF56-FACD503A4CB8}" srcOrd="0" destOrd="0" presId="urn:microsoft.com/office/officeart/2008/layout/CircularPictureCallout"/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4728DAD1-9148-42A4-97DD-4F690953DD3C}" type="presOf" srcId="{BF7A20B5-CF1C-4008-A645-0945F89AC65E}" destId="{1FB0354B-4435-412C-A1C5-6BD98EB0F971}" srcOrd="0" destOrd="0" presId="urn:microsoft.com/office/officeart/2008/layout/CircularPictureCallout"/>
    <dgm:cxn modelId="{DCDC3AEB-7498-4326-AC4D-4B97994D6093}" type="presOf" srcId="{3BDB6903-A237-4C90-8F58-1C1FCF2F960F}" destId="{13D7A3EB-4218-4754-94CC-FFB24AC7B90A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D508B51E-6CFD-430A-9C41-6F4CCB3AD30A}" type="presOf" srcId="{B90B4BF5-E1B0-4C49-989E-6C45A83A86E9}" destId="{BD808AED-FC87-496A-8E04-6D504D42BCCC}" srcOrd="0" destOrd="0" presId="urn:microsoft.com/office/officeart/2008/layout/CircularPictureCallout"/>
    <dgm:cxn modelId="{62F8BE69-D43D-4826-A4E3-6A4FC74B02C7}" type="presOf" srcId="{C71298DF-956A-4308-89C8-8D5FD067F414}" destId="{CB50FB1B-6DF2-4B89-8C71-2FF86A431DCE}" srcOrd="0" destOrd="0" presId="urn:microsoft.com/office/officeart/2008/layout/CircularPictureCallout"/>
    <dgm:cxn modelId="{18947192-ECA6-4A55-882C-90398859C997}" type="presOf" srcId="{E01C9EC2-8C69-4F90-A0BD-87BAD59BB535}" destId="{8BAA6296-1D86-4655-AC09-78D29D91EBA8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E1EDE9E2-E401-420B-9EBD-DC4909BB1876}" type="presOf" srcId="{C669D90E-7554-4070-923E-BA1B9C31D8F6}" destId="{02E3D0C0-06F8-4E68-A7C2-8AFAE24D2BBC}" srcOrd="0" destOrd="0" presId="urn:microsoft.com/office/officeart/2008/layout/CircularPictureCallout"/>
    <dgm:cxn modelId="{49C976D9-F6F4-4DF6-BC07-0025FF052E07}" type="presOf" srcId="{FF01C2A0-6105-4636-B459-9B9A63203D6F}" destId="{37AA4292-37FB-4225-8D01-D349ECA3FD1E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0E7294D0-5EA9-4A69-BD3A-B6A49068875F}" type="presOf" srcId="{8501A306-82FF-4F97-8581-63C3DD9C5F4E}" destId="{1AB47715-0508-4AAC-A2DF-035FAEA5D51B}" srcOrd="0" destOrd="0" presId="urn:microsoft.com/office/officeart/2008/layout/CircularPictureCallout"/>
    <dgm:cxn modelId="{2A265A83-03BB-4829-AEBD-9D00B58E0F30}" type="presParOf" srcId="{37AA4292-37FB-4225-8D01-D349ECA3FD1E}" destId="{BB65ABBE-4287-485D-B792-4761A50A136E}" srcOrd="0" destOrd="0" presId="urn:microsoft.com/office/officeart/2008/layout/CircularPictureCallout"/>
    <dgm:cxn modelId="{76533F94-F7C5-4A1A-A61F-09F639A3893D}" type="presParOf" srcId="{BB65ABBE-4287-485D-B792-4761A50A136E}" destId="{7E02D332-8449-474B-8B5E-FCB6042036F8}" srcOrd="0" destOrd="0" presId="urn:microsoft.com/office/officeart/2008/layout/CircularPictureCallout"/>
    <dgm:cxn modelId="{84D68A08-FFD7-4DC2-AFC6-BB0D8A9AE920}" type="presParOf" srcId="{7E02D332-8449-474B-8B5E-FCB6042036F8}" destId="{1FB0354B-4435-412C-A1C5-6BD98EB0F971}" srcOrd="0" destOrd="0" presId="urn:microsoft.com/office/officeart/2008/layout/CircularPictureCallout"/>
    <dgm:cxn modelId="{7062CBE9-745B-4377-A512-4F2F9D54F3BE}" type="presParOf" srcId="{BB65ABBE-4287-485D-B792-4761A50A136E}" destId="{BD808AED-FC87-496A-8E04-6D504D42BCCC}" srcOrd="1" destOrd="0" presId="urn:microsoft.com/office/officeart/2008/layout/CircularPictureCallout"/>
    <dgm:cxn modelId="{61460BCB-2F4D-4E2F-BF60-37AD49645A49}" type="presParOf" srcId="{BB65ABBE-4287-485D-B792-4761A50A136E}" destId="{2888BAFF-4448-45B9-A767-57633BDCD14B}" srcOrd="2" destOrd="0" presId="urn:microsoft.com/office/officeart/2008/layout/CircularPictureCallout"/>
    <dgm:cxn modelId="{8AE191D2-D795-42D7-960F-253828AC8D14}" type="presParOf" srcId="{2888BAFF-4448-45B9-A767-57633BDCD14B}" destId="{1AB47715-0508-4AAC-A2DF-035FAEA5D51B}" srcOrd="0" destOrd="0" presId="urn:microsoft.com/office/officeart/2008/layout/CircularPictureCallout"/>
    <dgm:cxn modelId="{E4584546-D79D-45A8-9919-523E14ADC10A}" type="presParOf" srcId="{BB65ABBE-4287-485D-B792-4761A50A136E}" destId="{D0EAD505-90F8-44EB-970E-CEC3C33AEF66}" srcOrd="3" destOrd="0" presId="urn:microsoft.com/office/officeart/2008/layout/CircularPictureCallout"/>
    <dgm:cxn modelId="{526BCD1E-A93E-4701-A66E-521F4D441573}" type="presParOf" srcId="{BB65ABBE-4287-485D-B792-4761A50A136E}" destId="{469EEB22-0918-490B-B5ED-FAB1A7422115}" srcOrd="4" destOrd="0" presId="urn:microsoft.com/office/officeart/2008/layout/CircularPictureCallout"/>
    <dgm:cxn modelId="{9DB301B4-D846-45C6-9B19-2E7531A50C25}" type="presParOf" srcId="{469EEB22-0918-490B-B5ED-FAB1A7422115}" destId="{02E3D0C0-06F8-4E68-A7C2-8AFAE24D2BBC}" srcOrd="0" destOrd="0" presId="urn:microsoft.com/office/officeart/2008/layout/CircularPictureCallout"/>
    <dgm:cxn modelId="{EA9DCE33-C5F9-4C9D-9389-36355A6EACC0}" type="presParOf" srcId="{BB65ABBE-4287-485D-B792-4761A50A136E}" destId="{3665A4AB-5C1B-4BAE-B0DB-E6BA5912EB9A}" srcOrd="5" destOrd="0" presId="urn:microsoft.com/office/officeart/2008/layout/CircularPictureCallout"/>
    <dgm:cxn modelId="{F41002DE-651E-49EF-B43D-EBDF07AA7CD6}" type="presParOf" srcId="{3665A4AB-5C1B-4BAE-B0DB-E6BA5912EB9A}" destId="{13D7A3EB-4218-4754-94CC-FFB24AC7B90A}" srcOrd="0" destOrd="0" presId="urn:microsoft.com/office/officeart/2008/layout/CircularPictureCallout"/>
    <dgm:cxn modelId="{1F95D4C6-12D0-47B6-B2CD-986DF54C78BC}" type="presParOf" srcId="{BB65ABBE-4287-485D-B792-4761A50A136E}" destId="{A7447353-8C84-4286-8A3B-C566A67DBBBD}" srcOrd="6" destOrd="0" presId="urn:microsoft.com/office/officeart/2008/layout/CircularPictureCallout"/>
    <dgm:cxn modelId="{4317DEBB-87DE-4C3D-816C-79B32A5CC632}" type="presParOf" srcId="{BB65ABBE-4287-485D-B792-4761A50A136E}" destId="{3B0283F6-558A-4140-A219-00D50316B849}" srcOrd="7" destOrd="0" presId="urn:microsoft.com/office/officeart/2008/layout/CircularPictureCallout"/>
    <dgm:cxn modelId="{C23F8B72-DC5F-4A2E-A78B-9864940C3CEB}" type="presParOf" srcId="{3B0283F6-558A-4140-A219-00D50316B849}" destId="{A4540422-B383-4115-AF56-FACD503A4CB8}" srcOrd="0" destOrd="0" presId="urn:microsoft.com/office/officeart/2008/layout/CircularPictureCallout"/>
    <dgm:cxn modelId="{90B705B3-B137-4901-9C52-DF2478974065}" type="presParOf" srcId="{BB65ABBE-4287-485D-B792-4761A50A136E}" destId="{14175279-9420-43BA-8771-643D53AF6F0F}" srcOrd="8" destOrd="0" presId="urn:microsoft.com/office/officeart/2008/layout/CircularPictureCallout"/>
    <dgm:cxn modelId="{AA8E56E8-9402-4E3C-91E9-270462AB6742}" type="presParOf" srcId="{14175279-9420-43BA-8771-643D53AF6F0F}" destId="{8BAA6296-1D86-4655-AC09-78D29D91EBA8}" srcOrd="0" destOrd="0" presId="urn:microsoft.com/office/officeart/2008/layout/CircularPictureCallout"/>
    <dgm:cxn modelId="{26D1F910-73A0-4E57-AE00-D3956CA402E8}" type="presParOf" srcId="{BB65ABBE-4287-485D-B792-4761A50A136E}" destId="{FC5F1EC0-08DE-4EE8-843F-0DF920A869F9}" srcOrd="9" destOrd="0" presId="urn:microsoft.com/office/officeart/2008/layout/CircularPictureCallout"/>
    <dgm:cxn modelId="{95A39D79-79E2-4E17-A982-EF65FFBA9307}" type="presParOf" srcId="{BB65ABBE-4287-485D-B792-4761A50A136E}" destId="{031E781B-DEE3-4E32-BCE1-8218A5300394}" srcOrd="10" destOrd="0" presId="urn:microsoft.com/office/officeart/2008/layout/CircularPictureCallout"/>
    <dgm:cxn modelId="{B1FD2BBC-848A-43ED-A0B9-2BCA2E4A0F27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2. Implementation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&amp; 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Demonstration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</a:t>
          </a:r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DAFCD334-D8C3-42D8-8309-8025DA0B4D25}">
      <dgm:prSet/>
      <dgm:spPr/>
      <dgm:t>
        <a:bodyPr/>
        <a:lstStyle/>
        <a:p>
          <a:endParaRPr lang="vi-VN" dirty="0">
            <a:solidFill>
              <a:schemeClr val="bg1">
                <a:lumMod val="50000"/>
              </a:schemeClr>
            </a:solidFill>
          </a:endParaRPr>
        </a:p>
      </dgm:t>
    </dgm:pt>
    <dgm:pt modelId="{2E663103-58A4-4712-8BFD-7211FCB51D65}" type="parTrans" cxnId="{ACF47500-F81A-4815-9D0B-2BF54A7715F6}">
      <dgm:prSet/>
      <dgm:spPr/>
      <dgm:t>
        <a:bodyPr/>
        <a:lstStyle/>
        <a:p>
          <a:endParaRPr lang="vi-VN"/>
        </a:p>
      </dgm:t>
    </dgm:pt>
    <dgm:pt modelId="{6261C7F6-A969-4229-8AD0-995790156FBD}" type="sibTrans" cxnId="{ACF47500-F81A-4815-9D0B-2BF54A7715F6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3" custLinFactNeighborX="-7804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3" custLinFactNeighborX="-28809" custLinFactNeighborY="5870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2" custLinFactNeighborX="-29975" custLinFactNeighborY="-86297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2" custScaleX="249819" custLinFactNeighborX="-19615" custLinFactNeighborY="127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3" custLinFactNeighborY="9342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2" custLinFactY="60333" custLinFactNeighborY="100000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2" custScaleX="370069" custLinFactNeighborX="1654" custLinFactNeighborY="3749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3A389FE0-BEE6-42C8-BB91-CABF1FD48418}" destId="{C71298DF-956A-4308-89C8-8D5FD067F414}" srcOrd="0" destOrd="0" parTransId="{9C9E1316-FB9F-4DC3-BF9A-A92FD9B3CF99}" sibTransId="{E01C9EC2-8C69-4F90-A0BD-87BAD59BB535}"/>
    <dgm:cxn modelId="{DCE693F2-C9D6-4B7B-A803-CF43A3DAB01B}" type="presOf" srcId="{B90B4BF5-E1B0-4C49-989E-6C45A83A86E9}" destId="{BD808AED-FC87-496A-8E04-6D504D42BCCC}" srcOrd="0" destOrd="0" presId="urn:microsoft.com/office/officeart/2008/layout/CircularPictureCallout"/>
    <dgm:cxn modelId="{ACF47500-F81A-4815-9D0B-2BF54A7715F6}" srcId="{3A389FE0-BEE6-42C8-BB91-CABF1FD48418}" destId="{DAFCD334-D8C3-42D8-8309-8025DA0B4D25}" srcOrd="1" destOrd="0" parTransId="{2E663103-58A4-4712-8BFD-7211FCB51D65}" sibTransId="{6261C7F6-A969-4229-8AD0-995790156FBD}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325B9BEB-BB7E-4B96-8FE8-0089791C5B1F}" type="presOf" srcId="{C71298DF-956A-4308-89C8-8D5FD067F414}" destId="{A4540422-B383-4115-AF56-FACD503A4CB8}" srcOrd="0" destOrd="1" presId="urn:microsoft.com/office/officeart/2008/layout/CircularPictureCallout"/>
    <dgm:cxn modelId="{89BA2997-4942-40E7-AAB4-000793CB94A2}" type="presOf" srcId="{FF01C2A0-6105-4636-B459-9B9A63203D6F}" destId="{37AA4292-37FB-4225-8D01-D349ECA3FD1E}" srcOrd="0" destOrd="0" presId="urn:microsoft.com/office/officeart/2008/layout/CircularPictureCallout"/>
    <dgm:cxn modelId="{FB7AFE47-1B64-4FB3-B733-44D24015E29C}" type="presOf" srcId="{8501A306-82FF-4F97-8581-63C3DD9C5F4E}" destId="{1AB47715-0508-4AAC-A2DF-035FAEA5D51B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3D3F54E-624B-4351-AD89-0A65D630ED43}" type="presOf" srcId="{DAFCD334-D8C3-42D8-8309-8025DA0B4D25}" destId="{A4540422-B383-4115-AF56-FACD503A4CB8}" srcOrd="0" destOrd="2" presId="urn:microsoft.com/office/officeart/2008/layout/CircularPictureCallout"/>
    <dgm:cxn modelId="{E7551B56-15BA-4300-9EA7-5D960EBF7C82}" type="presOf" srcId="{C669D90E-7554-4070-923E-BA1B9C31D8F6}" destId="{02E3D0C0-06F8-4E68-A7C2-8AFAE24D2BBC}" srcOrd="0" destOrd="0" presId="urn:microsoft.com/office/officeart/2008/layout/CircularPictureCallout"/>
    <dgm:cxn modelId="{32F7F135-8AFD-4B25-9EF5-6BF43B38AB3E}" type="presOf" srcId="{3A389FE0-BEE6-42C8-BB91-CABF1FD48418}" destId="{A4540422-B383-4115-AF56-FACD503A4CB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D84FCA00-457E-4CDF-8EC4-09D69B9B285A}" type="presOf" srcId="{BF7A20B5-CF1C-4008-A645-0945F89AC65E}" destId="{1FB0354B-4435-412C-A1C5-6BD98EB0F971}" srcOrd="0" destOrd="0" presId="urn:microsoft.com/office/officeart/2008/layout/CircularPictureCallout"/>
    <dgm:cxn modelId="{FB978E59-5CDC-4E8C-95D4-5A1A459D6FEC}" type="presOf" srcId="{3BDB6903-A237-4C90-8F58-1C1FCF2F960F}" destId="{13D7A3EB-4218-4754-94CC-FFB24AC7B90A}" srcOrd="0" destOrd="0" presId="urn:microsoft.com/office/officeart/2008/layout/CircularPictureCallout"/>
    <dgm:cxn modelId="{792F204D-1BB9-4B0E-8DCF-BB3BE9F8E86C}" type="presParOf" srcId="{37AA4292-37FB-4225-8D01-D349ECA3FD1E}" destId="{BB65ABBE-4287-485D-B792-4761A50A136E}" srcOrd="0" destOrd="0" presId="urn:microsoft.com/office/officeart/2008/layout/CircularPictureCallout"/>
    <dgm:cxn modelId="{D9721D83-0873-4C27-9976-7D6628443D1E}" type="presParOf" srcId="{BB65ABBE-4287-485D-B792-4761A50A136E}" destId="{7E02D332-8449-474B-8B5E-FCB6042036F8}" srcOrd="0" destOrd="0" presId="urn:microsoft.com/office/officeart/2008/layout/CircularPictureCallout"/>
    <dgm:cxn modelId="{0864512C-28A8-4657-9DB8-8F2374E39552}" type="presParOf" srcId="{7E02D332-8449-474B-8B5E-FCB6042036F8}" destId="{1FB0354B-4435-412C-A1C5-6BD98EB0F971}" srcOrd="0" destOrd="0" presId="urn:microsoft.com/office/officeart/2008/layout/CircularPictureCallout"/>
    <dgm:cxn modelId="{29DEF664-F55A-4A2A-BE14-5A6E3DE340E1}" type="presParOf" srcId="{BB65ABBE-4287-485D-B792-4761A50A136E}" destId="{BD808AED-FC87-496A-8E04-6D504D42BCCC}" srcOrd="1" destOrd="0" presId="urn:microsoft.com/office/officeart/2008/layout/CircularPictureCallout"/>
    <dgm:cxn modelId="{FE7E37E8-3D45-4650-94F6-C6AAEAE8A8B6}" type="presParOf" srcId="{BB65ABBE-4287-485D-B792-4761A50A136E}" destId="{2888BAFF-4448-45B9-A767-57633BDCD14B}" srcOrd="2" destOrd="0" presId="urn:microsoft.com/office/officeart/2008/layout/CircularPictureCallout"/>
    <dgm:cxn modelId="{98B573F2-BA18-42C6-946D-E359C6731E44}" type="presParOf" srcId="{2888BAFF-4448-45B9-A767-57633BDCD14B}" destId="{1AB47715-0508-4AAC-A2DF-035FAEA5D51B}" srcOrd="0" destOrd="0" presId="urn:microsoft.com/office/officeart/2008/layout/CircularPictureCallout"/>
    <dgm:cxn modelId="{14461B98-335B-4AEE-8F43-3B067EE9BBF2}" type="presParOf" srcId="{BB65ABBE-4287-485D-B792-4761A50A136E}" destId="{D0EAD505-90F8-44EB-970E-CEC3C33AEF66}" srcOrd="3" destOrd="0" presId="urn:microsoft.com/office/officeart/2008/layout/CircularPictureCallout"/>
    <dgm:cxn modelId="{841FA35F-69D3-4394-A7E1-FC48888F595A}" type="presParOf" srcId="{BB65ABBE-4287-485D-B792-4761A50A136E}" destId="{469EEB22-0918-490B-B5ED-FAB1A7422115}" srcOrd="4" destOrd="0" presId="urn:microsoft.com/office/officeart/2008/layout/CircularPictureCallout"/>
    <dgm:cxn modelId="{6097A760-7CE6-4152-BB9C-5649E7BEF45D}" type="presParOf" srcId="{469EEB22-0918-490B-B5ED-FAB1A7422115}" destId="{02E3D0C0-06F8-4E68-A7C2-8AFAE24D2BBC}" srcOrd="0" destOrd="0" presId="urn:microsoft.com/office/officeart/2008/layout/CircularPictureCallout"/>
    <dgm:cxn modelId="{45EA9F59-76F8-494F-8686-A0DB3008984C}" type="presParOf" srcId="{BB65ABBE-4287-485D-B792-4761A50A136E}" destId="{3665A4AB-5C1B-4BAE-B0DB-E6BA5912EB9A}" srcOrd="5" destOrd="0" presId="urn:microsoft.com/office/officeart/2008/layout/CircularPictureCallout"/>
    <dgm:cxn modelId="{D929310F-50DC-4B94-85F2-8AD99B49EC58}" type="presParOf" srcId="{3665A4AB-5C1B-4BAE-B0DB-E6BA5912EB9A}" destId="{13D7A3EB-4218-4754-94CC-FFB24AC7B90A}" srcOrd="0" destOrd="0" presId="urn:microsoft.com/office/officeart/2008/layout/CircularPictureCallout"/>
    <dgm:cxn modelId="{53F86900-0AD7-4F76-AD3F-01A0A52213FC}" type="presParOf" srcId="{BB65ABBE-4287-485D-B792-4761A50A136E}" destId="{A7447353-8C84-4286-8A3B-C566A67DBBBD}" srcOrd="6" destOrd="0" presId="urn:microsoft.com/office/officeart/2008/layout/CircularPictureCallout"/>
    <dgm:cxn modelId="{1D255DF6-41E5-4E87-AEBA-427047583694}" type="presParOf" srcId="{BB65ABBE-4287-485D-B792-4761A50A136E}" destId="{3B0283F6-558A-4140-A219-00D50316B849}" srcOrd="7" destOrd="0" presId="urn:microsoft.com/office/officeart/2008/layout/CircularPictureCallout"/>
    <dgm:cxn modelId="{5756BD4A-0BD2-49AF-8C07-1362C94B43B1}" type="presParOf" srcId="{3B0283F6-558A-4140-A219-00D50316B849}" destId="{A4540422-B383-4115-AF56-FACD503A4CB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3.</a:t>
          </a:r>
        </a:p>
        <a:p>
          <a:pPr algn="ctr"/>
          <a:r>
            <a:rPr lang="vi-VN" sz="2800" noProof="0" dirty="0" smtClean="0">
              <a:latin typeface="+mn-lt"/>
            </a:rPr>
            <a:t>Strengths &amp; Challenges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vi-VN" dirty="0" smtClean="0">
              <a:solidFill>
                <a:schemeClr val="accent6">
                  <a:lumMod val="50000"/>
                </a:schemeClr>
              </a:solidFill>
            </a:rPr>
            <a:t>Strengths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Future plan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2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Challenges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3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 custLinFactNeighborX="2520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83914" custLinFactNeighborY="-1209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-99465" custLinFactNeighborX="-10929" custLinFactNeighborY="-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ScaleX="377001" custLinFactX="-7179" custLinFactNeighborX="-100000" custLinFactNeighborY="-120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ScaleX="370069" custLinFactNeighborX="11284" custLinFactNeighborY="-72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75367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1824" custLinFactNeighborY="-65266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ScaleX="514987" custLinFactX="-31507" custLinFactNeighborX="-100000" custLinFactNeighborY="-278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D142A039-2098-464D-B9C3-B3BB6064D788}" type="presOf" srcId="{3A389FE0-BEE6-42C8-BB91-CABF1FD48418}" destId="{A4540422-B383-4115-AF56-FACD503A4CB8}" srcOrd="0" destOrd="0" presId="urn:microsoft.com/office/officeart/2008/layout/CircularPictureCallout"/>
    <dgm:cxn modelId="{0FC1083D-01B9-48F2-B081-7BE2B4E60B14}" type="presOf" srcId="{C669D90E-7554-4070-923E-BA1B9C31D8F6}" destId="{02E3D0C0-06F8-4E68-A7C2-8AFAE24D2BBC}" srcOrd="0" destOrd="0" presId="urn:microsoft.com/office/officeart/2008/layout/CircularPictureCallout"/>
    <dgm:cxn modelId="{31E13379-EBDB-48EE-B525-0D24B6C9F34A}" type="presOf" srcId="{3BDB6903-A237-4C90-8F58-1C1FCF2F960F}" destId="{13D7A3EB-4218-4754-94CC-FFB24AC7B90A}" srcOrd="0" destOrd="0" presId="urn:microsoft.com/office/officeart/2008/layout/CircularPictureCallout"/>
    <dgm:cxn modelId="{8B61AAD9-E570-4D53-9CA6-63FAEE44BAAA}" type="presOf" srcId="{8501A306-82FF-4F97-8581-63C3DD9C5F4E}" destId="{1AB47715-0508-4AAC-A2DF-035FAEA5D51B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153587D-D140-44F8-A456-ACB412DEFBFD}" type="presOf" srcId="{FF01C2A0-6105-4636-B459-9B9A63203D6F}" destId="{37AA4292-37FB-4225-8D01-D349ECA3FD1E}" srcOrd="0" destOrd="0" presId="urn:microsoft.com/office/officeart/2008/layout/CircularPictureCallout"/>
    <dgm:cxn modelId="{EB71427C-4B2A-4B69-9152-F97F81F71884}" type="presOf" srcId="{E01C9EC2-8C69-4F90-A0BD-87BAD59BB535}" destId="{8BAA6296-1D86-4655-AC09-78D29D91EBA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5216A87E-AD2D-4C0C-8A97-B89349041E18}" type="presOf" srcId="{BF7A20B5-CF1C-4008-A645-0945F89AC65E}" destId="{1FB0354B-4435-412C-A1C5-6BD98EB0F971}" srcOrd="0" destOrd="0" presId="urn:microsoft.com/office/officeart/2008/layout/CircularPictureCallout"/>
    <dgm:cxn modelId="{E3DB7FF5-7EEE-491F-974C-64F4A395F24C}" type="presOf" srcId="{B90B4BF5-E1B0-4C49-989E-6C45A83A86E9}" destId="{BD808AED-FC87-496A-8E04-6D504D42BCCC}" srcOrd="0" destOrd="0" presId="urn:microsoft.com/office/officeart/2008/layout/CircularPictureCallout"/>
    <dgm:cxn modelId="{6DC84627-B88D-41E7-A655-ACBEB1C14FDA}" type="presOf" srcId="{C71298DF-956A-4308-89C8-8D5FD067F414}" destId="{CB50FB1B-6DF2-4B89-8C71-2FF86A431DCE}" srcOrd="0" destOrd="0" presId="urn:microsoft.com/office/officeart/2008/layout/CircularPictureCallout"/>
    <dgm:cxn modelId="{8E690000-1FFD-49E7-A2DE-4E0226199047}" type="presParOf" srcId="{37AA4292-37FB-4225-8D01-D349ECA3FD1E}" destId="{BB65ABBE-4287-485D-B792-4761A50A136E}" srcOrd="0" destOrd="0" presId="urn:microsoft.com/office/officeart/2008/layout/CircularPictureCallout"/>
    <dgm:cxn modelId="{0D9E6F62-D94A-4245-BDF9-1A2A647A44F7}" type="presParOf" srcId="{BB65ABBE-4287-485D-B792-4761A50A136E}" destId="{7E02D332-8449-474B-8B5E-FCB6042036F8}" srcOrd="0" destOrd="0" presId="urn:microsoft.com/office/officeart/2008/layout/CircularPictureCallout"/>
    <dgm:cxn modelId="{0B077B27-8B20-4B43-91A3-2FE3B576EC0F}" type="presParOf" srcId="{7E02D332-8449-474B-8B5E-FCB6042036F8}" destId="{1FB0354B-4435-412C-A1C5-6BD98EB0F971}" srcOrd="0" destOrd="0" presId="urn:microsoft.com/office/officeart/2008/layout/CircularPictureCallout"/>
    <dgm:cxn modelId="{FE7FBC77-D2FF-424F-BADC-A7AF4CF0A66A}" type="presParOf" srcId="{BB65ABBE-4287-485D-B792-4761A50A136E}" destId="{BD808AED-FC87-496A-8E04-6D504D42BCCC}" srcOrd="1" destOrd="0" presId="urn:microsoft.com/office/officeart/2008/layout/CircularPictureCallout"/>
    <dgm:cxn modelId="{9B4DFDB5-E073-4223-BB53-AD6F0A948B60}" type="presParOf" srcId="{BB65ABBE-4287-485D-B792-4761A50A136E}" destId="{2888BAFF-4448-45B9-A767-57633BDCD14B}" srcOrd="2" destOrd="0" presId="urn:microsoft.com/office/officeart/2008/layout/CircularPictureCallout"/>
    <dgm:cxn modelId="{FBE98C94-8C8A-4F36-AD84-2ECF48E94D85}" type="presParOf" srcId="{2888BAFF-4448-45B9-A767-57633BDCD14B}" destId="{1AB47715-0508-4AAC-A2DF-035FAEA5D51B}" srcOrd="0" destOrd="0" presId="urn:microsoft.com/office/officeart/2008/layout/CircularPictureCallout"/>
    <dgm:cxn modelId="{BF30AA4C-42A8-48C3-A54E-5E70A5B592BF}" type="presParOf" srcId="{BB65ABBE-4287-485D-B792-4761A50A136E}" destId="{D0EAD505-90F8-44EB-970E-CEC3C33AEF66}" srcOrd="3" destOrd="0" presId="urn:microsoft.com/office/officeart/2008/layout/CircularPictureCallout"/>
    <dgm:cxn modelId="{DA101316-D774-4D07-AAD5-D7965E8BD287}" type="presParOf" srcId="{BB65ABBE-4287-485D-B792-4761A50A136E}" destId="{469EEB22-0918-490B-B5ED-FAB1A7422115}" srcOrd="4" destOrd="0" presId="urn:microsoft.com/office/officeart/2008/layout/CircularPictureCallout"/>
    <dgm:cxn modelId="{DEAB116A-D023-4928-B0B4-29EB17907103}" type="presParOf" srcId="{469EEB22-0918-490B-B5ED-FAB1A7422115}" destId="{02E3D0C0-06F8-4E68-A7C2-8AFAE24D2BBC}" srcOrd="0" destOrd="0" presId="urn:microsoft.com/office/officeart/2008/layout/CircularPictureCallout"/>
    <dgm:cxn modelId="{5E6E4DCB-AA41-4CF5-A56F-C4FA50B21227}" type="presParOf" srcId="{BB65ABBE-4287-485D-B792-4761A50A136E}" destId="{3665A4AB-5C1B-4BAE-B0DB-E6BA5912EB9A}" srcOrd="5" destOrd="0" presId="urn:microsoft.com/office/officeart/2008/layout/CircularPictureCallout"/>
    <dgm:cxn modelId="{3C7A7FB5-9206-4895-854B-8CC8BD97583A}" type="presParOf" srcId="{3665A4AB-5C1B-4BAE-B0DB-E6BA5912EB9A}" destId="{13D7A3EB-4218-4754-94CC-FFB24AC7B90A}" srcOrd="0" destOrd="0" presId="urn:microsoft.com/office/officeart/2008/layout/CircularPictureCallout"/>
    <dgm:cxn modelId="{BAECA64D-ED4B-45B6-B012-043BD6591756}" type="presParOf" srcId="{BB65ABBE-4287-485D-B792-4761A50A136E}" destId="{A7447353-8C84-4286-8A3B-C566A67DBBBD}" srcOrd="6" destOrd="0" presId="urn:microsoft.com/office/officeart/2008/layout/CircularPictureCallout"/>
    <dgm:cxn modelId="{436CDF29-9BA9-4863-B512-F2FBBDA30763}" type="presParOf" srcId="{BB65ABBE-4287-485D-B792-4761A50A136E}" destId="{3B0283F6-558A-4140-A219-00D50316B849}" srcOrd="7" destOrd="0" presId="urn:microsoft.com/office/officeart/2008/layout/CircularPictureCallout"/>
    <dgm:cxn modelId="{6A950C6E-58B5-46F3-A4AE-202409AF0069}" type="presParOf" srcId="{3B0283F6-558A-4140-A219-00D50316B849}" destId="{A4540422-B383-4115-AF56-FACD503A4CB8}" srcOrd="0" destOrd="0" presId="urn:microsoft.com/office/officeart/2008/layout/CircularPictureCallout"/>
    <dgm:cxn modelId="{A10DBB46-121C-4670-857F-CBBE086BDB58}" type="presParOf" srcId="{BB65ABBE-4287-485D-B792-4761A50A136E}" destId="{14175279-9420-43BA-8771-643D53AF6F0F}" srcOrd="8" destOrd="0" presId="urn:microsoft.com/office/officeart/2008/layout/CircularPictureCallout"/>
    <dgm:cxn modelId="{73D7BD95-B7A8-464E-A868-C60A9C59DA6B}" type="presParOf" srcId="{14175279-9420-43BA-8771-643D53AF6F0F}" destId="{8BAA6296-1D86-4655-AC09-78D29D91EBA8}" srcOrd="0" destOrd="0" presId="urn:microsoft.com/office/officeart/2008/layout/CircularPictureCallout"/>
    <dgm:cxn modelId="{6A8066DF-FC27-4B7B-9924-5EA337F5B4BC}" type="presParOf" srcId="{BB65ABBE-4287-485D-B792-4761A50A136E}" destId="{FC5F1EC0-08DE-4EE8-843F-0DF920A869F9}" srcOrd="9" destOrd="0" presId="urn:microsoft.com/office/officeart/2008/layout/CircularPictureCallout"/>
    <dgm:cxn modelId="{2D4F6C81-1A25-48BD-A984-2E19F9922EBD}" type="presParOf" srcId="{BB65ABBE-4287-485D-B792-4761A50A136E}" destId="{031E781B-DEE3-4E32-BCE1-8218A5300394}" srcOrd="10" destOrd="0" presId="urn:microsoft.com/office/officeart/2008/layout/CircularPictureCallout"/>
    <dgm:cxn modelId="{DAACC96F-71A1-4E00-A0BC-F0FE12FC331D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4F58A-DA62-43F7-B458-4EC5B80FA60A}">
      <dsp:nvSpPr>
        <dsp:cNvPr id="0" name=""/>
        <dsp:cNvSpPr/>
      </dsp:nvSpPr>
      <dsp:spPr>
        <a:xfrm rot="10800000">
          <a:off x="1451601" y="54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Introduction</a:t>
          </a:r>
          <a:endParaRPr lang="vi-VN" sz="2300" kern="1200" noProof="0" dirty="0">
            <a:latin typeface="+mn-lt"/>
          </a:endParaRPr>
        </a:p>
      </dsp:txBody>
      <dsp:txXfrm rot="10800000">
        <a:off x="1648823" y="54"/>
        <a:ext cx="4782851" cy="788887"/>
      </dsp:txXfrm>
    </dsp:sp>
    <dsp:sp modelId="{461F2419-BDBC-4171-8278-9DA3211320C6}">
      <dsp:nvSpPr>
        <dsp:cNvPr id="0" name=""/>
        <dsp:cNvSpPr/>
      </dsp:nvSpPr>
      <dsp:spPr>
        <a:xfrm>
          <a:off x="1057157" y="54"/>
          <a:ext cx="788887" cy="78888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DA54FBD1-52C6-4D8E-9E83-B2AE703BBDAA}">
      <dsp:nvSpPr>
        <dsp:cNvPr id="0" name=""/>
        <dsp:cNvSpPr/>
      </dsp:nvSpPr>
      <dsp:spPr>
        <a:xfrm rot="10800000">
          <a:off x="1451601" y="1009712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Implementation &amp; demonstration</a:t>
          </a:r>
          <a:endParaRPr lang="vi-VN" sz="2300" kern="1200" noProof="0" dirty="0">
            <a:latin typeface="+mn-lt"/>
          </a:endParaRPr>
        </a:p>
      </dsp:txBody>
      <dsp:txXfrm rot="10800000">
        <a:off x="1648823" y="1009712"/>
        <a:ext cx="4782851" cy="788887"/>
      </dsp:txXfrm>
    </dsp:sp>
    <dsp:sp modelId="{F88D3001-15EC-4A3F-8808-1CBA5A6A4D3B}">
      <dsp:nvSpPr>
        <dsp:cNvPr id="0" name=""/>
        <dsp:cNvSpPr/>
      </dsp:nvSpPr>
      <dsp:spPr>
        <a:xfrm>
          <a:off x="1057157" y="1009712"/>
          <a:ext cx="788887" cy="788887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3D597D90-61C2-4D49-AF8E-3E8509B72593}">
      <dsp:nvSpPr>
        <dsp:cNvPr id="0" name=""/>
        <dsp:cNvSpPr/>
      </dsp:nvSpPr>
      <dsp:spPr>
        <a:xfrm rot="10800000">
          <a:off x="1451601" y="2019370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Strengths &amp; Challenges</a:t>
          </a:r>
          <a:endParaRPr lang="vi-VN" sz="2300" kern="1200" noProof="0" dirty="0">
            <a:latin typeface="+mn-lt"/>
          </a:endParaRPr>
        </a:p>
      </dsp:txBody>
      <dsp:txXfrm rot="10800000">
        <a:off x="1648823" y="2019370"/>
        <a:ext cx="4782851" cy="788887"/>
      </dsp:txXfrm>
    </dsp:sp>
    <dsp:sp modelId="{903D5725-CE47-42E1-8FB7-B6E23ADA2587}">
      <dsp:nvSpPr>
        <dsp:cNvPr id="0" name=""/>
        <dsp:cNvSpPr/>
      </dsp:nvSpPr>
      <dsp:spPr>
        <a:xfrm>
          <a:off x="1057157" y="2019370"/>
          <a:ext cx="788887" cy="788887"/>
        </a:xfrm>
        <a:prstGeom prst="ellipse">
          <a:avLst/>
        </a:prstGeom>
        <a:solidFill>
          <a:srgbClr val="00B0F0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EC0-08DE-4EE8-843F-0DF920A869F9}">
      <dsp:nvSpPr>
        <dsp:cNvPr id="0" name=""/>
        <dsp:cNvSpPr/>
      </dsp:nvSpPr>
      <dsp:spPr>
        <a:xfrm>
          <a:off x="645677" y="2363568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7353-8C84-4286-8A3B-C566A67DBBBD}">
      <dsp:nvSpPr>
        <dsp:cNvPr id="0" name=""/>
        <dsp:cNvSpPr/>
      </dsp:nvSpPr>
      <dsp:spPr>
        <a:xfrm>
          <a:off x="1428665" y="1404155"/>
          <a:ext cx="241514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872340" y="457697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24509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285156" y="915734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1. Introduction</a:t>
          </a:r>
          <a:endParaRPr lang="vi-VN" sz="3600" kern="1200" noProof="0" dirty="0">
            <a:effectLst/>
            <a:latin typeface="+mn-lt"/>
          </a:endParaRPr>
        </a:p>
      </dsp:txBody>
      <dsp:txXfrm>
        <a:off x="285156" y="915734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2992549" y="61822"/>
          <a:ext cx="842493" cy="842493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3960439" y="61822"/>
          <a:ext cx="164417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sz="21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3960439" y="61822"/>
        <a:ext cx="1644175" cy="842493"/>
      </dsp:txXfrm>
    </dsp:sp>
    <dsp:sp modelId="{13D7A3EB-4218-4754-94CC-FFB24AC7B90A}">
      <dsp:nvSpPr>
        <dsp:cNvPr id="0" name=""/>
        <dsp:cNvSpPr/>
      </dsp:nvSpPr>
      <dsp:spPr>
        <a:xfrm>
          <a:off x="3422566" y="982909"/>
          <a:ext cx="842493" cy="84249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464491" y="997930"/>
          <a:ext cx="138870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sz="21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sp:txBody>
      <dsp:txXfrm>
        <a:off x="4464491" y="997930"/>
        <a:ext cx="1388701" cy="842493"/>
      </dsp:txXfrm>
    </dsp:sp>
    <dsp:sp modelId="{8BAA6296-1D86-4655-AC09-78D29D91EBA8}">
      <dsp:nvSpPr>
        <dsp:cNvPr id="0" name=""/>
        <dsp:cNvSpPr/>
      </dsp:nvSpPr>
      <dsp:spPr>
        <a:xfrm>
          <a:off x="3024336" y="1934031"/>
          <a:ext cx="842493" cy="84249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B50FB1B-6DF2-4B89-8C71-2FF86A431DCE}">
      <dsp:nvSpPr>
        <dsp:cNvPr id="0" name=""/>
        <dsp:cNvSpPr/>
      </dsp:nvSpPr>
      <dsp:spPr>
        <a:xfrm>
          <a:off x="4104460" y="1934031"/>
          <a:ext cx="1311110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sz="21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</dsp:txBody>
      <dsp:txXfrm>
        <a:off x="4104460" y="1934031"/>
        <a:ext cx="1311110" cy="842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7353-8C84-4286-8A3B-C566A67DBBBD}">
      <dsp:nvSpPr>
        <dsp:cNvPr id="0" name=""/>
        <dsp:cNvSpPr/>
      </dsp:nvSpPr>
      <dsp:spPr>
        <a:xfrm>
          <a:off x="1405840" y="2339473"/>
          <a:ext cx="252046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650332" y="495491"/>
          <a:ext cx="252046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0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0" y="853911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2. Implementation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&amp;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Demonstration</a:t>
          </a:r>
          <a:endParaRPr lang="vi-VN" sz="2800" kern="1200" noProof="0" dirty="0">
            <a:effectLst/>
            <a:latin typeface="+mn-lt"/>
          </a:endParaRPr>
        </a:p>
      </dsp:txBody>
      <dsp:txXfrm>
        <a:off x="0" y="853911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3096349" y="61817"/>
          <a:ext cx="1053117" cy="1053117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4248473" y="133830"/>
          <a:ext cx="2603087" cy="105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sz="17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4248473" y="133830"/>
        <a:ext cx="2603087" cy="1053117"/>
      </dsp:txXfrm>
    </dsp:sp>
    <dsp:sp modelId="{13D7A3EB-4218-4754-94CC-FFB24AC7B90A}">
      <dsp:nvSpPr>
        <dsp:cNvPr id="0" name=""/>
        <dsp:cNvSpPr/>
      </dsp:nvSpPr>
      <dsp:spPr>
        <a:xfrm>
          <a:off x="3399742" y="1755195"/>
          <a:ext cx="1053117" cy="1053117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453106" y="1755195"/>
          <a:ext cx="2603677" cy="105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</a:t>
          </a:r>
          <a:r>
            <a:rPr lang="en-US" sz="1700" kern="1200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sz="17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vi-VN" sz="13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vi-VN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453106" y="1755195"/>
        <a:ext cx="2603677" cy="1053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57674-5088-45D7-8C59-D9148F92487A}" type="datetimeFigureOut">
              <a:rPr lang="vi-VN" smtClean="0"/>
              <a:t>19/04/2018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81173-DCDD-40D7-B71A-1927709CF0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40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Còn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1 2 4 </a:t>
            </a:r>
            <a:r>
              <a:rPr lang="en-US" baseline="0" dirty="0" err="1" smtClean="0"/>
              <a:t>thôi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6048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417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666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57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65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456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0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279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678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678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978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68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5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451235"/>
            <a:ext cx="381606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Nguyen Viet </a:t>
            </a:r>
            <a:r>
              <a:rPr lang="en-US" sz="1600" dirty="0" err="1" smtClean="0">
                <a:solidFill>
                  <a:schemeClr val="bg1"/>
                </a:solidFill>
              </a:rPr>
              <a:t>Tu</a:t>
            </a:r>
            <a:r>
              <a:rPr lang="vi-VN" sz="1600" dirty="0" smtClean="0">
                <a:solidFill>
                  <a:schemeClr val="bg1"/>
                </a:solidFill>
              </a:rPr>
              <a:t> (Leader)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Hoang Quoc Viet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Tran Ho Minh </a:t>
            </a:r>
            <a:r>
              <a:rPr lang="en-US" sz="1600" dirty="0" err="1" smtClean="0">
                <a:solidFill>
                  <a:schemeClr val="bg1"/>
                </a:solidFill>
              </a:rPr>
              <a:t>Thuan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427734"/>
            <a:ext cx="4284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School Feedback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anagement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731990"/>
            <a:ext cx="878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Supervisor: Nguyen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Huy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Hung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21862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7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– System Architectural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49960"/>
            <a:ext cx="7272808" cy="41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83177"/>
              </p:ext>
            </p:extLst>
          </p:nvPr>
        </p:nvGraphicFramePr>
        <p:xfrm>
          <a:off x="611560" y="1779662"/>
          <a:ext cx="8064896" cy="201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2448"/>
                <a:gridCol w="4032448"/>
              </a:tblGrid>
              <a:tr h="388850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668177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1 template for All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new blank or choose from </a:t>
                      </a:r>
                    </a:p>
                    <a:p>
                      <a:r>
                        <a:rPr lang="en-US" dirty="0" smtClean="0"/>
                        <a:t>many existed</a:t>
                      </a:r>
                      <a:r>
                        <a:rPr lang="en-US" baseline="0" dirty="0" smtClean="0"/>
                        <a:t> Template</a:t>
                      </a:r>
                      <a:endParaRPr lang="en-US" dirty="0"/>
                    </a:p>
                  </a:txBody>
                  <a:tcPr/>
                </a:tc>
              </a:tr>
              <a:tr h="455141">
                <a:tc>
                  <a:txBody>
                    <a:bodyPr/>
                    <a:lstStyle/>
                    <a:p>
                      <a:r>
                        <a:rPr lang="en-US" dirty="0" smtClean="0"/>
                        <a:t>Have no Criteria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Criteria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by Drag-n-Drop feature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5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7749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0512"/>
              </p:ext>
            </p:extLst>
          </p:nvPr>
        </p:nvGraphicFramePr>
        <p:xfrm>
          <a:off x="1979712" y="3579862"/>
          <a:ext cx="1513282" cy="12534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isRequired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1581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94863"/>
              </p:ext>
            </p:extLst>
          </p:nvPr>
        </p:nvGraphicFramePr>
        <p:xfrm>
          <a:off x="4433967" y="1250096"/>
          <a:ext cx="1322363" cy="104013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22363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Criteria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criteria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status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16200000">
            <a:off x="4783680" y="2433323"/>
            <a:ext cx="485802" cy="189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ight Arrow 27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4411072" y="3643629"/>
            <a:ext cx="1611120" cy="1440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4411072" y="4286797"/>
            <a:ext cx="1611120" cy="1440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4411845" y="4070987"/>
            <a:ext cx="1611120" cy="1440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ectangle 35"/>
          <p:cNvSpPr/>
          <p:nvPr/>
        </p:nvSpPr>
        <p:spPr>
          <a:xfrm>
            <a:off x="1979712" y="4670236"/>
            <a:ext cx="1513282" cy="1631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ectangle 37"/>
          <p:cNvSpPr/>
          <p:nvPr/>
        </p:nvSpPr>
        <p:spPr>
          <a:xfrm>
            <a:off x="1979712" y="4443958"/>
            <a:ext cx="1513282" cy="1631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38"/>
          <p:cNvSpPr/>
          <p:nvPr/>
        </p:nvSpPr>
        <p:spPr>
          <a:xfrm>
            <a:off x="6732240" y="1851670"/>
            <a:ext cx="1656184" cy="1587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39"/>
          <p:cNvSpPr/>
          <p:nvPr/>
        </p:nvSpPr>
        <p:spPr>
          <a:xfrm>
            <a:off x="4427984" y="1908930"/>
            <a:ext cx="1328346" cy="14175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3"/>
          <p:cNvSpPr/>
          <p:nvPr/>
        </p:nvSpPr>
        <p:spPr>
          <a:xfrm>
            <a:off x="4427984" y="1682145"/>
            <a:ext cx="1328346" cy="1695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 44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6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  <p:bldP spid="27" grpId="0" animBg="1"/>
      <p:bldP spid="28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698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2.2a Create feedback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content – from template or create blank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2311" r="6173" b="60328"/>
          <a:stretch/>
        </p:blipFill>
        <p:spPr>
          <a:xfrm>
            <a:off x="71500" y="1364650"/>
            <a:ext cx="8892988" cy="37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9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2.2b Modify other Feedback information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38907"/>
              </p:ext>
            </p:extLst>
          </p:nvPr>
        </p:nvGraphicFramePr>
        <p:xfrm>
          <a:off x="467544" y="1491630"/>
          <a:ext cx="8280920" cy="30129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5868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</a:t>
                      </a:r>
                    </a:p>
                    <a:p>
                      <a:r>
                        <a:rPr lang="en-US" sz="1600" dirty="0" smtClean="0"/>
                        <a:t>only</a:t>
                      </a:r>
                      <a:r>
                        <a:rPr lang="en-US" sz="1600" baseline="0" dirty="0" smtClean="0"/>
                        <a:t> 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a</a:t>
                      </a:r>
                      <a:r>
                        <a:rPr lang="en-US" sz="1600" baseline="0" dirty="0" smtClean="0"/>
                        <a:t> Class, Course, Major, or </a:t>
                      </a:r>
                      <a:endParaRPr lang="vi-VN" sz="1600" baseline="0" dirty="0" smtClean="0"/>
                    </a:p>
                    <a:p>
                      <a:r>
                        <a:rPr lang="en-US" sz="1600" baseline="0" dirty="0" smtClean="0"/>
                        <a:t>Department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Suggested Improvement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set suggested improvement for each question</a:t>
                      </a:r>
                      <a:endParaRPr lang="en-US" sz="1600" dirty="0"/>
                    </a:p>
                  </a:txBody>
                  <a:tcPr/>
                </a:tc>
              </a:tr>
              <a:tr h="344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interval</a:t>
                      </a:r>
                      <a:r>
                        <a:rPr lang="en-US" sz="1600" baseline="0" dirty="0" smtClean="0"/>
                        <a:t> time for each Feedback</a:t>
                      </a:r>
                      <a:endParaRPr lang="en-US" sz="1600" dirty="0"/>
                    </a:p>
                  </a:txBody>
                  <a:tcPr/>
                </a:tc>
              </a:tr>
              <a:tr h="56433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save Feedback as Template to re-use next time</a:t>
                      </a:r>
                      <a:r>
                        <a:rPr lang="en-US" sz="1600" baseline="0" dirty="0" smtClean="0"/>
                        <a:t> or create new</a:t>
                      </a:r>
                      <a:endParaRPr lang="en-US" sz="1600" dirty="0"/>
                    </a:p>
                  </a:txBody>
                  <a:tcPr/>
                </a:tc>
              </a:tr>
              <a:tr h="37207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Choose suitable</a:t>
                      </a:r>
                      <a:r>
                        <a:rPr lang="en-US" sz="1600" baseline="0" dirty="0" smtClean="0"/>
                        <a:t> targets for each type of Feedback</a:t>
                      </a:r>
                      <a:endParaRPr lang="en-US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Auto</a:t>
                      </a:r>
                      <a:r>
                        <a:rPr lang="en-US" sz="1600" baseline="0" dirty="0" smtClean="0"/>
                        <a:t> matching suitable conductors for each target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2.2b Modify other Feedback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 – Auto matching Conductors to Target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36592"/>
              </p:ext>
            </p:extLst>
          </p:nvPr>
        </p:nvGraphicFramePr>
        <p:xfrm>
          <a:off x="7362474" y="1364651"/>
          <a:ext cx="1368152" cy="3657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9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88433"/>
              </p:ext>
            </p:extLst>
          </p:nvPr>
        </p:nvGraphicFramePr>
        <p:xfrm>
          <a:off x="539552" y="1421965"/>
          <a:ext cx="1367496" cy="25908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7496"/>
              </a:tblGrid>
              <a:tr h="219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User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roleId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birth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status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majorId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0540"/>
              </p:ext>
            </p:extLst>
          </p:nvPr>
        </p:nvGraphicFramePr>
        <p:xfrm>
          <a:off x="5021429" y="1339136"/>
          <a:ext cx="1091828" cy="131064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091828"/>
              </a:tblGrid>
              <a:tr h="196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lecturerId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semesterId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90231"/>
              </p:ext>
            </p:extLst>
          </p:nvPr>
        </p:nvGraphicFramePr>
        <p:xfrm>
          <a:off x="2567027" y="1364651"/>
          <a:ext cx="1547844" cy="8267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47844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Student_Clazz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clazzId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9873"/>
              </p:ext>
            </p:extLst>
          </p:nvPr>
        </p:nvGraphicFramePr>
        <p:xfrm>
          <a:off x="3690843" y="322584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10800000">
            <a:off x="6113257" y="1779663"/>
            <a:ext cx="1249217" cy="169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ight Arrow 17"/>
          <p:cNvSpPr/>
          <p:nvPr/>
        </p:nvSpPr>
        <p:spPr>
          <a:xfrm rot="10800000">
            <a:off x="1907047" y="1824676"/>
            <a:ext cx="642141" cy="171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ight Arrow 18"/>
          <p:cNvSpPr/>
          <p:nvPr/>
        </p:nvSpPr>
        <p:spPr>
          <a:xfrm>
            <a:off x="4132711" y="1779661"/>
            <a:ext cx="871338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ight Arrow 19"/>
          <p:cNvSpPr/>
          <p:nvPr/>
        </p:nvSpPr>
        <p:spPr>
          <a:xfrm>
            <a:off x="5347316" y="3354880"/>
            <a:ext cx="1980260" cy="224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ight Arrow 22"/>
          <p:cNvSpPr/>
          <p:nvPr/>
        </p:nvSpPr>
        <p:spPr>
          <a:xfrm rot="10800000">
            <a:off x="1941945" y="3363838"/>
            <a:ext cx="173105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2584084" y="2020402"/>
            <a:ext cx="1530785" cy="1148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16081" y="1666747"/>
            <a:ext cx="1391623" cy="1849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2584084" y="1803814"/>
            <a:ext cx="1530785" cy="1399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3723360" y="3740342"/>
            <a:ext cx="1575936" cy="14583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7380312" y="1635646"/>
            <a:ext cx="1350314" cy="1440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3707904" y="3507854"/>
            <a:ext cx="1604514" cy="17008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3707904" y="3939902"/>
            <a:ext cx="1604514" cy="192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38896" y="3824626"/>
            <a:ext cx="1368150" cy="1257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038947" y="1851670"/>
            <a:ext cx="1040953" cy="1244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39505" y="2784427"/>
            <a:ext cx="1368150" cy="1257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5046866" y="1620669"/>
            <a:ext cx="1040953" cy="1244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1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119" b="93645"/>
          <a:stretch/>
        </p:blipFill>
        <p:spPr>
          <a:xfrm>
            <a:off x="-30333" y="1388522"/>
            <a:ext cx="9138838" cy="679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9" r="3119" b="33353"/>
          <a:stretch/>
        </p:blipFill>
        <p:spPr>
          <a:xfrm>
            <a:off x="-30333" y="2067694"/>
            <a:ext cx="9138838" cy="3075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995319"/>
            <a:ext cx="88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2.2b Modify other Feedback information – Auto matching Conductors to Target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65972" r="3119" b="5053"/>
          <a:stretch/>
        </p:blipFill>
        <p:spPr>
          <a:xfrm>
            <a:off x="1" y="1707654"/>
            <a:ext cx="9108504" cy="3435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995319"/>
            <a:ext cx="88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2.2b Modify other Feedback information – Auto matching Conductors to Target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2312" r="3119" b="93645"/>
          <a:stretch/>
        </p:blipFill>
        <p:spPr>
          <a:xfrm>
            <a:off x="-3745" y="1322124"/>
            <a:ext cx="910850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41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49424"/>
              </p:ext>
            </p:extLst>
          </p:nvPr>
        </p:nvGraphicFramePr>
        <p:xfrm>
          <a:off x="539552" y="2211710"/>
          <a:ext cx="8280920" cy="118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Force User</a:t>
                      </a:r>
                      <a:r>
                        <a:rPr lang="en-US" sz="1600" baseline="0" dirty="0" smtClean="0"/>
                        <a:t> to do Feedback or User can’t see other page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Alert</a:t>
                      </a:r>
                      <a:r>
                        <a:rPr lang="en-US" sz="1600" baseline="0" dirty="0" smtClean="0"/>
                        <a:t> a notification on website to remind user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Send</a:t>
                      </a:r>
                      <a:r>
                        <a:rPr lang="en-US" sz="1600" baseline="0" dirty="0" smtClean="0"/>
                        <a:t> email to notify user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Overview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13649"/>
              </p:ext>
            </p:extLst>
          </p:nvPr>
        </p:nvGraphicFramePr>
        <p:xfrm>
          <a:off x="179512" y="141962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61169" y="1606029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1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261414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2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169" y="3610962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3</a:t>
            </a:r>
            <a:endParaRPr lang="vi-V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0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06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85159"/>
              </p:ext>
            </p:extLst>
          </p:nvPr>
        </p:nvGraphicFramePr>
        <p:xfrm>
          <a:off x="2883010" y="163242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83010" y="1952821"/>
            <a:ext cx="1656185" cy="1148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2883010" y="2384869"/>
            <a:ext cx="1616983" cy="15413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37656"/>
              </p:ext>
            </p:extLst>
          </p:nvPr>
        </p:nvGraphicFramePr>
        <p:xfrm>
          <a:off x="5990517" y="1179985"/>
          <a:ext cx="1368152" cy="3657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9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83010" y="2149215"/>
            <a:ext cx="1616983" cy="15413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5990518" y="1472617"/>
            <a:ext cx="1368152" cy="1598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5991969" y="2300020"/>
            <a:ext cx="1368152" cy="1598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001338" y="2741399"/>
            <a:ext cx="1368152" cy="1598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001338" y="2941704"/>
            <a:ext cx="1368152" cy="1598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6001338" y="3142009"/>
            <a:ext cx="1368152" cy="1598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5979696" y="3373653"/>
            <a:ext cx="1368152" cy="1598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ight Arrow 16"/>
          <p:cNvSpPr/>
          <p:nvPr/>
        </p:nvSpPr>
        <p:spPr>
          <a:xfrm>
            <a:off x="4539195" y="1952821"/>
            <a:ext cx="1438647" cy="19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56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3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95319"/>
            <a:ext cx="537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2.2c Alert undone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Feedback</a:t>
            </a:r>
            <a:r>
              <a:rPr lang="vi-VN" dirty="0" smtClean="0">
                <a:solidFill>
                  <a:schemeClr val="accent3">
                    <a:lumMod val="75000"/>
                  </a:schemeClr>
                </a:solidFill>
              </a:rPr>
              <a:t> – Send notification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5584" r="4725" b="14389"/>
          <a:stretch/>
        </p:blipFill>
        <p:spPr>
          <a:xfrm>
            <a:off x="0" y="1347614"/>
            <a:ext cx="910530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6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95319"/>
            <a:ext cx="485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2.2c Alert undone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Feedback</a:t>
            </a:r>
            <a:r>
              <a:rPr lang="vi-VN" dirty="0" smtClean="0">
                <a:solidFill>
                  <a:schemeClr val="accent3">
                    <a:lumMod val="75000"/>
                  </a:schemeClr>
                </a:solidFill>
              </a:rPr>
              <a:t> – Send Email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4" y="1364651"/>
            <a:ext cx="8868286" cy="40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23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29288"/>
              </p:ext>
            </p:extLst>
          </p:nvPr>
        </p:nvGraphicFramePr>
        <p:xfrm>
          <a:off x="539552" y="2211710"/>
          <a:ext cx="8280920" cy="9580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Cannot edit answers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Allow</a:t>
                      </a:r>
                      <a:r>
                        <a:rPr lang="en-US" sz="1600" baseline="0" dirty="0" smtClean="0"/>
                        <a:t> users to edit answers as long as Feedback is still in available time range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9303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33815"/>
              </p:ext>
            </p:extLst>
          </p:nvPr>
        </p:nvGraphicFramePr>
        <p:xfrm>
          <a:off x="1979712" y="3579862"/>
          <a:ext cx="1513282" cy="12534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isRequired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92423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ight Arrow 10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1992130" y="4658362"/>
            <a:ext cx="1513282" cy="1631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10524"/>
              </p:ext>
            </p:extLst>
          </p:nvPr>
        </p:nvGraphicFramePr>
        <p:xfrm>
          <a:off x="1922496" y="1416635"/>
          <a:ext cx="1425368" cy="146685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425368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Answer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answerContent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optionId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conductorId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50793" y="2499972"/>
            <a:ext cx="1375711" cy="1631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1983220" y="4034016"/>
            <a:ext cx="1482818" cy="18206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/>
          <p:cNvSpPr/>
          <p:nvPr/>
        </p:nvSpPr>
        <p:spPr>
          <a:xfrm>
            <a:off x="1937054" y="2061028"/>
            <a:ext cx="1389450" cy="14653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1921723" y="2713375"/>
            <a:ext cx="1389450" cy="14653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28511"/>
              </p:ext>
            </p:extLst>
          </p:nvPr>
        </p:nvGraphicFramePr>
        <p:xfrm>
          <a:off x="4334763" y="1363048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5400000">
            <a:off x="2328413" y="313531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09774" y="1817841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4347688" y="1681076"/>
            <a:ext cx="1596228" cy="14375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4334762" y="1878534"/>
            <a:ext cx="1609153" cy="155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4345326" y="2090089"/>
            <a:ext cx="1598589" cy="18621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3" grpId="0" animBg="1"/>
      <p:bldP spid="13" grpId="1" animBg="1"/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95319"/>
            <a:ext cx="23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t="5263" r="3154" b="10526"/>
          <a:stretch/>
        </p:blipFill>
        <p:spPr>
          <a:xfrm>
            <a:off x="0" y="1347614"/>
            <a:ext cx="9144000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1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83296"/>
              </p:ext>
            </p:extLst>
          </p:nvPr>
        </p:nvGraphicFramePr>
        <p:xfrm>
          <a:off x="467544" y="1635646"/>
          <a:ext cx="8280920" cy="2603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4416"/>
                <a:gridCol w="4536504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compare average Feedback point through Semesters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Compare</a:t>
                      </a:r>
                      <a:r>
                        <a:rPr lang="en-US" sz="1600" baseline="0" dirty="0" smtClean="0"/>
                        <a:t> average Feedback points through </a:t>
                      </a:r>
                    </a:p>
                    <a:p>
                      <a:r>
                        <a:rPr lang="en-US" sz="1600" baseline="0" dirty="0" smtClean="0"/>
                        <a:t>Semesters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show total</a:t>
                      </a:r>
                      <a:r>
                        <a:rPr lang="en-US" sz="1600" baseline="0" dirty="0" smtClean="0"/>
                        <a:t> average point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 average</a:t>
                      </a:r>
                      <a:r>
                        <a:rPr lang="en-US" sz="1600" baseline="0" dirty="0" smtClean="0"/>
                        <a:t> of each Criteria and total </a:t>
                      </a:r>
                    </a:p>
                    <a:p>
                      <a:r>
                        <a:rPr lang="en-US" sz="1600" baseline="0" dirty="0" smtClean="0"/>
                        <a:t>average point of the whole semester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show details information</a:t>
                      </a:r>
                      <a:r>
                        <a:rPr lang="en-US" sz="1600" baseline="0" dirty="0" smtClean="0"/>
                        <a:t> of each question that is replied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r>
                        <a:rPr lang="en-US" sz="1600" baseline="0" dirty="0" smtClean="0"/>
                        <a:t> details information of each question:</a:t>
                      </a:r>
                    </a:p>
                    <a:p>
                      <a:r>
                        <a:rPr lang="en-US" sz="1600" baseline="0" dirty="0" smtClean="0"/>
                        <a:t>+ Number of people answer</a:t>
                      </a:r>
                    </a:p>
                    <a:p>
                      <a:r>
                        <a:rPr lang="en-US" sz="1600" baseline="0" dirty="0" smtClean="0"/>
                        <a:t>+ Pie chart shows percent of people choose </a:t>
                      </a:r>
                    </a:p>
                    <a:p>
                      <a:r>
                        <a:rPr lang="en-US" sz="1600" baseline="0" dirty="0" smtClean="0"/>
                        <a:t>each option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3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060" y="1348371"/>
            <a:ext cx="431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We have 2 types of Report </a:t>
            </a:r>
            <a:r>
              <a:rPr lang="vi-VN" dirty="0" smtClean="0"/>
              <a:t>Visualization</a:t>
            </a:r>
            <a:r>
              <a:rPr lang="en-US" dirty="0" smtClean="0"/>
              <a:t>: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4" y="1710514"/>
            <a:ext cx="6048672" cy="33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1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Pie Chart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64650"/>
            <a:ext cx="5688632" cy="37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– Algorithms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915566"/>
            <a:ext cx="8640960" cy="432048"/>
          </a:xfrm>
        </p:spPr>
        <p:txBody>
          <a:bodyPr anchor="t"/>
          <a:lstStyle/>
          <a:p>
            <a:pPr lvl="0"/>
            <a:r>
              <a:rPr lang="vi-VN" dirty="0" smtClean="0"/>
              <a:t>- Each </a:t>
            </a:r>
            <a:r>
              <a:rPr lang="vi-VN" dirty="0"/>
              <a:t>question has many Options. Each Options will have a specific point. When user chooses one answer, its point will be counted.</a:t>
            </a: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000" dirty="0"/>
                  <a:t>Average Criteria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vi-VN" sz="2800" dirty="0" smtClean="0"/>
              </a:p>
              <a:p>
                <a:r>
                  <a:rPr lang="vi-VN" sz="1600" dirty="0"/>
                  <a:t>where: n is number of Questions belong to that Criteria</a:t>
                </a:r>
                <a:endParaRPr lang="en-US" sz="1600" dirty="0"/>
              </a:p>
              <a:p>
                <a:r>
                  <a:rPr lang="vi-VN" sz="1600" dirty="0"/>
                  <a:t>m is number of Options belong to Question i</a:t>
                </a:r>
                <a:endParaRPr lang="en-US" sz="1600" dirty="0"/>
              </a:p>
              <a:p>
                <a:r>
                  <a:rPr lang="vi-VN" sz="1600" dirty="0"/>
                  <a:t>a is number of Answers of Option j</a:t>
                </a:r>
                <a:endParaRPr lang="en-US" sz="1600" dirty="0"/>
              </a:p>
              <a:p>
                <a:r>
                  <a:rPr lang="vi-VN" sz="1600" dirty="0"/>
                  <a:t>p is Point of Option j</a:t>
                </a:r>
                <a:endParaRPr lang="en-US" sz="16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  <a:blipFill rotWithShape="1">
                <a:blip r:embed="rId2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sz="2000" dirty="0"/>
                  <a:t>Total Average 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vi-VN" sz="2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vi-VN" sz="1600" dirty="0"/>
                  <a:t>where: n is number of Criterias </a:t>
                </a:r>
                <a:endParaRPr lang="en-US" sz="1600" dirty="0"/>
              </a:p>
              <a:p>
                <a:r>
                  <a:rPr lang="vi-VN" sz="1600" dirty="0"/>
                  <a:t>p is Average Point of Criteria i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  <a:blipFill rotWithShape="1">
                <a:blip r:embed="rId3"/>
                <a:stretch>
                  <a:fillRect l="-21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4933"/>
              </p:ext>
            </p:extLst>
          </p:nvPr>
        </p:nvGraphicFramePr>
        <p:xfrm>
          <a:off x="1907704" y="1429807"/>
          <a:ext cx="633670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1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Pie 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425" y="1491630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1600" dirty="0" smtClean="0"/>
              <a:t>Lecturer </a:t>
            </a:r>
            <a:r>
              <a:rPr lang="vi-VN" sz="1600" dirty="0"/>
              <a:t>Nguyen Huy </a:t>
            </a:r>
            <a:r>
              <a:rPr lang="vi-VN" sz="1600" dirty="0" smtClean="0"/>
              <a:t>Hung, </a:t>
            </a:r>
            <a:r>
              <a:rPr lang="vi-VN" sz="1600" dirty="0"/>
              <a:t>has 2 Java Web classes SE1061 and SE1063, in semester Spring 2018. His Feedback form for 2 those classes has the same questions set like this</a:t>
            </a:r>
            <a:r>
              <a:rPr lang="vi-VN" sz="1600" dirty="0" smtClean="0"/>
              <a:t>:</a:t>
            </a:r>
            <a:endParaRPr lang="en-US" sz="1600" dirty="0" smtClean="0"/>
          </a:p>
          <a:p>
            <a:endParaRPr lang="en-US" sz="1600" dirty="0"/>
          </a:p>
          <a:p>
            <a:r>
              <a:rPr lang="vi-VN" sz="1600" dirty="0"/>
              <a:t>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1 – Criteria 1, Radio type question, has 2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/>
              <a:t>Option 1 gives him 3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5 points</a:t>
            </a:r>
            <a:endParaRPr lang="en-US" sz="1600" dirty="0"/>
          </a:p>
          <a:p>
            <a:r>
              <a:rPr lang="vi-VN" sz="1600" dirty="0"/>
              <a:t>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2 – Criteria 1, Checkbox type question, has 3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1 gives him 5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4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3 gives him 2 points</a:t>
            </a:r>
            <a:endParaRPr lang="en-US" sz="1600" dirty="0"/>
          </a:p>
          <a:p>
            <a:r>
              <a:rPr lang="vi-VN" sz="1600" dirty="0"/>
              <a:t> 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3 -  Criteria 2, Radio type question, has 3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/>
              <a:t>Option 1 gives him 4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3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3 gives him 2 points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4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1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Pie Chart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61552"/>
              </p:ext>
            </p:extLst>
          </p:nvPr>
        </p:nvGraphicFramePr>
        <p:xfrm>
          <a:off x="251520" y="2789583"/>
          <a:ext cx="4510948" cy="202936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27528"/>
                <a:gridCol w="1127528"/>
                <a:gridCol w="1127946"/>
                <a:gridCol w="1127946"/>
              </a:tblGrid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Option 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Option 2 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Option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Question 1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Question 2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Question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9613" y="1467529"/>
            <a:ext cx="47744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Now, there are 10 students in his 2 classes, </a:t>
            </a:r>
            <a:endParaRPr lang="en-US" dirty="0"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they give answers like this. The number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ea typeface="Times New Roman" pitchFamily="18" charset="0"/>
                <a:cs typeface="Arial" pitchFamily="34" charset="0"/>
              </a:rPr>
              <a:t> </a:t>
            </a:r>
            <a:r>
              <a:rPr lang="en-US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represent number of people chooses that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ea typeface="Times New Roman" pitchFamily="18" charset="0"/>
                <a:cs typeface="Arial" pitchFamily="34" charset="0"/>
              </a:rPr>
              <a:t> </a:t>
            </a:r>
            <a:r>
              <a:rPr lang="en-US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option: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06076" y="1467529"/>
                <a:ext cx="3528392" cy="1345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1 is</a:t>
                </a:r>
                <a:r>
                  <a:rPr lang="vi-VN" dirty="0" smtClean="0"/>
                  <a:t>: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6∗3+4∗5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6∗5+8∗4+3∗2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=3.9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76" y="1467529"/>
                <a:ext cx="3528392" cy="1345818"/>
              </a:xfrm>
              <a:prstGeom prst="rect">
                <a:avLst/>
              </a:prstGeom>
              <a:blipFill rotWithShape="1">
                <a:blip r:embed="rId2"/>
                <a:stretch>
                  <a:fillRect l="-1382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290458" y="2931790"/>
                <a:ext cx="3240360" cy="1733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2 </a:t>
                </a:r>
                <a:r>
                  <a:rPr lang="vi-VN" dirty="0" smtClean="0"/>
                  <a:t>is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3∗4+4∗3+3∗2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8" y="2931790"/>
                <a:ext cx="3240360" cy="1733808"/>
              </a:xfrm>
              <a:prstGeom prst="rect">
                <a:avLst/>
              </a:prstGeom>
              <a:blipFill rotWithShape="1">
                <a:blip r:embed="rId3"/>
                <a:stretch>
                  <a:fillRect l="-1695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76056" y="4227934"/>
                <a:ext cx="3960440" cy="11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Total Average point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3.9+3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=3.5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227934"/>
                <a:ext cx="3960440" cy="1178079"/>
              </a:xfrm>
              <a:prstGeom prst="rect">
                <a:avLst/>
              </a:prstGeom>
              <a:blipFill rotWithShape="1">
                <a:blip r:embed="rId4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2.2e Statistic and Generate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Repor</a:t>
            </a:r>
            <a:r>
              <a:rPr lang="vi-VN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6123" r="11015" b="42855"/>
          <a:stretch/>
        </p:blipFill>
        <p:spPr>
          <a:xfrm>
            <a:off x="1" y="1594764"/>
            <a:ext cx="9036495" cy="26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466688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1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4.1 - </a:t>
            </a:r>
            <a:r>
              <a:rPr lang="vi-VN" dirty="0" smtClean="0"/>
              <a:t>Strengths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convenient, flexible way to design feedback form </a:t>
            </a:r>
            <a:endParaRPr lang="vi-VN" sz="2400" dirty="0" smtClean="0">
              <a:solidFill>
                <a:schemeClr val="tx1"/>
              </a:solidFill>
            </a:endParaRPr>
          </a:p>
          <a:p>
            <a:pPr marL="273050" lvl="0"/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and easier to apply for different objects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directly visualize feedback results in report through different graphical charts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vi-V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4.2 - Challenges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534988" lvl="0" indent="-261938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27560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Staffs have to spend time to design feedback form</a:t>
            </a:r>
            <a:endParaRPr lang="vi-VN" sz="2400" dirty="0"/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Still have to input suggested improvement manually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1091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4.3 - Future plan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/>
              <a:t>Current system is concentrated on core business flow. Therefore, </a:t>
            </a:r>
            <a:r>
              <a:rPr lang="en-US" sz="2400" dirty="0" smtClean="0"/>
              <a:t>some </a:t>
            </a:r>
            <a:r>
              <a:rPr lang="en-US" sz="2400" dirty="0"/>
              <a:t>supporting features are restricted for the development team. </a:t>
            </a:r>
            <a:endParaRPr lang="vi-VN" sz="24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These </a:t>
            </a:r>
            <a:r>
              <a:rPr lang="en-US" sz="2400" dirty="0"/>
              <a:t>features may be expanded in the future: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7" y="2781310"/>
            <a:ext cx="62572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if users really spend time to do feedback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219822"/>
            <a:ext cx="729808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“Other comment” paragraph to see if it’s positive </a:t>
            </a:r>
            <a:endParaRPr lang="vi-VN" sz="2000" dirty="0" smtClean="0"/>
          </a:p>
          <a:p>
            <a:pPr lvl="0"/>
            <a:r>
              <a:rPr lang="vi-VN" sz="2000" dirty="0" smtClean="0"/>
              <a:t>    </a:t>
            </a:r>
            <a:r>
              <a:rPr lang="en-US" sz="2000" dirty="0" smtClean="0"/>
              <a:t>or </a:t>
            </a:r>
            <a:r>
              <a:rPr lang="en-US" sz="2000" dirty="0"/>
              <a:t>negative comment and count point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987574"/>
            <a:ext cx="393787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rgbClr val="FBEBE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  <a:endParaRPr lang="en-US" sz="5400" b="1" cap="none" spc="50" dirty="0">
              <a:ln w="0"/>
              <a:solidFill>
                <a:srgbClr val="FBEBE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pic>
        <p:nvPicPr>
          <p:cNvPr id="6" name="Picture 2" descr="https://static1.squarespace.com/static/57c38ef4893fc083d16e9257/t/58b9ec2fe4fcb597a22c14c2/1488579708786/?format=750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480720" cy="39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511" y="1995686"/>
            <a:ext cx="8361929" cy="2016224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We develop 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web application that allows school to create and manage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feedbacks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Our target is to propose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solution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current feedback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management systems in Vietnam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Universities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other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countries</a:t>
            </a: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87574"/>
            <a:ext cx="7848872" cy="792088"/>
          </a:xfrm>
        </p:spPr>
        <p:txBody>
          <a:bodyPr anchor="t"/>
          <a:lstStyle/>
          <a:p>
            <a:pPr lvl="0"/>
            <a:r>
              <a:rPr lang="en-US" b="1" dirty="0"/>
              <a:t>Customize Feedback form: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same questions set for all lectures, courses, majors</a:t>
            </a:r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39552" y="177966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Can’t </a:t>
            </a:r>
            <a:r>
              <a:rPr lang="en-US" dirty="0"/>
              <a:t>question unique aspect of each course </a:t>
            </a:r>
            <a:endParaRPr lang="en-US" dirty="0" smtClean="0"/>
          </a:p>
          <a:p>
            <a:pPr marL="266700"/>
            <a:r>
              <a:rPr lang="en-US" dirty="0" smtClean="0"/>
              <a:t>(</a:t>
            </a:r>
            <a:r>
              <a:rPr lang="en-US" dirty="0"/>
              <a:t>For example: Can’t question about accent of English lecturer)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9552" y="249974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Lack of usefulness and practicality (Can only ask same general </a:t>
            </a:r>
          </a:p>
          <a:p>
            <a:pPr marL="266700"/>
            <a:r>
              <a:rPr lang="en-US" dirty="0"/>
              <a:t>questions that used for all courses)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9552" y="3219822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Hardly use for personal improvement</a:t>
            </a:r>
            <a:endParaRPr lang="vi-VN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39552" y="3651870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choose level of feedback survey </a:t>
            </a:r>
          </a:p>
          <a:p>
            <a:pPr marL="355600"/>
            <a:r>
              <a:rPr lang="en-US" dirty="0"/>
              <a:t>(Feedback for </a:t>
            </a:r>
            <a:r>
              <a:rPr lang="vi-VN" dirty="0" smtClean="0"/>
              <a:t>class</a:t>
            </a:r>
            <a:r>
              <a:rPr lang="en-US" dirty="0" smtClean="0"/>
              <a:t>, </a:t>
            </a:r>
            <a:r>
              <a:rPr lang="en-US" dirty="0"/>
              <a:t>course, major, </a:t>
            </a:r>
            <a:r>
              <a:rPr lang="en-US" dirty="0" smtClean="0"/>
              <a:t>or </a:t>
            </a:r>
            <a:r>
              <a:rPr lang="en-US" dirty="0"/>
              <a:t>department)</a:t>
            </a:r>
            <a:endParaRPr lang="vi-VN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39552" y="4443958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modify targets or conductors of Feedback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884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uiExpand="1" build="p"/>
      <p:bldP spid="6" grpId="0" uiExpand="1" build="p"/>
      <p:bldP spid="7" grpId="0" build="p"/>
      <p:bldP spid="8" grpId="0" uiExpand="1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915566"/>
            <a:ext cx="7056784" cy="40324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1131590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Conduct Feedback</a:t>
            </a:r>
            <a:endParaRPr lang="en-US" dirty="0"/>
          </a:p>
          <a:p>
            <a:r>
              <a:rPr lang="en-US" dirty="0"/>
              <a:t>- Edit answers</a:t>
            </a:r>
          </a:p>
        </p:txBody>
      </p:sp>
    </p:spTree>
    <p:extLst>
      <p:ext uri="{BB962C8B-B14F-4D97-AF65-F5344CB8AC3E}">
        <p14:creationId xmlns:p14="http://schemas.microsoft.com/office/powerpoint/2010/main" val="16432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16856"/>
            <a:ext cx="8280920" cy="792088"/>
          </a:xfrm>
        </p:spPr>
        <p:txBody>
          <a:bodyPr anchor="t"/>
          <a:lstStyle/>
          <a:p>
            <a:pPr lvl="0"/>
            <a:r>
              <a:rPr lang="en-US" b="1" dirty="0"/>
              <a:t>Analyze results and Report</a:t>
            </a:r>
            <a:r>
              <a:rPr lang="en-US" b="1" dirty="0" smtClean="0"/>
              <a:t>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</a:t>
            </a:r>
            <a:r>
              <a:rPr lang="en-US" dirty="0" smtClean="0"/>
              <a:t>help directly visualize statistical </a:t>
            </a:r>
            <a:r>
              <a:rPr lang="en-US" dirty="0"/>
              <a:t>results from feedback answers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938814"/>
            <a:ext cx="7632848" cy="474186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compare results in the past to current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544" y="2355726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Don’t provide any suggestions to improve results in next times</a:t>
            </a:r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0" y="2838760"/>
            <a:ext cx="8483860" cy="21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Proposed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707654"/>
            <a:ext cx="8658962" cy="1944216"/>
          </a:xfrm>
        </p:spPr>
        <p:txBody>
          <a:bodyPr anchor="t"/>
          <a:lstStyle/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Our ideas to </a:t>
            </a:r>
            <a:r>
              <a:rPr lang="en-US" dirty="0"/>
              <a:t>resolve the problem </a:t>
            </a:r>
            <a:endParaRPr lang="en-US" dirty="0" smtClean="0"/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a drag-and-drop tool for user to create, design, and customize </a:t>
            </a:r>
          </a:p>
          <a:p>
            <a:pPr marL="444500" lvl="1" indent="0" algn="just">
              <a:buClr>
                <a:schemeClr val="accent6">
                  <a:lumMod val="75000"/>
                </a:schemeClr>
              </a:buClr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feedback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dragging and dropping items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vi-VN" sz="1800" dirty="0"/>
              <a:t>A</a:t>
            </a:r>
            <a:r>
              <a:rPr lang="vi-VN" sz="1800" dirty="0" smtClean="0"/>
              <a:t>nalyze </a:t>
            </a:r>
            <a:r>
              <a:rPr lang="vi-VN" sz="1800" dirty="0"/>
              <a:t>feedback results </a:t>
            </a:r>
            <a:r>
              <a:rPr lang="vi-VN" sz="1800" dirty="0" smtClean="0"/>
              <a:t>then </a:t>
            </a:r>
            <a:r>
              <a:rPr lang="vi-VN" sz="1800" dirty="0"/>
              <a:t>provide reports and suggested </a:t>
            </a:r>
            <a:r>
              <a:rPr lang="vi-VN" sz="1800" dirty="0" smtClean="0"/>
              <a:t>improvementsbased </a:t>
            </a:r>
            <a:r>
              <a:rPr lang="vi-VN" sz="1800" dirty="0"/>
              <a:t>on the results</a:t>
            </a:r>
            <a:r>
              <a:rPr lang="vi-VN" sz="1800" dirty="0" smtClean="0"/>
              <a:t>.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mobile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to conduct feedback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1269</Words>
  <Application>Microsoft Office PowerPoint</Application>
  <PresentationFormat>On-screen Show (16:9)</PresentationFormat>
  <Paragraphs>360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PowerPoint Presentation</vt:lpstr>
      <vt:lpstr> Overview</vt:lpstr>
      <vt:lpstr>PowerPoint Presentation</vt:lpstr>
      <vt:lpstr>1.1 - Introduction</vt:lpstr>
      <vt:lpstr>1.1 - Introduction</vt:lpstr>
      <vt:lpstr>1.2 - Problem Definition</vt:lpstr>
      <vt:lpstr>1.2 - Problem Definition</vt:lpstr>
      <vt:lpstr>1.2 - Problem Definition</vt:lpstr>
      <vt:lpstr>1.3 - Proposed Solution</vt:lpstr>
      <vt:lpstr>PowerPoint Presentation</vt:lpstr>
      <vt:lpstr>2.1 – System Architectural Design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2.4 – Operation mechanisms  </vt:lpstr>
      <vt:lpstr>2.4 – Operation mechanisms  </vt:lpstr>
      <vt:lpstr>2.2 – Operation mechanisms  </vt:lpstr>
      <vt:lpstr>2.2 – Operation mechanisms  </vt:lpstr>
      <vt:lpstr>2.4 – Operation mechanisms  </vt:lpstr>
      <vt:lpstr>2.2 – Operation mechanisms  </vt:lpstr>
      <vt:lpstr>2.2 – Operation mechanisms  </vt:lpstr>
      <vt:lpstr>2.2 – Operation mechanisms  </vt:lpstr>
      <vt:lpstr>2.3 – Algorithms</vt:lpstr>
      <vt:lpstr>2.2 – Operation mechanisms  </vt:lpstr>
      <vt:lpstr>2.2 – Operation mechanisms  </vt:lpstr>
      <vt:lpstr>2.4 – Operation mechanisms  </vt:lpstr>
      <vt:lpstr>PowerPoint Presentation</vt:lpstr>
      <vt:lpstr>4.1 - Strengths</vt:lpstr>
      <vt:lpstr>4.2 - Challenges</vt:lpstr>
      <vt:lpstr>4.3 - Future plan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422</cp:revision>
  <dcterms:created xsi:type="dcterms:W3CDTF">2014-04-01T16:27:38Z</dcterms:created>
  <dcterms:modified xsi:type="dcterms:W3CDTF">2018-04-18T19:17:04Z</dcterms:modified>
</cp:coreProperties>
</file>