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2"/>
  </p:notesMasterIdLst>
  <p:sldIdLst>
    <p:sldId id="256" r:id="rId3"/>
    <p:sldId id="257" r:id="rId4"/>
    <p:sldId id="258"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70" r:id="rId20"/>
    <p:sldId id="271" r:id="rId21"/>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4"/>
    <p:restoredTop sz="94663"/>
  </p:normalViewPr>
  <p:slideViewPr>
    <p:cSldViewPr snapToGrid="0">
      <p:cViewPr varScale="1">
        <p:scale>
          <a:sx n="117" d="100"/>
          <a:sy n="117" d="100"/>
        </p:scale>
        <p:origin x="408"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79478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305739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90230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1712467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3597706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1226281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3181515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420082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274407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261168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196322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66028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108948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146912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We complete an iteration, and the policy remains unchanged</a:t>
            </a:r>
            <a:r>
              <a:rPr lang="en-US" sz="2200" b="0" i="0" u="none" dirty="0">
                <a:solidFill>
                  <a:schemeClr val="dk1"/>
                </a:solidFill>
                <a:latin typeface="Tahoma"/>
                <a:ea typeface="Tahoma"/>
                <a:cs typeface="Tahoma"/>
                <a:sym typeface="Wingdings" pitchFamily="2" charset="2"/>
              </a:rPr>
              <a:t></a:t>
            </a:r>
            <a:r>
              <a:rPr lang="en-US" sz="2200" b="0" i="0" u="none" dirty="0">
                <a:solidFill>
                  <a:schemeClr val="dk1"/>
                </a:solidFill>
                <a:latin typeface="Tahoma"/>
                <a:ea typeface="Tahoma"/>
                <a:cs typeface="Tahoma"/>
                <a:sym typeface="Tahoma"/>
              </a:rPr>
              <a:t> found the optimal policy.</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Each policy generated in this way is deterministic.</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t>This method of finding an optimal policy is called policy iteration.</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pic>
        <p:nvPicPr>
          <p:cNvPr id="3" name="Picture 2">
            <a:extLst>
              <a:ext uri="{FF2B5EF4-FFF2-40B4-BE49-F238E27FC236}">
                <a16:creationId xmlns:a16="http://schemas.microsoft.com/office/drawing/2014/main" id="{9C07DA79-A9E7-B64A-A2D3-F27F3CFBF567}"/>
              </a:ext>
            </a:extLst>
          </p:cNvPr>
          <p:cNvPicPr>
            <a:picLocks noChangeAspect="1"/>
          </p:cNvPicPr>
          <p:nvPr/>
        </p:nvPicPr>
        <p:blipFill>
          <a:blip r:embed="rId4"/>
          <a:stretch>
            <a:fillRect/>
          </a:stretch>
        </p:blipFill>
        <p:spPr>
          <a:xfrm>
            <a:off x="2586358" y="4169229"/>
            <a:ext cx="5328211" cy="2218871"/>
          </a:xfrm>
          <a:prstGeom prst="rect">
            <a:avLst/>
          </a:prstGeom>
        </p:spPr>
      </p:pic>
    </p:spTree>
    <p:extLst>
      <p:ext uri="{BB962C8B-B14F-4D97-AF65-F5344CB8AC3E}">
        <p14:creationId xmlns:p14="http://schemas.microsoft.com/office/powerpoint/2010/main" val="189090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iteration consists of two distinct steps: evaluation and improvement.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pic>
        <p:nvPicPr>
          <p:cNvPr id="3" name="Picture 2">
            <a:extLst>
              <a:ext uri="{FF2B5EF4-FFF2-40B4-BE49-F238E27FC236}">
                <a16:creationId xmlns:a16="http://schemas.microsoft.com/office/drawing/2014/main" id="{2BDADCC4-120D-A64E-9A36-AE2C0EBDF7A6}"/>
              </a:ext>
            </a:extLst>
          </p:cNvPr>
          <p:cNvPicPr>
            <a:picLocks noChangeAspect="1"/>
          </p:cNvPicPr>
          <p:nvPr/>
        </p:nvPicPr>
        <p:blipFill>
          <a:blip r:embed="rId4"/>
          <a:stretch>
            <a:fillRect/>
          </a:stretch>
        </p:blipFill>
        <p:spPr>
          <a:xfrm>
            <a:off x="3021723" y="2839357"/>
            <a:ext cx="3683877" cy="3548743"/>
          </a:xfrm>
          <a:prstGeom prst="rect">
            <a:avLst/>
          </a:prstGeom>
        </p:spPr>
      </p:pic>
    </p:spTree>
    <p:extLst>
      <p:ext uri="{BB962C8B-B14F-4D97-AF65-F5344CB8AC3E}">
        <p14:creationId xmlns:p14="http://schemas.microsoft.com/office/powerpoint/2010/main" val="145538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010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We first evaluate our current policy, Pi 1, which gives us a new value function that accurately reflects the value of Pi 1.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pic>
        <p:nvPicPr>
          <p:cNvPr id="3" name="Picture 2">
            <a:extLst>
              <a:ext uri="{FF2B5EF4-FFF2-40B4-BE49-F238E27FC236}">
                <a16:creationId xmlns:a16="http://schemas.microsoft.com/office/drawing/2014/main" id="{7223D134-AD0A-714A-B312-45B85F4C2C92}"/>
              </a:ext>
            </a:extLst>
          </p:cNvPr>
          <p:cNvPicPr>
            <a:picLocks noChangeAspect="1"/>
          </p:cNvPicPr>
          <p:nvPr/>
        </p:nvPicPr>
        <p:blipFill>
          <a:blip r:embed="rId4"/>
          <a:stretch>
            <a:fillRect/>
          </a:stretch>
        </p:blipFill>
        <p:spPr>
          <a:xfrm>
            <a:off x="1647002" y="3477618"/>
            <a:ext cx="6266912" cy="2656482"/>
          </a:xfrm>
          <a:prstGeom prst="rect">
            <a:avLst/>
          </a:prstGeom>
        </p:spPr>
      </p:pic>
    </p:spTree>
    <p:extLst>
      <p:ext uri="{BB962C8B-B14F-4D97-AF65-F5344CB8AC3E}">
        <p14:creationId xmlns:p14="http://schemas.microsoft.com/office/powerpoint/2010/main" val="270533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improvement step then uses V Pi 1 to produce a greedy policy Pi 2. At this point, Pi 2 is greedy with respect to the value function of Pi 1, but V Pi 1 no longer accurately reflects the value of Pi 2.</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pic>
        <p:nvPicPr>
          <p:cNvPr id="3" name="Picture 2">
            <a:extLst>
              <a:ext uri="{FF2B5EF4-FFF2-40B4-BE49-F238E27FC236}">
                <a16:creationId xmlns:a16="http://schemas.microsoft.com/office/drawing/2014/main" id="{93A15E72-0C06-6046-AAF7-33D6B8C6F05E}"/>
              </a:ext>
            </a:extLst>
          </p:cNvPr>
          <p:cNvPicPr>
            <a:picLocks noChangeAspect="1"/>
          </p:cNvPicPr>
          <p:nvPr/>
        </p:nvPicPr>
        <p:blipFill>
          <a:blip r:embed="rId4"/>
          <a:stretch>
            <a:fillRect/>
          </a:stretch>
        </p:blipFill>
        <p:spPr>
          <a:xfrm>
            <a:off x="2126443" y="4021242"/>
            <a:ext cx="5531657" cy="2258908"/>
          </a:xfrm>
          <a:prstGeom prst="rect">
            <a:avLst/>
          </a:prstGeom>
        </p:spPr>
      </p:pic>
    </p:spTree>
    <p:extLst>
      <p:ext uri="{BB962C8B-B14F-4D97-AF65-F5344CB8AC3E}">
        <p14:creationId xmlns:p14="http://schemas.microsoft.com/office/powerpoint/2010/main" val="254211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T</a:t>
            </a:r>
            <a:r>
              <a:rPr lang="en-US" sz="2200" b="0" i="0" u="none" dirty="0">
                <a:solidFill>
                  <a:schemeClr val="dk1"/>
                </a:solidFill>
                <a:latin typeface="Tahoma"/>
                <a:ea typeface="Tahoma"/>
                <a:cs typeface="Tahoma"/>
                <a:sym typeface="Tahoma"/>
              </a:rPr>
              <a:t>he policy is greedy and the value function is accurate.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pic>
        <p:nvPicPr>
          <p:cNvPr id="3" name="Picture 2">
            <a:extLst>
              <a:ext uri="{FF2B5EF4-FFF2-40B4-BE49-F238E27FC236}">
                <a16:creationId xmlns:a16="http://schemas.microsoft.com/office/drawing/2014/main" id="{05700365-8051-984B-A196-FCC87317CCB9}"/>
              </a:ext>
            </a:extLst>
          </p:cNvPr>
          <p:cNvPicPr>
            <a:picLocks noChangeAspect="1"/>
          </p:cNvPicPr>
          <p:nvPr/>
        </p:nvPicPr>
        <p:blipFill>
          <a:blip r:embed="rId4"/>
          <a:stretch>
            <a:fillRect/>
          </a:stretch>
        </p:blipFill>
        <p:spPr>
          <a:xfrm>
            <a:off x="1618022" y="2710543"/>
            <a:ext cx="6687778" cy="2649471"/>
          </a:xfrm>
          <a:prstGeom prst="rect">
            <a:avLst/>
          </a:prstGeom>
        </p:spPr>
      </p:pic>
    </p:spTree>
    <p:extLst>
      <p:ext uri="{BB962C8B-B14F-4D97-AF65-F5344CB8AC3E}">
        <p14:creationId xmlns:p14="http://schemas.microsoft.com/office/powerpoint/2010/main" val="392070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Visualization of policy iteration</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pic>
        <p:nvPicPr>
          <p:cNvPr id="3" name="Picture 2">
            <a:extLst>
              <a:ext uri="{FF2B5EF4-FFF2-40B4-BE49-F238E27FC236}">
                <a16:creationId xmlns:a16="http://schemas.microsoft.com/office/drawing/2014/main" id="{09A50D86-8F59-1E4B-BBF6-16D1D88D9E11}"/>
              </a:ext>
            </a:extLst>
          </p:cNvPr>
          <p:cNvPicPr>
            <a:picLocks noChangeAspect="1"/>
          </p:cNvPicPr>
          <p:nvPr/>
        </p:nvPicPr>
        <p:blipFill>
          <a:blip r:embed="rId4"/>
          <a:stretch>
            <a:fillRect/>
          </a:stretch>
        </p:blipFill>
        <p:spPr>
          <a:xfrm>
            <a:off x="1155700" y="2689678"/>
            <a:ext cx="6680200" cy="2806700"/>
          </a:xfrm>
          <a:prstGeom prst="rect">
            <a:avLst/>
          </a:prstGeom>
        </p:spPr>
      </p:pic>
    </p:spTree>
    <p:extLst>
      <p:ext uri="{BB962C8B-B14F-4D97-AF65-F5344CB8AC3E}">
        <p14:creationId xmlns:p14="http://schemas.microsoft.com/office/powerpoint/2010/main" val="43332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Iteration using iterative policy evaluation for estimate pi ~ pi*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pic>
        <p:nvPicPr>
          <p:cNvPr id="3" name="Picture 2">
            <a:extLst>
              <a:ext uri="{FF2B5EF4-FFF2-40B4-BE49-F238E27FC236}">
                <a16:creationId xmlns:a16="http://schemas.microsoft.com/office/drawing/2014/main" id="{44D00164-B5CD-6B4B-BC87-8AD92E25CDB1}"/>
              </a:ext>
            </a:extLst>
          </p:cNvPr>
          <p:cNvPicPr>
            <a:picLocks noChangeAspect="1"/>
          </p:cNvPicPr>
          <p:nvPr/>
        </p:nvPicPr>
        <p:blipFill>
          <a:blip r:embed="rId4"/>
          <a:stretch>
            <a:fillRect/>
          </a:stretch>
        </p:blipFill>
        <p:spPr>
          <a:xfrm>
            <a:off x="1835150" y="2870200"/>
            <a:ext cx="5473700" cy="3517900"/>
          </a:xfrm>
          <a:prstGeom prst="rect">
            <a:avLst/>
          </a:prstGeom>
        </p:spPr>
      </p:pic>
    </p:spTree>
    <p:extLst>
      <p:ext uri="{BB962C8B-B14F-4D97-AF65-F5344CB8AC3E}">
        <p14:creationId xmlns:p14="http://schemas.microsoft.com/office/powerpoint/2010/main" val="111089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power of policy iteration</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pic>
        <p:nvPicPr>
          <p:cNvPr id="3" name="Picture 2">
            <a:extLst>
              <a:ext uri="{FF2B5EF4-FFF2-40B4-BE49-F238E27FC236}">
                <a16:creationId xmlns:a16="http://schemas.microsoft.com/office/drawing/2014/main" id="{3A30320E-3522-EF4E-892C-36FB83AE2E63}"/>
              </a:ext>
            </a:extLst>
          </p:cNvPr>
          <p:cNvPicPr>
            <a:picLocks noChangeAspect="1"/>
          </p:cNvPicPr>
          <p:nvPr/>
        </p:nvPicPr>
        <p:blipFill>
          <a:blip r:embed="rId4"/>
          <a:stretch>
            <a:fillRect/>
          </a:stretch>
        </p:blipFill>
        <p:spPr>
          <a:xfrm>
            <a:off x="1511641" y="2697843"/>
            <a:ext cx="6120717" cy="2724150"/>
          </a:xfrm>
          <a:prstGeom prst="rect">
            <a:avLst/>
          </a:prstGeom>
        </p:spPr>
      </p:pic>
    </p:spTree>
    <p:extLst>
      <p:ext uri="{BB962C8B-B14F-4D97-AF65-F5344CB8AC3E}">
        <p14:creationId xmlns:p14="http://schemas.microsoft.com/office/powerpoint/2010/main" val="138811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
        <p:nvSpPr>
          <p:cNvPr id="331" name="Google Shape;331;p14"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Understand the policy improvement theorem</a:t>
            </a:r>
          </a:p>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Use a value function for a policy to produce a better policy for a given MDP</a:t>
            </a:r>
          </a:p>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Apply policy iteration to compute optimal policies and optimal value functions</a:t>
            </a:r>
            <a:endParaRPr lang="en-US" sz="2400" dirty="0"/>
          </a:p>
          <a:p>
            <a:pPr marL="342900" lvl="0" indent="-251459" algn="l" rtl="0">
              <a:spcBef>
                <a:spcPts val="480"/>
              </a:spcBef>
              <a:spcAft>
                <a:spcPts val="0"/>
              </a:spcAft>
              <a:buSzPts val="1440"/>
              <a:buNone/>
            </a:pPr>
            <a:endParaRPr lang="en-US" sz="2400" b="0" i="0" u="none" dirty="0">
              <a:solidFill>
                <a:schemeClr val="dk1"/>
              </a:solidFill>
              <a:latin typeface="Tahoma"/>
              <a:ea typeface="Tahoma"/>
              <a:cs typeface="Tahoma"/>
              <a:sym typeface="Tahoma"/>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7" name="Google Shape;209;p3">
            <a:extLst>
              <a:ext uri="{FF2B5EF4-FFF2-40B4-BE49-F238E27FC236}">
                <a16:creationId xmlns:a16="http://schemas.microsoft.com/office/drawing/2014/main" id="{87FFD684-F0C4-0344-9F60-43B9D2558229}"/>
              </a:ext>
            </a:extLst>
          </p:cNvPr>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sp>
        <p:nvSpPr>
          <p:cNvPr id="6" name="Google Shape;209;p3">
            <a:extLst>
              <a:ext uri="{FF2B5EF4-FFF2-40B4-BE49-F238E27FC236}">
                <a16:creationId xmlns:a16="http://schemas.microsoft.com/office/drawing/2014/main" id="{E99AFEC4-61AD-DC47-BBC3-129609E40EE4}"/>
              </a:ext>
            </a:extLst>
          </p:cNvPr>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sp>
        <p:nvSpPr>
          <p:cNvPr id="197" name="Google Shape;197;p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Understand the policy improvement theorem</a:t>
            </a:r>
          </a:p>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Use a value function for a policy to produce a better policy for a given MDP</a:t>
            </a:r>
          </a:p>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Apply policy iteration to compute optimal policies and optimal value functions</a:t>
            </a:r>
            <a:endParaRPr dirty="0"/>
          </a:p>
          <a:p>
            <a:pPr marL="342900" lvl="0" indent="-251459" algn="l" rtl="0">
              <a:spcBef>
                <a:spcPts val="480"/>
              </a:spcBef>
              <a:spcAft>
                <a:spcPts val="0"/>
              </a:spcAft>
              <a:buSzPts val="1440"/>
              <a:buNone/>
            </a:pPr>
            <a:endParaRPr sz="2400" b="0" i="0" u="none" dirty="0">
              <a:solidFill>
                <a:schemeClr val="dk1"/>
              </a:solidFill>
              <a:latin typeface="Tahoma"/>
              <a:ea typeface="Tahoma"/>
              <a:cs typeface="Tahoma"/>
              <a:sym typeface="Tahoma"/>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Improvement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186058"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We can find the optimal policy by choosing the Greedy action.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Greedy action maximizes the Bellman's optimality equation in each state.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pic>
        <p:nvPicPr>
          <p:cNvPr id="5" name="Picture 4">
            <a:extLst>
              <a:ext uri="{FF2B5EF4-FFF2-40B4-BE49-F238E27FC236}">
                <a16:creationId xmlns:a16="http://schemas.microsoft.com/office/drawing/2014/main" id="{5216B928-8652-2047-A9A0-7D8591CAC8B5}"/>
              </a:ext>
            </a:extLst>
          </p:cNvPr>
          <p:cNvPicPr>
            <a:picLocks noChangeAspect="1"/>
          </p:cNvPicPr>
          <p:nvPr/>
        </p:nvPicPr>
        <p:blipFill>
          <a:blip r:embed="rId4"/>
          <a:stretch>
            <a:fillRect/>
          </a:stretch>
        </p:blipFill>
        <p:spPr>
          <a:xfrm>
            <a:off x="2085140" y="3237781"/>
            <a:ext cx="5692175" cy="30423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Improvement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new policy obtained in this way must be a strict improvement on Pi, unless Pi was already optimal.</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improvement theorem: q Pi: value of a state if you take action A, and then follow policy Pi.</a:t>
            </a:r>
          </a:p>
          <a:p>
            <a:pPr marL="0" lvl="0" indent="0" algn="l" rtl="0">
              <a:lnSpc>
                <a:spcPct val="150000"/>
              </a:lnSpc>
              <a:spcBef>
                <a:spcPts val="0"/>
              </a:spcBef>
              <a:spcAft>
                <a:spcPts val="0"/>
              </a:spcAft>
              <a:buClr>
                <a:schemeClr val="dk1"/>
              </a:buClr>
              <a:buSzPts val="1320"/>
              <a:buNone/>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pic>
        <p:nvPicPr>
          <p:cNvPr id="3" name="Picture 2">
            <a:extLst>
              <a:ext uri="{FF2B5EF4-FFF2-40B4-BE49-F238E27FC236}">
                <a16:creationId xmlns:a16="http://schemas.microsoft.com/office/drawing/2014/main" id="{F8198EEE-A263-234E-978B-018353267755}"/>
              </a:ext>
            </a:extLst>
          </p:cNvPr>
          <p:cNvPicPr>
            <a:picLocks noChangeAspect="1"/>
          </p:cNvPicPr>
          <p:nvPr/>
        </p:nvPicPr>
        <p:blipFill>
          <a:blip r:embed="rId4"/>
          <a:stretch>
            <a:fillRect/>
          </a:stretch>
        </p:blipFill>
        <p:spPr>
          <a:xfrm>
            <a:off x="1785256" y="4223587"/>
            <a:ext cx="6041571" cy="926263"/>
          </a:xfrm>
          <a:prstGeom prst="rect">
            <a:avLst/>
          </a:prstGeom>
        </p:spPr>
      </p:pic>
    </p:spTree>
    <p:extLst>
      <p:ext uri="{BB962C8B-B14F-4D97-AF65-F5344CB8AC3E}">
        <p14:creationId xmlns:p14="http://schemas.microsoft.com/office/powerpoint/2010/main" val="24911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Improvement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Pi prime is at least as good as Pi if in each state, the value of the action selected by Pi prime is greater than or equal to the value of the action selected by Pi.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pi prime is strictly better if the value is strictly greater and at least one state.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pic>
        <p:nvPicPr>
          <p:cNvPr id="3" name="Picture 2">
            <a:extLst>
              <a:ext uri="{FF2B5EF4-FFF2-40B4-BE49-F238E27FC236}">
                <a16:creationId xmlns:a16="http://schemas.microsoft.com/office/drawing/2014/main" id="{5F0175A1-E3E1-B242-AFC7-82069DF62419}"/>
              </a:ext>
            </a:extLst>
          </p:cNvPr>
          <p:cNvPicPr>
            <a:picLocks noChangeAspect="1"/>
          </p:cNvPicPr>
          <p:nvPr/>
        </p:nvPicPr>
        <p:blipFill>
          <a:blip r:embed="rId4"/>
          <a:stretch>
            <a:fillRect/>
          </a:stretch>
        </p:blipFill>
        <p:spPr>
          <a:xfrm>
            <a:off x="2066144" y="4595035"/>
            <a:ext cx="5240311" cy="1109629"/>
          </a:xfrm>
          <a:prstGeom prst="rect">
            <a:avLst/>
          </a:prstGeom>
        </p:spPr>
      </p:pic>
    </p:spTree>
    <p:extLst>
      <p:ext uri="{BB962C8B-B14F-4D97-AF65-F5344CB8AC3E}">
        <p14:creationId xmlns:p14="http://schemas.microsoft.com/office/powerpoint/2010/main" val="240308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Improvement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For example the four-by-four grid. The final value function: </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pic>
        <p:nvPicPr>
          <p:cNvPr id="3" name="Picture 2">
            <a:extLst>
              <a:ext uri="{FF2B5EF4-FFF2-40B4-BE49-F238E27FC236}">
                <a16:creationId xmlns:a16="http://schemas.microsoft.com/office/drawing/2014/main" id="{154F9208-FF8C-AA41-B680-A30236E7D717}"/>
              </a:ext>
            </a:extLst>
          </p:cNvPr>
          <p:cNvPicPr>
            <a:picLocks noChangeAspect="1"/>
          </p:cNvPicPr>
          <p:nvPr/>
        </p:nvPicPr>
        <p:blipFill>
          <a:blip r:embed="rId4"/>
          <a:stretch>
            <a:fillRect/>
          </a:stretch>
        </p:blipFill>
        <p:spPr>
          <a:xfrm>
            <a:off x="1432767" y="3159485"/>
            <a:ext cx="6873033" cy="3088915"/>
          </a:xfrm>
          <a:prstGeom prst="rect">
            <a:avLst/>
          </a:prstGeom>
        </p:spPr>
      </p:pic>
    </p:spTree>
    <p:extLst>
      <p:ext uri="{BB962C8B-B14F-4D97-AF65-F5344CB8AC3E}">
        <p14:creationId xmlns:p14="http://schemas.microsoft.com/office/powerpoint/2010/main" val="85314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Improvement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greedy Pi policy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pic>
        <p:nvPicPr>
          <p:cNvPr id="3" name="Picture 2">
            <a:extLst>
              <a:ext uri="{FF2B5EF4-FFF2-40B4-BE49-F238E27FC236}">
                <a16:creationId xmlns:a16="http://schemas.microsoft.com/office/drawing/2014/main" id="{6D74CED7-F9D2-FF42-8637-5E0B4E7B337A}"/>
              </a:ext>
            </a:extLst>
          </p:cNvPr>
          <p:cNvPicPr>
            <a:picLocks noChangeAspect="1"/>
          </p:cNvPicPr>
          <p:nvPr/>
        </p:nvPicPr>
        <p:blipFill>
          <a:blip r:embed="rId4"/>
          <a:stretch>
            <a:fillRect/>
          </a:stretch>
        </p:blipFill>
        <p:spPr>
          <a:xfrm>
            <a:off x="1558544" y="2385646"/>
            <a:ext cx="6583970" cy="2956657"/>
          </a:xfrm>
          <a:prstGeom prst="rect">
            <a:avLst/>
          </a:prstGeom>
        </p:spPr>
      </p:pic>
    </p:spTree>
    <p:extLst>
      <p:ext uri="{BB962C8B-B14F-4D97-AF65-F5344CB8AC3E}">
        <p14:creationId xmlns:p14="http://schemas.microsoft.com/office/powerpoint/2010/main" val="247876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improvement theorem</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pic>
        <p:nvPicPr>
          <p:cNvPr id="3" name="Picture 2">
            <a:extLst>
              <a:ext uri="{FF2B5EF4-FFF2-40B4-BE49-F238E27FC236}">
                <a16:creationId xmlns:a16="http://schemas.microsoft.com/office/drawing/2014/main" id="{6D68ACEA-6EDB-7D4E-A3D9-349869811B48}"/>
              </a:ext>
            </a:extLst>
          </p:cNvPr>
          <p:cNvPicPr>
            <a:picLocks noChangeAspect="1"/>
          </p:cNvPicPr>
          <p:nvPr/>
        </p:nvPicPr>
        <p:blipFill>
          <a:blip r:embed="rId4"/>
          <a:stretch>
            <a:fillRect/>
          </a:stretch>
        </p:blipFill>
        <p:spPr>
          <a:xfrm>
            <a:off x="1548039" y="2644818"/>
            <a:ext cx="6276521" cy="2202954"/>
          </a:xfrm>
          <a:prstGeom prst="rect">
            <a:avLst/>
          </a:prstGeom>
        </p:spPr>
      </p:pic>
    </p:spTree>
    <p:extLst>
      <p:ext uri="{BB962C8B-B14F-4D97-AF65-F5344CB8AC3E}">
        <p14:creationId xmlns:p14="http://schemas.microsoft.com/office/powerpoint/2010/main" val="294600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Policy Iteration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7979229" cy="4311650"/>
          </a:xfrm>
          <a:prstGeom prst="rect">
            <a:avLst/>
          </a:prstGeom>
          <a:noFill/>
          <a:ln>
            <a:noFill/>
          </a:ln>
        </p:spPr>
        <p:txBody>
          <a:bodyPr spcFirstLastPara="1" wrap="square" lIns="91425" tIns="45700" rIns="91425" bIns="45700" anchor="t" anchorCtr="0">
            <a:noAutofit/>
          </a:bodyPr>
          <a:lstStyle/>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Begin with the policy Pi 1</a:t>
            </a:r>
            <a:r>
              <a:rPr lang="en-US" sz="1800" b="0" i="0" u="none" dirty="0">
                <a:solidFill>
                  <a:schemeClr val="dk1"/>
                </a:solidFill>
                <a:latin typeface="Tahoma"/>
                <a:ea typeface="Tahoma"/>
                <a:cs typeface="Tahoma"/>
                <a:sym typeface="Wingdings" pitchFamily="2" charset="2"/>
              </a:rPr>
              <a:t></a:t>
            </a:r>
            <a:r>
              <a:rPr lang="en-US" sz="1800" b="0" i="0" u="none" dirty="0">
                <a:solidFill>
                  <a:schemeClr val="dk1"/>
                </a:solidFill>
                <a:latin typeface="Tahoma"/>
                <a:ea typeface="Tahoma"/>
                <a:cs typeface="Tahoma"/>
                <a:sym typeface="Tahoma"/>
              </a:rPr>
              <a:t> evaluate Pi 1 using iterative policy evaluation to obtain the state value, V Pi 1. --&gt; evaluation step.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Using the results of the policy improvement theorem, we can then </a:t>
            </a:r>
            <a:r>
              <a:rPr lang="en-US" sz="1800" b="0" i="0" u="none" dirty="0" err="1">
                <a:solidFill>
                  <a:schemeClr val="dk1"/>
                </a:solidFill>
                <a:latin typeface="Tahoma"/>
                <a:ea typeface="Tahoma"/>
                <a:cs typeface="Tahoma"/>
                <a:sym typeface="Tahoma"/>
              </a:rPr>
              <a:t>greedify</a:t>
            </a:r>
            <a:r>
              <a:rPr lang="en-US" sz="1800" b="0" i="0" u="none" dirty="0">
                <a:solidFill>
                  <a:schemeClr val="dk1"/>
                </a:solidFill>
                <a:latin typeface="Tahoma"/>
                <a:ea typeface="Tahoma"/>
                <a:cs typeface="Tahoma"/>
                <a:sym typeface="Tahoma"/>
              </a:rPr>
              <a:t> with respect to v Pi 1 to obtain a better policy, Pi 2--&gt; We call this the improvement step.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We can then compute V Pi 2 and use it to obtain an even better policy, Pi 3. This gives us a sequence of better policies.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Policy Iteration</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pic>
        <p:nvPicPr>
          <p:cNvPr id="3" name="Picture 2">
            <a:extLst>
              <a:ext uri="{FF2B5EF4-FFF2-40B4-BE49-F238E27FC236}">
                <a16:creationId xmlns:a16="http://schemas.microsoft.com/office/drawing/2014/main" id="{98BF6B98-5765-244F-9B88-4248CD36700A}"/>
              </a:ext>
            </a:extLst>
          </p:cNvPr>
          <p:cNvPicPr>
            <a:picLocks noChangeAspect="1"/>
          </p:cNvPicPr>
          <p:nvPr/>
        </p:nvPicPr>
        <p:blipFill>
          <a:blip r:embed="rId4"/>
          <a:stretch>
            <a:fillRect/>
          </a:stretch>
        </p:blipFill>
        <p:spPr>
          <a:xfrm>
            <a:off x="2873827" y="4833480"/>
            <a:ext cx="4073979" cy="1643520"/>
          </a:xfrm>
          <a:prstGeom prst="rect">
            <a:avLst/>
          </a:prstGeom>
        </p:spPr>
      </p:pic>
    </p:spTree>
    <p:extLst>
      <p:ext uri="{BB962C8B-B14F-4D97-AF65-F5344CB8AC3E}">
        <p14:creationId xmlns:p14="http://schemas.microsoft.com/office/powerpoint/2010/main" val="2865442978"/>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560</Words>
  <Application>Microsoft Macintosh PowerPoint</Application>
  <PresentationFormat>On-screen Show (4:3)</PresentationFormat>
  <Paragraphs>99</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Noto Sans Symbols</vt:lpstr>
      <vt:lpstr>Tahoma</vt:lpstr>
      <vt:lpstr>1_Blueprint</vt:lpstr>
      <vt:lpstr>Blueprint</vt:lpstr>
      <vt:lpstr>Policy Iteration</vt:lpstr>
      <vt:lpstr>Objectives</vt:lpstr>
      <vt:lpstr>Policy Improvement  </vt:lpstr>
      <vt:lpstr>Policy Improvement  </vt:lpstr>
      <vt:lpstr>Policy Improvement  </vt:lpstr>
      <vt:lpstr>Policy Improvement  </vt:lpstr>
      <vt:lpstr>Policy Improvement  </vt:lpstr>
      <vt:lpstr>Policy Iteration  </vt:lpstr>
      <vt:lpstr>Policy Iteration  </vt:lpstr>
      <vt:lpstr>Policy Iteration  </vt:lpstr>
      <vt:lpstr>Policy Iteration  </vt:lpstr>
      <vt:lpstr>Policy Iteration  </vt:lpstr>
      <vt:lpstr>Policy Iteration  </vt:lpstr>
      <vt:lpstr>Policy Iteration  </vt:lpstr>
      <vt:lpstr>Policy Iteration  </vt:lpstr>
      <vt:lpstr>Policy Iteration  </vt:lpstr>
      <vt:lpstr>Policy Iteration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8</cp:revision>
  <dcterms:created xsi:type="dcterms:W3CDTF">2022-12-09T09:55:15Z</dcterms:created>
  <dcterms:modified xsi:type="dcterms:W3CDTF">2024-03-19T16:50:42Z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