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  <p:sldMasterId id="2147483650" r:id="rId2"/>
  </p:sldMasterIdLst>
  <p:notesMasterIdLst>
    <p:notesMasterId r:id="rId23"/>
  </p:notesMasterIdLst>
  <p:sldIdLst>
    <p:sldId id="256" r:id="rId3"/>
    <p:sldId id="257" r:id="rId4"/>
    <p:sldId id="258" r:id="rId5"/>
    <p:sldId id="288" r:id="rId6"/>
    <p:sldId id="273" r:id="rId7"/>
    <p:sldId id="274" r:id="rId8"/>
    <p:sldId id="279" r:id="rId9"/>
    <p:sldId id="280" r:id="rId10"/>
    <p:sldId id="272" r:id="rId11"/>
    <p:sldId id="275" r:id="rId12"/>
    <p:sldId id="281" r:id="rId13"/>
    <p:sldId id="283" r:id="rId14"/>
    <p:sldId id="282" r:id="rId15"/>
    <p:sldId id="276" r:id="rId16"/>
    <p:sldId id="278" r:id="rId17"/>
    <p:sldId id="284" r:id="rId18"/>
    <p:sldId id="287" r:id="rId19"/>
    <p:sldId id="285" r:id="rId20"/>
    <p:sldId id="270" r:id="rId21"/>
    <p:sldId id="271" r:id="rId22"/>
  </p:sldIdLst>
  <p:sldSz cx="9144000" cy="6858000" type="screen4x3"/>
  <p:notesSz cx="7302500" cy="9588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sSwr0Rn44+Fg79SyXE1cdzAsQ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30"/>
    <p:restoredTop sz="94663"/>
  </p:normalViewPr>
  <p:slideViewPr>
    <p:cSldViewPr snapToGrid="0">
      <p:cViewPr varScale="1">
        <p:scale>
          <a:sx n="117" d="100"/>
          <a:sy n="117" d="100"/>
        </p:scale>
        <p:origin x="52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2403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7756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7767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1983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7171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85804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9521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4408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0511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91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2953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8177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1988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0235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5222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 descr="Rectangle: Click to edit Master text styles&#10;Second level&#10;Third level&#10;Fourth level&#10;Fifth level"/>
          <p:cNvSpPr txBox="1"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>
            <a:spLocks noGrp="1"/>
          </p:cNvSpPr>
          <p:nvPr>
            <p:ph type="chart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6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6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6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6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16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16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16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16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16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16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16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16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16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16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16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16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16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16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16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16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16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16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16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16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16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16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16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16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16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16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16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16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16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16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16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16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16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16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16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16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51;p16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52;p16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16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16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16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16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16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16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16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16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16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62;p16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16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16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" name="Google Shape;65;p16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6" name="Google Shape;66;p16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6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6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6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0" name="Google Shape;70;p16"/>
              <p:cNvSpPr/>
              <p:nvPr/>
            </p:nvSpPr>
            <p:spPr>
              <a:xfrm rot="-5400000" flipH="1">
                <a:off x="425" y="860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6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6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16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4" name="Google Shape;74;p16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1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8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18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18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18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18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18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18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18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18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18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97;p18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98;p18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18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18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18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18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18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18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18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106;p18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18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18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18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18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18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2" name="Google Shape;112;p18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18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114;p18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5" name="Google Shape;115;p18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116;p18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18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18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18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18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18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18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18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18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18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18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18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18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18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18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18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18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18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18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18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18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18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18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18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18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18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42" name="Google Shape;142;p18" descr="60%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18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44" name="Google Shape;144;p18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18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18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18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9" name="Google Shape;149;p1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ctrTitle"/>
          </p:nvPr>
        </p:nvSpPr>
        <p:spPr>
          <a:xfrm>
            <a:off x="12192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Exploration vs. Exploitation</a:t>
            </a:r>
            <a:endParaRPr dirty="0"/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Exploration and Exploitation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 of exploitation behavior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  <p:sp>
        <p:nvSpPr>
          <p:cNvPr id="6" name="Google Shape;199;p2">
            <a:extLst>
              <a:ext uri="{FF2B5EF4-FFF2-40B4-BE49-F238E27FC236}">
                <a16:creationId xmlns:a16="http://schemas.microsoft.com/office/drawing/2014/main" id="{774493D0-AFFF-CA4D-A275-5CD552ED1BC6}"/>
              </a:ext>
            </a:extLst>
          </p:cNvPr>
          <p:cNvSpPr txBox="1"/>
          <p:nvPr/>
        </p:nvSpPr>
        <p:spPr>
          <a:xfrm>
            <a:off x="3581400" y="62484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Exploration vs. Exploitation Tradeoff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AF843F-AEAB-CB4A-ACEF-B8E3D17A5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600" y="3008284"/>
            <a:ext cx="7061200" cy="256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29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Exploration and Exploitation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 of exploitation behavior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2000" dirty="0"/>
              <a:t>The agent received a positive reward making the value for that meal higher.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2000" dirty="0"/>
              <a:t>The estimated values for the other actions are zero.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2000" dirty="0"/>
              <a:t>The greedy action is always the same, to pick the first meal. </a:t>
            </a:r>
            <a:endParaRPr sz="20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  <p:sp>
        <p:nvSpPr>
          <p:cNvPr id="6" name="Google Shape;199;p2">
            <a:extLst>
              <a:ext uri="{FF2B5EF4-FFF2-40B4-BE49-F238E27FC236}">
                <a16:creationId xmlns:a16="http://schemas.microsoft.com/office/drawing/2014/main" id="{774493D0-AFFF-CA4D-A275-5CD552ED1BC6}"/>
              </a:ext>
            </a:extLst>
          </p:cNvPr>
          <p:cNvSpPr txBox="1"/>
          <p:nvPr/>
        </p:nvSpPr>
        <p:spPr>
          <a:xfrm>
            <a:off x="3581400" y="62484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Exploration vs. Exploitation Tradeoff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30294-41C1-8146-B9A8-AD123A696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742" y="4265752"/>
            <a:ext cx="5399315" cy="21372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F41FBDC-BD24-F941-AAF6-3F4689B2EC43}"/>
              </a:ext>
            </a:extLst>
          </p:cNvPr>
          <p:cNvSpPr/>
          <p:nvPr/>
        </p:nvSpPr>
        <p:spPr>
          <a:xfrm>
            <a:off x="2620797" y="4334242"/>
            <a:ext cx="546945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+1</a:t>
            </a:r>
          </a:p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+ 3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+ 5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+ 1</a:t>
            </a:r>
          </a:p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+5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1765AF-6FC2-1442-98F7-4F64B8802AE7}"/>
              </a:ext>
            </a:extLst>
          </p:cNvPr>
          <p:cNvSpPr/>
          <p:nvPr/>
        </p:nvSpPr>
        <p:spPr>
          <a:xfrm>
            <a:off x="3167742" y="4334242"/>
            <a:ext cx="1752601" cy="191415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61472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Exploration and Exploitation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 of exploitation behavior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2000" dirty="0"/>
              <a:t>The agent never saw any samples for the other meals.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2000" dirty="0"/>
              <a:t>The estimated values for the other two actions remain far from the true values, which means the agent never discovered the best action</a:t>
            </a:r>
            <a:endParaRPr sz="20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  <p:sp>
        <p:nvSpPr>
          <p:cNvPr id="6" name="Google Shape;199;p2">
            <a:extLst>
              <a:ext uri="{FF2B5EF4-FFF2-40B4-BE49-F238E27FC236}">
                <a16:creationId xmlns:a16="http://schemas.microsoft.com/office/drawing/2014/main" id="{774493D0-AFFF-CA4D-A275-5CD552ED1BC6}"/>
              </a:ext>
            </a:extLst>
          </p:cNvPr>
          <p:cNvSpPr txBox="1"/>
          <p:nvPr/>
        </p:nvSpPr>
        <p:spPr>
          <a:xfrm>
            <a:off x="3581400" y="62484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Exploration vs. Exploitation Tradeoff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30294-41C1-8146-B9A8-AD123A696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742" y="4265752"/>
            <a:ext cx="5399315" cy="21372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F41FBDC-BD24-F941-AAF6-3F4689B2EC43}"/>
              </a:ext>
            </a:extLst>
          </p:cNvPr>
          <p:cNvSpPr/>
          <p:nvPr/>
        </p:nvSpPr>
        <p:spPr>
          <a:xfrm>
            <a:off x="2620797" y="4334242"/>
            <a:ext cx="546945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+1</a:t>
            </a:r>
          </a:p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+ 3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+ 5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+ 1</a:t>
            </a:r>
          </a:p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+5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1765AF-6FC2-1442-98F7-4F64B8802AE7}"/>
              </a:ext>
            </a:extLst>
          </p:cNvPr>
          <p:cNvSpPr/>
          <p:nvPr/>
        </p:nvSpPr>
        <p:spPr>
          <a:xfrm>
            <a:off x="5067299" y="5864775"/>
            <a:ext cx="1567544" cy="34661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66878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Exploration and Exploitation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do we choose explore </a:t>
            </a:r>
            <a:r>
              <a:rPr lang="en-US" sz="2200" dirty="0"/>
              <a:t>or</a:t>
            </a: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exploit?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we explore:</a:t>
            </a:r>
          </a:p>
          <a:p>
            <a:pPr marL="1257300" lvl="2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Improve knowledge for long-term benefit</a:t>
            </a:r>
          </a:p>
          <a:p>
            <a:pPr marL="1257300" lvl="2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W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 get more accurate estimates of our values.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we exploit, </a:t>
            </a:r>
          </a:p>
          <a:p>
            <a:pPr marL="1257300" lvl="2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Exploit knowledge for short-term benefit</a:t>
            </a:r>
          </a:p>
          <a:p>
            <a:pPr marL="1257300" lvl="2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W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 might get more reward.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cannot however choose to do both simultaneously.</a:t>
            </a:r>
            <a:endParaRPr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  <p:sp>
        <p:nvSpPr>
          <p:cNvPr id="6" name="Google Shape;199;p2">
            <a:extLst>
              <a:ext uri="{FF2B5EF4-FFF2-40B4-BE49-F238E27FC236}">
                <a16:creationId xmlns:a16="http://schemas.microsoft.com/office/drawing/2014/main" id="{774493D0-AFFF-CA4D-A275-5CD552ED1BC6}"/>
              </a:ext>
            </a:extLst>
          </p:cNvPr>
          <p:cNvSpPr txBox="1"/>
          <p:nvPr/>
        </p:nvSpPr>
        <p:spPr>
          <a:xfrm>
            <a:off x="3581400" y="62484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Exploration vs. Exploitation Tradeoff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3741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Exploration and Exploitation  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Choose randomly- Epsilon Greedy method:  We could choose to exploit most of the time with a small chance of exploring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  <p:sp>
        <p:nvSpPr>
          <p:cNvPr id="6" name="Google Shape;199;p2">
            <a:extLst>
              <a:ext uri="{FF2B5EF4-FFF2-40B4-BE49-F238E27FC236}">
                <a16:creationId xmlns:a16="http://schemas.microsoft.com/office/drawing/2014/main" id="{774493D0-AFFF-CA4D-A275-5CD552ED1BC6}"/>
              </a:ext>
            </a:extLst>
          </p:cNvPr>
          <p:cNvSpPr txBox="1"/>
          <p:nvPr/>
        </p:nvSpPr>
        <p:spPr>
          <a:xfrm>
            <a:off x="3581400" y="62484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Exploration vs. Exploitation Tradeoff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76F179-4B8D-AB47-8099-524D892E1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676" y="2883108"/>
            <a:ext cx="2344964" cy="3365292"/>
          </a:xfrm>
          <a:prstGeom prst="rect">
            <a:avLst/>
          </a:prstGeom>
        </p:spPr>
      </p:pic>
      <p:sp>
        <p:nvSpPr>
          <p:cNvPr id="11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3B7F89AE-E7E6-5240-9880-68D034358422}"/>
              </a:ext>
            </a:extLst>
          </p:cNvPr>
          <p:cNvSpPr txBox="1">
            <a:spLocks/>
          </p:cNvSpPr>
          <p:nvPr/>
        </p:nvSpPr>
        <p:spPr>
          <a:xfrm>
            <a:off x="916440" y="3221713"/>
            <a:ext cx="5272996" cy="2928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718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9718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3718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71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0289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717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08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9717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08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9717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08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9717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08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9717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08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We could roll a dice. If it lands on one, then we'll explore.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Otherwise, we'll choose the greedy action.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Where epsilon refers to the probability of choosing to explore. In this case, epsilon will be equal to one over six. 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endParaRPr lang="en-US" sz="220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881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Exploration and Exploitation  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Epsilon Greedy method: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action that we select on time-step t is:</a:t>
            </a:r>
          </a:p>
          <a:p>
            <a:pPr marL="1257300" lvl="2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greedy action with probability one minus epsilon </a:t>
            </a:r>
          </a:p>
          <a:p>
            <a:pPr marL="1257300" lvl="2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 a random action with probability epsilon.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  <p:sp>
        <p:nvSpPr>
          <p:cNvPr id="6" name="Google Shape;199;p2">
            <a:extLst>
              <a:ext uri="{FF2B5EF4-FFF2-40B4-BE49-F238E27FC236}">
                <a16:creationId xmlns:a16="http://schemas.microsoft.com/office/drawing/2014/main" id="{774493D0-AFFF-CA4D-A275-5CD552ED1BC6}"/>
              </a:ext>
            </a:extLst>
          </p:cNvPr>
          <p:cNvSpPr txBox="1"/>
          <p:nvPr/>
        </p:nvSpPr>
        <p:spPr>
          <a:xfrm>
            <a:off x="3581400" y="62484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Exploration vs. Exploitation Tradeoff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487304-6AFE-644B-BF6F-AD494A653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086" y="3961257"/>
            <a:ext cx="7113814" cy="162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64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Exploration and Exploitation  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Python code implementing epsilon-greedy exploration and exploitation. This code creates an agent that interacts with a multi-armed bandit environment and uses epsilon-greedy strategy to balance exploration and exploitation.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/>
          </a:p>
        </p:txBody>
      </p:sp>
      <p:sp>
        <p:nvSpPr>
          <p:cNvPr id="6" name="Google Shape;199;p2">
            <a:extLst>
              <a:ext uri="{FF2B5EF4-FFF2-40B4-BE49-F238E27FC236}">
                <a16:creationId xmlns:a16="http://schemas.microsoft.com/office/drawing/2014/main" id="{774493D0-AFFF-CA4D-A275-5CD552ED1BC6}"/>
              </a:ext>
            </a:extLst>
          </p:cNvPr>
          <p:cNvSpPr txBox="1"/>
          <p:nvPr/>
        </p:nvSpPr>
        <p:spPr>
          <a:xfrm>
            <a:off x="3581400" y="62484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Exploration vs. Exploitation Tradeoff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4808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Exploration and Exploitation  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/>
          </a:p>
        </p:txBody>
      </p:sp>
      <p:sp>
        <p:nvSpPr>
          <p:cNvPr id="6" name="Google Shape;199;p2">
            <a:extLst>
              <a:ext uri="{FF2B5EF4-FFF2-40B4-BE49-F238E27FC236}">
                <a16:creationId xmlns:a16="http://schemas.microsoft.com/office/drawing/2014/main" id="{774493D0-AFFF-CA4D-A275-5CD552ED1BC6}"/>
              </a:ext>
            </a:extLst>
          </p:cNvPr>
          <p:cNvSpPr txBox="1"/>
          <p:nvPr/>
        </p:nvSpPr>
        <p:spPr>
          <a:xfrm>
            <a:off x="3581400" y="62484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Exploration vs. Exploitation Tradeoff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FDFBFD-9A27-1344-9A4E-CB8A15162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780" y="2165350"/>
            <a:ext cx="61849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94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Exploration and Exploitation  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/>
          </a:p>
        </p:txBody>
      </p:sp>
      <p:sp>
        <p:nvSpPr>
          <p:cNvPr id="6" name="Google Shape;199;p2">
            <a:extLst>
              <a:ext uri="{FF2B5EF4-FFF2-40B4-BE49-F238E27FC236}">
                <a16:creationId xmlns:a16="http://schemas.microsoft.com/office/drawing/2014/main" id="{774493D0-AFFF-CA4D-A275-5CD552ED1BC6}"/>
              </a:ext>
            </a:extLst>
          </p:cNvPr>
          <p:cNvSpPr txBox="1"/>
          <p:nvPr/>
        </p:nvSpPr>
        <p:spPr>
          <a:xfrm>
            <a:off x="3581400" y="62484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Exploration vs. Exploitation Tradeoff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D31C72-396B-1E4C-893F-83344A1A4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909" y="2239735"/>
            <a:ext cx="6949691" cy="305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18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id="331" name="Google Shape;331;p14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❑"/>
            </a:pPr>
            <a:r>
              <a:rPr lang="en-US" sz="20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exploration and exploitation tradeoff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❑"/>
            </a:pPr>
            <a:r>
              <a:rPr lang="en-US" sz="2000" dirty="0"/>
              <a:t>Understand the method for balance the </a:t>
            </a:r>
            <a:r>
              <a:rPr lang="en-US" sz="20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exploration and exploitation</a:t>
            </a:r>
            <a:endParaRPr lang="en-US" sz="2000" dirty="0"/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dirty="0"/>
          </a:p>
          <a:p>
            <a:pPr marL="342900" lvl="0" indent="-266700" algn="l" rtl="0">
              <a:spcBef>
                <a:spcPts val="400"/>
              </a:spcBef>
              <a:spcAft>
                <a:spcPts val="0"/>
              </a:spcAft>
              <a:buSzPts val="1200"/>
              <a:buNone/>
            </a:pPr>
            <a:endParaRPr sz="20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32" name="Google Shape;33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/>
          </a:p>
        </p:txBody>
      </p:sp>
      <p:sp>
        <p:nvSpPr>
          <p:cNvPr id="6" name="Google Shape;199;p2">
            <a:extLst>
              <a:ext uri="{FF2B5EF4-FFF2-40B4-BE49-F238E27FC236}">
                <a16:creationId xmlns:a16="http://schemas.microsoft.com/office/drawing/2014/main" id="{CFF8DBB8-D98F-F24D-A0A8-E50C58F0CB4A}"/>
              </a:ext>
            </a:extLst>
          </p:cNvPr>
          <p:cNvSpPr txBox="1"/>
          <p:nvPr/>
        </p:nvSpPr>
        <p:spPr>
          <a:xfrm>
            <a:off x="3581400" y="62484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Exploration vs. Exploitation Tradeoff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sp>
        <p:nvSpPr>
          <p:cNvPr id="197" name="Google Shape;197;p2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❑"/>
            </a:pPr>
            <a:r>
              <a:rPr lang="en-US" sz="2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exploration and exploitation tradeoff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❑"/>
            </a:pPr>
            <a:r>
              <a:rPr lang="en-US" sz="2400" dirty="0"/>
              <a:t>Understand the method for balance the</a:t>
            </a:r>
            <a:r>
              <a:rPr lang="en-US" sz="2200" dirty="0"/>
              <a:t> </a:t>
            </a: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exploration and exploitation</a:t>
            </a:r>
            <a:endParaRPr dirty="0"/>
          </a:p>
          <a:p>
            <a:pPr marL="342900" lvl="0" indent="-251459" algn="l" rtl="0">
              <a:spcBef>
                <a:spcPts val="480"/>
              </a:spcBef>
              <a:spcAft>
                <a:spcPts val="0"/>
              </a:spcAft>
              <a:buSzPts val="1440"/>
              <a:buNone/>
            </a:pPr>
            <a:endParaRPr sz="24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"/>
          <p:cNvSpPr txBox="1"/>
          <p:nvPr/>
        </p:nvSpPr>
        <p:spPr>
          <a:xfrm>
            <a:off x="3581400" y="62484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Exploration vs. Exploitation Tradeoff</a:t>
            </a:r>
            <a:endParaRPr dirty="0"/>
          </a:p>
        </p:txBody>
      </p:sp>
      <p:sp>
        <p:nvSpPr>
          <p:cNvPr id="200" name="Google Shape;200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>
            <a:spLocks noGrp="1"/>
          </p:cNvSpPr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/>
          </a:p>
        </p:txBody>
      </p:sp>
      <p:pic>
        <p:nvPicPr>
          <p:cNvPr id="340" name="Google Shape;34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</a:t>
            </a:fld>
            <a:endParaRPr/>
          </a:p>
        </p:txBody>
      </p:sp>
      <p:sp>
        <p:nvSpPr>
          <p:cNvPr id="6" name="Google Shape;199;p2">
            <a:extLst>
              <a:ext uri="{FF2B5EF4-FFF2-40B4-BE49-F238E27FC236}">
                <a16:creationId xmlns:a16="http://schemas.microsoft.com/office/drawing/2014/main" id="{1D24CD3C-B5C3-1545-94FD-A3141427A491}"/>
              </a:ext>
            </a:extLst>
          </p:cNvPr>
          <p:cNvSpPr txBox="1"/>
          <p:nvPr/>
        </p:nvSpPr>
        <p:spPr>
          <a:xfrm>
            <a:off x="3581400" y="62484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Exploration vs. Exploitation Tradeoff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Exploration and Exploitation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Discuss example: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Mr. </a:t>
            </a:r>
            <a:r>
              <a:rPr lang="en-US" sz="1800" dirty="0" err="1"/>
              <a:t>Manh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dirty="0"/>
              <a:t>is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going out to eat with his lecturer </a:t>
            </a:r>
            <a:r>
              <a:rPr lang="en-US" sz="18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Mr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HoaDNT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When he get to the restaurant, he will have to decide what to order. He has been there a few times before and he always </a:t>
            </a:r>
            <a:r>
              <a:rPr lang="en-US" sz="1800" b="1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order the same thing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So he know that you will </a:t>
            </a:r>
            <a:r>
              <a:rPr lang="en-US" sz="1800" b="1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 quite happy if he order it again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Many of the </a:t>
            </a:r>
            <a:r>
              <a:rPr lang="en-US" sz="1800" b="1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other items though look really tasty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does he decide when to order the same good meal again, or try something new? 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sp>
        <p:nvSpPr>
          <p:cNvPr id="6" name="Google Shape;199;p2">
            <a:extLst>
              <a:ext uri="{FF2B5EF4-FFF2-40B4-BE49-F238E27FC236}">
                <a16:creationId xmlns:a16="http://schemas.microsoft.com/office/drawing/2014/main" id="{774493D0-AFFF-CA4D-A275-5CD552ED1BC6}"/>
              </a:ext>
            </a:extLst>
          </p:cNvPr>
          <p:cNvSpPr txBox="1"/>
          <p:nvPr/>
        </p:nvSpPr>
        <p:spPr>
          <a:xfrm>
            <a:off x="3581400" y="62484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Exploration vs. Exploitation Tradeoff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Exploration and Exploitation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Discuss example: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What is Exploration and Exploitation? </a:t>
            </a:r>
            <a:r>
              <a:rPr lang="en-US" sz="2200" dirty="0">
                <a:sym typeface="Wingdings" pitchFamily="2" charset="2"/>
              </a:rPr>
              <a:t> discuss </a:t>
            </a:r>
            <a:endParaRPr sz="22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  <p:sp>
        <p:nvSpPr>
          <p:cNvPr id="6" name="Google Shape;199;p2">
            <a:extLst>
              <a:ext uri="{FF2B5EF4-FFF2-40B4-BE49-F238E27FC236}">
                <a16:creationId xmlns:a16="http://schemas.microsoft.com/office/drawing/2014/main" id="{774493D0-AFFF-CA4D-A275-5CD552ED1BC6}"/>
              </a:ext>
            </a:extLst>
          </p:cNvPr>
          <p:cNvSpPr txBox="1"/>
          <p:nvPr/>
        </p:nvSpPr>
        <p:spPr>
          <a:xfrm>
            <a:off x="3581400" y="62484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Exploration vs. Exploitation Tradeoff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632350-B0F9-374C-8DE5-D32AF56C1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893" y="2395763"/>
            <a:ext cx="2065565" cy="275408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90ADE5D-6D16-DB48-B899-D201326BCABB}"/>
              </a:ext>
            </a:extLst>
          </p:cNvPr>
          <p:cNvSpPr/>
          <p:nvPr/>
        </p:nvSpPr>
        <p:spPr>
          <a:xfrm>
            <a:off x="5181600" y="1911348"/>
            <a:ext cx="1872342" cy="968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 it again</a:t>
            </a:r>
            <a:endParaRPr lang="en-V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F86992C-F0BA-3740-AFEE-3F981370D43F}"/>
              </a:ext>
            </a:extLst>
          </p:cNvPr>
          <p:cNvSpPr/>
          <p:nvPr/>
        </p:nvSpPr>
        <p:spPr>
          <a:xfrm>
            <a:off x="5214258" y="3965574"/>
            <a:ext cx="1839684" cy="968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Try a new ones</a:t>
            </a:r>
            <a:endParaRPr lang="en-V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C39747-66AC-144A-9E61-372AD249CA6B}"/>
              </a:ext>
            </a:extLst>
          </p:cNvPr>
          <p:cNvCxnSpPr/>
          <p:nvPr/>
        </p:nvCxnSpPr>
        <p:spPr>
          <a:xfrm flipV="1">
            <a:off x="3766458" y="2645229"/>
            <a:ext cx="1447800" cy="112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B8C9E7-4A1E-2C4E-8C8C-5BC0324C4329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766458" y="3772807"/>
            <a:ext cx="1583871" cy="396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ction Button: Help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64237BE-8465-B348-A97A-61D6BCDD54EB}"/>
              </a:ext>
            </a:extLst>
          </p:cNvPr>
          <p:cNvSpPr/>
          <p:nvPr/>
        </p:nvSpPr>
        <p:spPr>
          <a:xfrm>
            <a:off x="4147457" y="2792186"/>
            <a:ext cx="571500" cy="317954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7" name="Action Button: Help 1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A5225F4-8D44-D44B-8B1A-4D6E67DD3398}"/>
              </a:ext>
            </a:extLst>
          </p:cNvPr>
          <p:cNvSpPr/>
          <p:nvPr/>
        </p:nvSpPr>
        <p:spPr>
          <a:xfrm>
            <a:off x="4204608" y="4132034"/>
            <a:ext cx="571500" cy="317954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" name="Folded Corner 11">
            <a:extLst>
              <a:ext uri="{FF2B5EF4-FFF2-40B4-BE49-F238E27FC236}">
                <a16:creationId xmlns:a16="http://schemas.microsoft.com/office/drawing/2014/main" id="{6454A474-E59B-5546-9255-963B15E19FF7}"/>
              </a:ext>
            </a:extLst>
          </p:cNvPr>
          <p:cNvSpPr/>
          <p:nvPr/>
        </p:nvSpPr>
        <p:spPr>
          <a:xfrm>
            <a:off x="7345137" y="3965574"/>
            <a:ext cx="1466850" cy="118427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- Fried rice</a:t>
            </a:r>
          </a:p>
          <a:p>
            <a:r>
              <a:rPr lang="en-US" dirty="0"/>
              <a:t>- Soup</a:t>
            </a:r>
            <a:endParaRPr lang="en-VN" dirty="0"/>
          </a:p>
        </p:txBody>
      </p:sp>
      <p:sp>
        <p:nvSpPr>
          <p:cNvPr id="19" name="Folded Corner 18">
            <a:extLst>
              <a:ext uri="{FF2B5EF4-FFF2-40B4-BE49-F238E27FC236}">
                <a16:creationId xmlns:a16="http://schemas.microsoft.com/office/drawing/2014/main" id="{003E1316-EED4-E441-A1D3-589707BE03F5}"/>
              </a:ext>
            </a:extLst>
          </p:cNvPr>
          <p:cNvSpPr/>
          <p:nvPr/>
        </p:nvSpPr>
        <p:spPr>
          <a:xfrm>
            <a:off x="7258050" y="1803624"/>
            <a:ext cx="1466850" cy="118427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- Lobster</a:t>
            </a:r>
          </a:p>
          <a:p>
            <a:r>
              <a:rPr lang="en-US" dirty="0"/>
              <a:t>- Abalone</a:t>
            </a:r>
            <a:endParaRPr lang="en-V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6664EF-CF60-8044-B40D-3194F0385E6F}"/>
              </a:ext>
            </a:extLst>
          </p:cNvPr>
          <p:cNvCxnSpPr>
            <a:endCxn id="19" idx="1"/>
          </p:cNvCxnSpPr>
          <p:nvPr/>
        </p:nvCxnSpPr>
        <p:spPr>
          <a:xfrm>
            <a:off x="7053942" y="2395762"/>
            <a:ext cx="2041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3909FA2-626C-E44C-8E90-4EF493EB2808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053942" y="4557712"/>
            <a:ext cx="291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78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Exploration and Exploitation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Exploration: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Exploration involves trying out new or less familiar options to gain more information about the environment or task.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is necessary to discover potentially better strategies or actions that may lead to higher rewards in the long run.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Exploration is crucial for learning and discovering optimal solutions.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Improve knowledge for long-term benefit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  <p:sp>
        <p:nvSpPr>
          <p:cNvPr id="6" name="Google Shape;199;p2">
            <a:extLst>
              <a:ext uri="{FF2B5EF4-FFF2-40B4-BE49-F238E27FC236}">
                <a16:creationId xmlns:a16="http://schemas.microsoft.com/office/drawing/2014/main" id="{774493D0-AFFF-CA4D-A275-5CD552ED1BC6}"/>
              </a:ext>
            </a:extLst>
          </p:cNvPr>
          <p:cNvSpPr txBox="1"/>
          <p:nvPr/>
        </p:nvSpPr>
        <p:spPr>
          <a:xfrm>
            <a:off x="3581400" y="62484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Exploration vs. Exploitation Tradeoff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428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Exploration and Exploitation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Example of exploratory behavior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Each of these plates represents a meal at your favorite restaurant, and you're trying to choose which meal to order.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Q of a is the estimated value for picking that meal.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N of a is the number of times you have picked that meal, q star of a is the value of each meal.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  <p:sp>
        <p:nvSpPr>
          <p:cNvPr id="6" name="Google Shape;199;p2">
            <a:extLst>
              <a:ext uri="{FF2B5EF4-FFF2-40B4-BE49-F238E27FC236}">
                <a16:creationId xmlns:a16="http://schemas.microsoft.com/office/drawing/2014/main" id="{774493D0-AFFF-CA4D-A275-5CD552ED1BC6}"/>
              </a:ext>
            </a:extLst>
          </p:cNvPr>
          <p:cNvSpPr txBox="1"/>
          <p:nvPr/>
        </p:nvSpPr>
        <p:spPr>
          <a:xfrm>
            <a:off x="3581400" y="62484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Exploration vs. Exploitation Tradeoff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C37648-3169-6C49-8283-0CEA1CF60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7487" y="4396088"/>
            <a:ext cx="5308599" cy="192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60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Exploration and Exploitation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Example of exploratory behavior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Each time you visit this restaurant, you follow a strict regimen and choose each meal in a Round Robin fashion.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  <p:sp>
        <p:nvSpPr>
          <p:cNvPr id="6" name="Google Shape;199;p2">
            <a:extLst>
              <a:ext uri="{FF2B5EF4-FFF2-40B4-BE49-F238E27FC236}">
                <a16:creationId xmlns:a16="http://schemas.microsoft.com/office/drawing/2014/main" id="{774493D0-AFFF-CA4D-A275-5CD552ED1BC6}"/>
              </a:ext>
            </a:extLst>
          </p:cNvPr>
          <p:cNvSpPr txBox="1"/>
          <p:nvPr/>
        </p:nvSpPr>
        <p:spPr>
          <a:xfrm>
            <a:off x="3581400" y="62484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Exploration vs. Exploitation Tradeoff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6DC4DA-D271-6A45-ADF5-ED59ED4DA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568" y="3594100"/>
            <a:ext cx="6736432" cy="2425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923E7BD-8C21-F64A-8214-48394702E34B}"/>
              </a:ext>
            </a:extLst>
          </p:cNvPr>
          <p:cNvSpPr/>
          <p:nvPr/>
        </p:nvSpPr>
        <p:spPr>
          <a:xfrm>
            <a:off x="2328213" y="3075057"/>
            <a:ext cx="5469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+1</a:t>
            </a:r>
          </a:p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+ 3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1CB76C-7DA7-2545-B72D-13FE41ABB3F8}"/>
              </a:ext>
            </a:extLst>
          </p:cNvPr>
          <p:cNvSpPr/>
          <p:nvPr/>
        </p:nvSpPr>
        <p:spPr>
          <a:xfrm>
            <a:off x="4657756" y="3064174"/>
            <a:ext cx="54694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+2</a:t>
            </a:r>
          </a:p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+ 6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C8B21B-F287-F043-AE1B-4D4E1BD4D901}"/>
              </a:ext>
            </a:extLst>
          </p:cNvPr>
          <p:cNvSpPr/>
          <p:nvPr/>
        </p:nvSpPr>
        <p:spPr>
          <a:xfrm>
            <a:off x="6998183" y="3085941"/>
            <a:ext cx="5469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+ 3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6045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Exploration and Exploitation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Example of exploratory behavior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After some time, you'll find the best meal to order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  <p:sp>
        <p:nvSpPr>
          <p:cNvPr id="6" name="Google Shape;199;p2">
            <a:extLst>
              <a:ext uri="{FF2B5EF4-FFF2-40B4-BE49-F238E27FC236}">
                <a16:creationId xmlns:a16="http://schemas.microsoft.com/office/drawing/2014/main" id="{774493D0-AFFF-CA4D-A275-5CD552ED1BC6}"/>
              </a:ext>
            </a:extLst>
          </p:cNvPr>
          <p:cNvSpPr txBox="1"/>
          <p:nvPr/>
        </p:nvSpPr>
        <p:spPr>
          <a:xfrm>
            <a:off x="3581400" y="62484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Exploration vs. Exploitation Tradeoff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F23D92-63E1-DD48-9DC3-FE5271ED6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446" y="3298372"/>
            <a:ext cx="6984554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317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Exploration and Exploitation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Exploitation: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Exploitation involves maximizing immediate rewards by choosing actions that have been found to be effective based on past experiences or knowledge.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Exploitation exploits the current knowledge to make decisions that are likely to yield the highest immediate rewards.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E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xploitation may lead to suboptimal decisions if there are better but undiscovered options.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Exploit knowledge for short- term benefit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  <p:sp>
        <p:nvSpPr>
          <p:cNvPr id="6" name="Google Shape;199;p2">
            <a:extLst>
              <a:ext uri="{FF2B5EF4-FFF2-40B4-BE49-F238E27FC236}">
                <a16:creationId xmlns:a16="http://schemas.microsoft.com/office/drawing/2014/main" id="{774493D0-AFFF-CA4D-A275-5CD552ED1BC6}"/>
              </a:ext>
            </a:extLst>
          </p:cNvPr>
          <p:cNvSpPr txBox="1"/>
          <p:nvPr/>
        </p:nvSpPr>
        <p:spPr>
          <a:xfrm>
            <a:off x="3581400" y="62484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Exploration vs. Exploitation Tradeoff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8067532"/>
      </p:ext>
    </p:extLst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863</Words>
  <Application>Microsoft Macintosh PowerPoint</Application>
  <PresentationFormat>On-screen Show (4:3)</PresentationFormat>
  <Paragraphs>160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Noto Sans Symbols</vt:lpstr>
      <vt:lpstr>Tahoma</vt:lpstr>
      <vt:lpstr>1_Blueprint</vt:lpstr>
      <vt:lpstr>Blueprint</vt:lpstr>
      <vt:lpstr>Exploration vs. Exploitation</vt:lpstr>
      <vt:lpstr>Objectives</vt:lpstr>
      <vt:lpstr>Exploration and Exploitation  </vt:lpstr>
      <vt:lpstr>Exploration and Exploitation  </vt:lpstr>
      <vt:lpstr>Exploration and Exploitation  </vt:lpstr>
      <vt:lpstr>Exploration and Exploitation  </vt:lpstr>
      <vt:lpstr>Exploration and Exploitation  </vt:lpstr>
      <vt:lpstr>Exploration and Exploitation  </vt:lpstr>
      <vt:lpstr>Exploration and Exploitation  </vt:lpstr>
      <vt:lpstr>Exploration and Exploitation  </vt:lpstr>
      <vt:lpstr>Exploration and Exploitation  </vt:lpstr>
      <vt:lpstr>Exploration and Exploitation  </vt:lpstr>
      <vt:lpstr>Exploration and Exploitation  </vt:lpstr>
      <vt:lpstr>Exploration and Exploitation    </vt:lpstr>
      <vt:lpstr>Exploration and Exploitation    </vt:lpstr>
      <vt:lpstr>Exploration and Exploitation    </vt:lpstr>
      <vt:lpstr>Exploration and Exploitation    </vt:lpstr>
      <vt:lpstr>Exploration and Exploitation    </vt:lpstr>
      <vt:lpstr>Summary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</dc:title>
  <dc:creator>Microsoft Office User</dc:creator>
  <cp:lastModifiedBy>Hoa Doan Nguyen Thanh</cp:lastModifiedBy>
  <cp:revision>14</cp:revision>
  <dcterms:created xsi:type="dcterms:W3CDTF">2022-12-09T09:55:15Z</dcterms:created>
  <dcterms:modified xsi:type="dcterms:W3CDTF">2024-03-31T15:35:10Z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0</vt:i4>
  </property>
  <property fmtid="{D5CDD505-2E9C-101B-9397-08002B2CF9AE}" pid="3" name="GraphicType">
    <vt:i4>0</vt:i4>
  </property>
  <property fmtid="{D5CDD505-2E9C-101B-9397-08002B2CF9AE}" pid="4" name="Compression">
    <vt:i4>0</vt:i4>
  </property>
  <property fmtid="{D5CDD505-2E9C-101B-9397-08002B2CF9AE}" pid="5" name="ScreenSize">
    <vt:i4>0</vt:i4>
  </property>
  <property fmtid="{D5CDD505-2E9C-101B-9397-08002B2CF9AE}" pid="6" name="ScreenUsage">
    <vt:i4>0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0</vt:i4>
  </property>
  <property fmtid="{D5CDD505-2E9C-101B-9397-08002B2CF9AE}" pid="14" name="TextColor">
    <vt:i4>0</vt:i4>
  </property>
  <property fmtid="{D5CDD505-2E9C-101B-9397-08002B2CF9AE}" pid="15" name="LinkColor">
    <vt:i4>0</vt:i4>
  </property>
  <property fmtid="{D5CDD505-2E9C-101B-9397-08002B2CF9AE}" pid="16" name="VisitedColor">
    <vt:i4>0</vt:i4>
  </property>
  <property fmtid="{D5CDD505-2E9C-101B-9397-08002B2CF9AE}" pid="17" name="TransparentButton">
    <vt:i4>0</vt:i4>
  </property>
  <property fmtid="{D5CDD505-2E9C-101B-9397-08002B2CF9AE}" pid="18" name="ButtonType">
    <vt:i4>0</vt:i4>
  </property>
  <property fmtid="{D5CDD505-2E9C-101B-9397-08002B2CF9AE}" pid="19" name="ShowNotes">
    <vt:bool>false</vt:bool>
  </property>
  <property fmtid="{D5CDD505-2E9C-101B-9397-08002B2CF9AE}" pid="20" name="NavBtnPos">
    <vt:i4>0</vt:i4>
  </property>
  <property fmtid="{D5CDD505-2E9C-101B-9397-08002B2CF9AE}" pid="21" name="OutputDir">
    <vt:lpwstr>C:\Work\html</vt:lpwstr>
  </property>
</Properties>
</file>