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18"/>
  </p:notesMasterIdLst>
  <p:sldIdLst>
    <p:sldId id="256" r:id="rId3"/>
    <p:sldId id="257" r:id="rId4"/>
    <p:sldId id="258" r:id="rId5"/>
    <p:sldId id="275" r:id="rId6"/>
    <p:sldId id="272" r:id="rId7"/>
    <p:sldId id="273" r:id="rId8"/>
    <p:sldId id="274" r:id="rId9"/>
    <p:sldId id="276" r:id="rId10"/>
    <p:sldId id="277" r:id="rId11"/>
    <p:sldId id="281" r:id="rId12"/>
    <p:sldId id="282" r:id="rId13"/>
    <p:sldId id="279" r:id="rId14"/>
    <p:sldId id="280" r:id="rId15"/>
    <p:sldId id="270" r:id="rId16"/>
    <p:sldId id="271" r:id="rId17"/>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2"/>
    <p:restoredTop sz="94663"/>
  </p:normalViewPr>
  <p:slideViewPr>
    <p:cSldViewPr snapToGrid="0">
      <p:cViewPr varScale="1">
        <p:scale>
          <a:sx n="117" d="100"/>
          <a:sy n="117" d="100"/>
        </p:scale>
        <p:origin x="27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82219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135732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194577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150984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90984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92135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239082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395567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280679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375731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Markov Decision Processes terms in a Robotic navigation task</a:t>
            </a:r>
          </a:p>
          <a:p>
            <a:pPr marL="800100" lvl="1" indent="-342900">
              <a:lnSpc>
                <a:spcPct val="150000"/>
              </a:lnSpc>
              <a:spcBef>
                <a:spcPts val="0"/>
              </a:spcBef>
              <a:buSzPts val="1320"/>
              <a:buFont typeface="Noto Sans Symbols"/>
              <a:buChar char="❑"/>
            </a:pPr>
            <a:r>
              <a:rPr lang="en-US" sz="1800" b="1" dirty="0"/>
              <a:t>Agent</a:t>
            </a:r>
            <a:r>
              <a:rPr lang="en-US" sz="1800" dirty="0"/>
              <a:t>: the autonomous robot that moves through an environment to reach a destination.</a:t>
            </a:r>
          </a:p>
          <a:p>
            <a:pPr marL="800100" lvl="1" indent="-342900">
              <a:lnSpc>
                <a:spcPct val="150000"/>
              </a:lnSpc>
              <a:spcBef>
                <a:spcPts val="0"/>
              </a:spcBef>
              <a:buSzPts val="1320"/>
              <a:buFont typeface="Noto Sans Symbols"/>
              <a:buChar char="❑"/>
            </a:pPr>
            <a:r>
              <a:rPr lang="en-US" sz="1800" b="1" dirty="0"/>
              <a:t>Environment</a:t>
            </a:r>
            <a:r>
              <a:rPr lang="en-US" sz="1800" dirty="0"/>
              <a:t>: In a grid world scenario where the robot navigates, the grid layout, obstacles, and target destination.</a:t>
            </a:r>
          </a:p>
          <a:p>
            <a:pPr marL="800100" lvl="1" indent="-342900">
              <a:lnSpc>
                <a:spcPct val="150000"/>
              </a:lnSpc>
              <a:spcBef>
                <a:spcPts val="0"/>
              </a:spcBef>
              <a:buSzPts val="1320"/>
              <a:buFont typeface="Noto Sans Symbols"/>
              <a:buChar char="❑"/>
            </a:pPr>
            <a:r>
              <a:rPr lang="en-US" sz="1800" b="1" dirty="0"/>
              <a:t>State</a:t>
            </a:r>
            <a:r>
              <a:rPr lang="en-US" sz="1800" dirty="0"/>
              <a:t>: each cell can represent a state, indicating the position of the robot in the grid..</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Tree>
    <p:extLst>
      <p:ext uri="{BB962C8B-B14F-4D97-AF65-F5344CB8AC3E}">
        <p14:creationId xmlns:p14="http://schemas.microsoft.com/office/powerpoint/2010/main" val="371912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Markov Decision Processes terms in a Robotic navigation task</a:t>
            </a:r>
          </a:p>
          <a:p>
            <a:pPr marL="800100" lvl="1" indent="-342900">
              <a:lnSpc>
                <a:spcPct val="150000"/>
              </a:lnSpc>
              <a:spcBef>
                <a:spcPts val="0"/>
              </a:spcBef>
              <a:buSzPts val="1320"/>
              <a:buFont typeface="Noto Sans Symbols"/>
              <a:buChar char="❑"/>
            </a:pPr>
            <a:r>
              <a:rPr lang="en-US" sz="1800" b="1" dirty="0"/>
              <a:t>Action</a:t>
            </a:r>
            <a:r>
              <a:rPr lang="en-US" sz="1800" dirty="0"/>
              <a:t>: actions may include moving up, down, left, or right, or staying in the same position</a:t>
            </a:r>
          </a:p>
          <a:p>
            <a:pPr marL="800100" lvl="1" indent="-342900">
              <a:lnSpc>
                <a:spcPct val="150000"/>
              </a:lnSpc>
              <a:spcBef>
                <a:spcPts val="0"/>
              </a:spcBef>
              <a:buSzPts val="1320"/>
              <a:buFont typeface="Noto Sans Symbols"/>
              <a:buChar char="❑"/>
            </a:pPr>
            <a:r>
              <a:rPr lang="en-US" sz="1800" b="1" dirty="0"/>
              <a:t>Policy</a:t>
            </a:r>
            <a:r>
              <a:rPr lang="en-US" sz="1800" dirty="0"/>
              <a:t>: a policy could specify that the robot should move towards the target destination while avoiding obstacles.</a:t>
            </a:r>
          </a:p>
          <a:p>
            <a:pPr marL="800100" lvl="1" indent="-342900">
              <a:lnSpc>
                <a:spcPct val="150000"/>
              </a:lnSpc>
              <a:spcBef>
                <a:spcPts val="0"/>
              </a:spcBef>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Tree>
    <p:extLst>
      <p:ext uri="{BB962C8B-B14F-4D97-AF65-F5344CB8AC3E}">
        <p14:creationId xmlns:p14="http://schemas.microsoft.com/office/powerpoint/2010/main" val="150737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The dynamics </a:t>
            </a:r>
            <a:r>
              <a:rPr lang="en-US" dirty="0"/>
              <a:t>of an MDP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When the agent takes an action in a state, there are many possible next states and rewards.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transition dynamics function P</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Given a state 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Action a, </a:t>
            </a:r>
          </a:p>
          <a:p>
            <a:pPr marL="800100" lvl="1" indent="-342900">
              <a:lnSpc>
                <a:spcPct val="150000"/>
              </a:lnSpc>
              <a:spcBef>
                <a:spcPts val="0"/>
              </a:spcBef>
              <a:buSzPts val="1320"/>
              <a:buFont typeface="Noto Sans Symbols"/>
              <a:buChar char="❑"/>
            </a:pPr>
            <a:r>
              <a:rPr lang="en-US" sz="1800" dirty="0"/>
              <a:t>P</a:t>
            </a:r>
            <a:r>
              <a:rPr lang="en-US" sz="1800" b="0" i="0" u="none" dirty="0">
                <a:solidFill>
                  <a:schemeClr val="dk1"/>
                </a:solidFill>
                <a:latin typeface="Tahoma"/>
                <a:ea typeface="Tahoma"/>
                <a:cs typeface="Tahoma"/>
                <a:sym typeface="Tahoma"/>
              </a:rPr>
              <a:t> tells us the joint probability of next state S prime and reward are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pic>
        <p:nvPicPr>
          <p:cNvPr id="3" name="Picture 2">
            <a:extLst>
              <a:ext uri="{FF2B5EF4-FFF2-40B4-BE49-F238E27FC236}">
                <a16:creationId xmlns:a16="http://schemas.microsoft.com/office/drawing/2014/main" id="{E45AACA3-EE45-3042-9978-EC15AC21E3F4}"/>
              </a:ext>
            </a:extLst>
          </p:cNvPr>
          <p:cNvPicPr>
            <a:picLocks noChangeAspect="1"/>
          </p:cNvPicPr>
          <p:nvPr/>
        </p:nvPicPr>
        <p:blipFill>
          <a:blip r:embed="rId4"/>
          <a:stretch>
            <a:fillRect/>
          </a:stretch>
        </p:blipFill>
        <p:spPr>
          <a:xfrm>
            <a:off x="3051629" y="4561114"/>
            <a:ext cx="5231100" cy="1938799"/>
          </a:xfrm>
          <a:prstGeom prst="rect">
            <a:avLst/>
          </a:prstGeom>
        </p:spPr>
      </p:pic>
    </p:spTree>
    <p:extLst>
      <p:ext uri="{BB962C8B-B14F-4D97-AF65-F5344CB8AC3E}">
        <p14:creationId xmlns:p14="http://schemas.microsoft.com/office/powerpoint/2010/main" val="42212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The dynamics </a:t>
            </a:r>
            <a:r>
              <a:rPr lang="en-US" dirty="0"/>
              <a:t>of an MDP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Since p is a probability distribution, it must be non-negative and it's sum over all possible next states and rewards must equal one.</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means that the present state is sufficient and remembering earlier states would not improve predictions about the future.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pic>
        <p:nvPicPr>
          <p:cNvPr id="3" name="Picture 2">
            <a:extLst>
              <a:ext uri="{FF2B5EF4-FFF2-40B4-BE49-F238E27FC236}">
                <a16:creationId xmlns:a16="http://schemas.microsoft.com/office/drawing/2014/main" id="{8CC07F61-D630-8A41-863C-F7D35E832FA7}"/>
              </a:ext>
            </a:extLst>
          </p:cNvPr>
          <p:cNvPicPr>
            <a:picLocks noChangeAspect="1"/>
          </p:cNvPicPr>
          <p:nvPr/>
        </p:nvPicPr>
        <p:blipFill>
          <a:blip r:embed="rId4"/>
          <a:stretch>
            <a:fillRect/>
          </a:stretch>
        </p:blipFill>
        <p:spPr>
          <a:xfrm>
            <a:off x="3581400" y="4452257"/>
            <a:ext cx="4904302" cy="1827893"/>
          </a:xfrm>
          <a:prstGeom prst="rect">
            <a:avLst/>
          </a:prstGeom>
        </p:spPr>
      </p:pic>
    </p:spTree>
    <p:extLst>
      <p:ext uri="{BB962C8B-B14F-4D97-AF65-F5344CB8AC3E}">
        <p14:creationId xmlns:p14="http://schemas.microsoft.com/office/powerpoint/2010/main" val="176378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
        <p:nvSpPr>
          <p:cNvPr id="331" name="Google Shape;331;p14"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000" b="0" i="0" u="none" dirty="0">
                <a:solidFill>
                  <a:schemeClr val="dk1"/>
                </a:solidFill>
                <a:latin typeface="Tahoma"/>
                <a:ea typeface="Tahoma"/>
                <a:cs typeface="Tahoma"/>
                <a:sym typeface="Tahoma"/>
              </a:rPr>
              <a:t>Understand Markov Decision Process</a:t>
            </a:r>
          </a:p>
          <a:p>
            <a:pPr marL="342900" lvl="0" indent="-342900" algn="l" rtl="0">
              <a:lnSpc>
                <a:spcPct val="150000"/>
              </a:lnSpc>
              <a:spcBef>
                <a:spcPts val="0"/>
              </a:spcBef>
              <a:spcAft>
                <a:spcPts val="0"/>
              </a:spcAft>
              <a:buClr>
                <a:schemeClr val="dk1"/>
              </a:buClr>
              <a:buSzPts val="1440"/>
              <a:buFont typeface="Noto Sans Symbols"/>
              <a:buChar char="❑"/>
            </a:pPr>
            <a:r>
              <a:rPr lang="en-US" sz="2000" dirty="0"/>
              <a:t>Describe how the dynamic of MDP and defined</a:t>
            </a:r>
          </a:p>
          <a:p>
            <a:pPr marL="342900" lvl="0" indent="-266700" algn="l" rtl="0">
              <a:spcBef>
                <a:spcPts val="400"/>
              </a:spcBef>
              <a:spcAft>
                <a:spcPts val="0"/>
              </a:spcAft>
              <a:buSzPts val="1200"/>
              <a:buNone/>
            </a:pPr>
            <a:endParaRPr sz="2000" b="0" i="0" u="none" dirty="0">
              <a:solidFill>
                <a:schemeClr val="dk1"/>
              </a:solidFill>
              <a:latin typeface="Tahoma"/>
              <a:ea typeface="Tahoma"/>
              <a:cs typeface="Tahoma"/>
              <a:sym typeface="Tahoma"/>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7" name="Google Shape;197;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400" b="0" i="0" u="none" dirty="0">
                <a:solidFill>
                  <a:schemeClr val="dk1"/>
                </a:solidFill>
                <a:latin typeface="Tahoma"/>
                <a:ea typeface="Tahoma"/>
                <a:cs typeface="Tahoma"/>
                <a:sym typeface="Tahoma"/>
              </a:rPr>
              <a:t>Understand Markov Decision Process</a:t>
            </a:r>
          </a:p>
          <a:p>
            <a:pPr marL="342900" lvl="0" indent="-342900" algn="l" rtl="0">
              <a:lnSpc>
                <a:spcPct val="150000"/>
              </a:lnSpc>
              <a:spcBef>
                <a:spcPts val="0"/>
              </a:spcBef>
              <a:spcAft>
                <a:spcPts val="0"/>
              </a:spcAft>
              <a:buClr>
                <a:schemeClr val="dk1"/>
              </a:buClr>
              <a:buSzPts val="1440"/>
              <a:buFont typeface="Noto Sans Symbols"/>
              <a:buChar char="❑"/>
            </a:pPr>
            <a:r>
              <a:rPr lang="en-US" sz="2400" dirty="0"/>
              <a:t>Describe how the dynamic of MDP and defined</a:t>
            </a:r>
            <a:endParaRPr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dirty="0"/>
          </a:p>
        </p:txBody>
      </p:sp>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022771"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Example: rabbit is wandering around in a field looking for food in a situation where</a:t>
            </a:r>
          </a:p>
          <a:p>
            <a:pPr marL="800100" lvl="1" indent="-342900">
              <a:lnSpc>
                <a:spcPct val="150000"/>
              </a:lnSpc>
              <a:spcBef>
                <a:spcPts val="0"/>
              </a:spcBef>
              <a:buSzPts val="1320"/>
              <a:buFont typeface="Noto Sans Symbols"/>
              <a:buChar char="❑"/>
            </a:pPr>
            <a:r>
              <a:rPr lang="en-US" sz="1800" dirty="0"/>
              <a:t>Carrot on its right</a:t>
            </a:r>
            <a:r>
              <a:rPr lang="en-US" sz="1800" b="0" i="0" u="none" dirty="0">
                <a:solidFill>
                  <a:schemeClr val="dk1"/>
                </a:solidFill>
                <a:latin typeface="Tahoma"/>
                <a:ea typeface="Tahoma"/>
                <a:cs typeface="Tahoma"/>
                <a:sym typeface="Tahoma"/>
              </a:rPr>
              <a:t>: eating the carrot generates a reward of plus 10</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Broccoli on its left: eating broccoli only plus three. </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Rabbit prefers carrots</a:t>
            </a:r>
            <a:r>
              <a:rPr lang="en-US" sz="2200" b="0" i="0" u="none" dirty="0">
                <a:solidFill>
                  <a:schemeClr val="dk1"/>
                </a:solidFill>
                <a:latin typeface="Tahoma"/>
                <a:ea typeface="Tahoma"/>
                <a:cs typeface="Tahoma"/>
                <a:sym typeface="Wingdings" pitchFamily="2" charset="2"/>
              </a:rPr>
              <a:t> go right!</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pic>
        <p:nvPicPr>
          <p:cNvPr id="5" name="Picture 4">
            <a:extLst>
              <a:ext uri="{FF2B5EF4-FFF2-40B4-BE49-F238E27FC236}">
                <a16:creationId xmlns:a16="http://schemas.microsoft.com/office/drawing/2014/main" id="{9124DE2F-A049-694D-8ED7-743C8229E9E3}"/>
              </a:ext>
            </a:extLst>
          </p:cNvPr>
          <p:cNvPicPr>
            <a:picLocks noChangeAspect="1"/>
          </p:cNvPicPr>
          <p:nvPr/>
        </p:nvPicPr>
        <p:blipFill>
          <a:blip r:embed="rId4"/>
          <a:stretch>
            <a:fillRect/>
          </a:stretch>
        </p:blipFill>
        <p:spPr>
          <a:xfrm>
            <a:off x="1351720" y="3869959"/>
            <a:ext cx="6288159" cy="12798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022771"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Example:</a:t>
            </a:r>
            <a:r>
              <a:rPr lang="en-US" sz="2200" dirty="0"/>
              <a:t> b</a:t>
            </a:r>
            <a:r>
              <a:rPr lang="en-US" sz="2200" b="0" i="0" u="none" dirty="0">
                <a:solidFill>
                  <a:schemeClr val="dk1"/>
                </a:solidFill>
                <a:latin typeface="Tahoma"/>
                <a:ea typeface="Tahoma"/>
                <a:cs typeface="Tahoma"/>
                <a:sym typeface="Tahoma"/>
              </a:rPr>
              <a:t>ut what if later the rabbit finds itself in another situation, where there's broccoli on the right and carrot on the left. Here, the rabbit would clearly prefer to go left instead of right.</a:t>
            </a: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k-Armed Bandit problem does not account for the fact that different situations call for different actions.</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pic>
        <p:nvPicPr>
          <p:cNvPr id="5" name="Picture 4">
            <a:extLst>
              <a:ext uri="{FF2B5EF4-FFF2-40B4-BE49-F238E27FC236}">
                <a16:creationId xmlns:a16="http://schemas.microsoft.com/office/drawing/2014/main" id="{9124DE2F-A049-694D-8ED7-743C8229E9E3}"/>
              </a:ext>
            </a:extLst>
          </p:cNvPr>
          <p:cNvPicPr>
            <a:picLocks noChangeAspect="1"/>
          </p:cNvPicPr>
          <p:nvPr/>
        </p:nvPicPr>
        <p:blipFill>
          <a:blip r:embed="rId4"/>
          <a:stretch>
            <a:fillRect/>
          </a:stretch>
        </p:blipFill>
        <p:spPr>
          <a:xfrm flipH="1">
            <a:off x="1561157" y="3863975"/>
            <a:ext cx="6096943" cy="1240971"/>
          </a:xfrm>
          <a:prstGeom prst="rect">
            <a:avLst/>
          </a:prstGeom>
        </p:spPr>
      </p:pic>
    </p:spTree>
    <p:extLst>
      <p:ext uri="{BB962C8B-B14F-4D97-AF65-F5344CB8AC3E}">
        <p14:creationId xmlns:p14="http://schemas.microsoft.com/office/powerpoint/2010/main" val="292406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Other example: </a:t>
            </a:r>
          </a:p>
          <a:p>
            <a:pPr marL="800100" lvl="1" indent="-342900">
              <a:lnSpc>
                <a:spcPct val="150000"/>
              </a:lnSpc>
              <a:spcBef>
                <a:spcPts val="0"/>
              </a:spcBef>
              <a:buSzPts val="1320"/>
              <a:buFont typeface="Noto Sans Symbols"/>
              <a:buChar char="❑"/>
            </a:pPr>
            <a:r>
              <a:rPr lang="en-US" sz="1800" dirty="0"/>
              <a:t>the rabbit would like to go right to get the carrot. However, on the right of the carrot there is a tiger. If the rabbit moves right, it gets to eat the carrot. But afterwards it may not be fast enough to escape the tiger. </a:t>
            </a:r>
          </a:p>
          <a:p>
            <a:pPr marL="800100" lvl="1" indent="-342900">
              <a:lnSpc>
                <a:spcPct val="150000"/>
              </a:lnSpc>
              <a:spcBef>
                <a:spcPts val="0"/>
              </a:spcBef>
              <a:buSzPts val="1320"/>
              <a:buFont typeface="Noto Sans Symbols"/>
              <a:buChar char="❑"/>
            </a:pPr>
            <a:r>
              <a:rPr lang="en-US" sz="1800" dirty="0"/>
              <a:t>If we account for the long-term impact of our actions, the rabbit should go left and settle for broccoli to give itself a better chance to escape.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pic>
        <p:nvPicPr>
          <p:cNvPr id="3" name="Picture 2">
            <a:extLst>
              <a:ext uri="{FF2B5EF4-FFF2-40B4-BE49-F238E27FC236}">
                <a16:creationId xmlns:a16="http://schemas.microsoft.com/office/drawing/2014/main" id="{487D138D-9642-9446-ABEA-5AB2E2BD16A8}"/>
              </a:ext>
            </a:extLst>
          </p:cNvPr>
          <p:cNvPicPr>
            <a:picLocks noChangeAspect="1"/>
          </p:cNvPicPr>
          <p:nvPr/>
        </p:nvPicPr>
        <p:blipFill>
          <a:blip r:embed="rId4"/>
          <a:stretch>
            <a:fillRect/>
          </a:stretch>
        </p:blipFill>
        <p:spPr>
          <a:xfrm>
            <a:off x="3004056" y="5044621"/>
            <a:ext cx="5443258" cy="1343479"/>
          </a:xfrm>
          <a:prstGeom prst="rect">
            <a:avLst/>
          </a:prstGeom>
        </p:spPr>
      </p:pic>
    </p:spTree>
    <p:extLst>
      <p:ext uri="{BB962C8B-B14F-4D97-AF65-F5344CB8AC3E}">
        <p14:creationId xmlns:p14="http://schemas.microsoft.com/office/powerpoint/2010/main" val="246044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0" lvl="0" indent="0" algn="l" rtl="0">
              <a:lnSpc>
                <a:spcPct val="150000"/>
              </a:lnSpc>
              <a:spcBef>
                <a:spcPts val="0"/>
              </a:spcBef>
              <a:spcAft>
                <a:spcPts val="0"/>
              </a:spcAft>
              <a:buClr>
                <a:schemeClr val="dk1"/>
              </a:buClr>
              <a:buSzPts val="1320"/>
              <a:buNone/>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 bandit rabbit would only be concerned about immediate reward and so it would go for the carrot.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But a better decision can be made by considering the long-term impact of our decisions</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What is your action ?</a:t>
            </a:r>
            <a:endParaRPr lang="en-US" sz="2200" b="0" i="0" u="none" dirty="0">
              <a:solidFill>
                <a:schemeClr val="dk1"/>
              </a:solidFill>
              <a:latin typeface="Tahoma"/>
              <a:ea typeface="Tahoma"/>
              <a:cs typeface="Tahoma"/>
              <a:sym typeface="Tahoma"/>
            </a:endParaRP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pic>
        <p:nvPicPr>
          <p:cNvPr id="3" name="Picture 2">
            <a:extLst>
              <a:ext uri="{FF2B5EF4-FFF2-40B4-BE49-F238E27FC236}">
                <a16:creationId xmlns:a16="http://schemas.microsoft.com/office/drawing/2014/main" id="{77AE5856-B70F-324F-B8DD-6545C24CC98E}"/>
              </a:ext>
            </a:extLst>
          </p:cNvPr>
          <p:cNvPicPr>
            <a:picLocks noChangeAspect="1"/>
          </p:cNvPicPr>
          <p:nvPr/>
        </p:nvPicPr>
        <p:blipFill>
          <a:blip r:embed="rId4"/>
          <a:stretch>
            <a:fillRect/>
          </a:stretch>
        </p:blipFill>
        <p:spPr>
          <a:xfrm>
            <a:off x="1065212" y="1708150"/>
            <a:ext cx="7240588" cy="1787088"/>
          </a:xfrm>
          <a:prstGeom prst="rect">
            <a:avLst/>
          </a:prstGeom>
        </p:spPr>
      </p:pic>
    </p:spTree>
    <p:extLst>
      <p:ext uri="{BB962C8B-B14F-4D97-AF65-F5344CB8AC3E}">
        <p14:creationId xmlns:p14="http://schemas.microsoft.com/office/powerpoint/2010/main" val="317081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How the situation changes as the rabbit takes actions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pic>
        <p:nvPicPr>
          <p:cNvPr id="3" name="Picture 2">
            <a:extLst>
              <a:ext uri="{FF2B5EF4-FFF2-40B4-BE49-F238E27FC236}">
                <a16:creationId xmlns:a16="http://schemas.microsoft.com/office/drawing/2014/main" id="{0C8FDA3D-590B-2A44-A0AE-F54DE71CE835}"/>
              </a:ext>
            </a:extLst>
          </p:cNvPr>
          <p:cNvPicPr>
            <a:picLocks noChangeAspect="1"/>
          </p:cNvPicPr>
          <p:nvPr/>
        </p:nvPicPr>
        <p:blipFill>
          <a:blip r:embed="rId4"/>
          <a:stretch>
            <a:fillRect/>
          </a:stretch>
        </p:blipFill>
        <p:spPr>
          <a:xfrm>
            <a:off x="838200" y="2374900"/>
            <a:ext cx="7569200" cy="3759200"/>
          </a:xfrm>
          <a:prstGeom prst="rect">
            <a:avLst/>
          </a:prstGeom>
        </p:spPr>
      </p:pic>
    </p:spTree>
    <p:extLst>
      <p:ext uri="{BB962C8B-B14F-4D97-AF65-F5344CB8AC3E}">
        <p14:creationId xmlns:p14="http://schemas.microsoft.com/office/powerpoint/2010/main" val="392080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Markov Decision Processes (MDPs) are mathematical frameworks used to model decision-making problems in which an agent interacts with an environment over a sequence of discrete time steps.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pic>
        <p:nvPicPr>
          <p:cNvPr id="4" name="Picture 3">
            <a:extLst>
              <a:ext uri="{FF2B5EF4-FFF2-40B4-BE49-F238E27FC236}">
                <a16:creationId xmlns:a16="http://schemas.microsoft.com/office/drawing/2014/main" id="{9C2F0E9B-74ED-064F-AE03-D9ABCDB19858}"/>
              </a:ext>
            </a:extLst>
          </p:cNvPr>
          <p:cNvPicPr>
            <a:picLocks noChangeAspect="1"/>
          </p:cNvPicPr>
          <p:nvPr/>
        </p:nvPicPr>
        <p:blipFill>
          <a:blip r:embed="rId4"/>
          <a:stretch>
            <a:fillRect/>
          </a:stretch>
        </p:blipFill>
        <p:spPr>
          <a:xfrm>
            <a:off x="1914525" y="3765597"/>
            <a:ext cx="5291818" cy="2676933"/>
          </a:xfrm>
          <a:prstGeom prst="rect">
            <a:avLst/>
          </a:prstGeom>
        </p:spPr>
      </p:pic>
    </p:spTree>
    <p:extLst>
      <p:ext uri="{BB962C8B-B14F-4D97-AF65-F5344CB8AC3E}">
        <p14:creationId xmlns:p14="http://schemas.microsoft.com/office/powerpoint/2010/main" val="306228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Markov Decision Processes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Markov Decision Processes terms:</a:t>
            </a:r>
          </a:p>
          <a:p>
            <a:pPr marL="800100" lvl="1" indent="-342900">
              <a:lnSpc>
                <a:spcPct val="150000"/>
              </a:lnSpc>
              <a:spcBef>
                <a:spcPts val="0"/>
              </a:spcBef>
              <a:buSzPts val="1320"/>
              <a:buFont typeface="Noto Sans Symbols"/>
              <a:buChar char="❑"/>
            </a:pPr>
            <a:r>
              <a:rPr lang="en-US" sz="1800" b="1" dirty="0"/>
              <a:t>Agent</a:t>
            </a:r>
            <a:r>
              <a:rPr lang="en-US" sz="1800" dirty="0"/>
              <a:t>: A reinforcement learning agent is the entity that we are training to make correct decisions.</a:t>
            </a:r>
          </a:p>
          <a:p>
            <a:pPr marL="800100" lvl="1" indent="-342900">
              <a:lnSpc>
                <a:spcPct val="150000"/>
              </a:lnSpc>
              <a:spcBef>
                <a:spcPts val="0"/>
              </a:spcBef>
              <a:buSzPts val="1320"/>
              <a:buFont typeface="Noto Sans Symbols"/>
              <a:buChar char="❑"/>
            </a:pPr>
            <a:r>
              <a:rPr lang="en-US" sz="1800" b="1" dirty="0"/>
              <a:t>Environment</a:t>
            </a:r>
            <a:r>
              <a:rPr lang="en-US" sz="1800" dirty="0"/>
              <a:t>: The environment is the surroundings with which the agent interacts. </a:t>
            </a:r>
          </a:p>
          <a:p>
            <a:pPr marL="800100" lvl="1" indent="-342900">
              <a:lnSpc>
                <a:spcPct val="150000"/>
              </a:lnSpc>
              <a:spcBef>
                <a:spcPts val="0"/>
              </a:spcBef>
              <a:buSzPts val="1320"/>
              <a:buFont typeface="Noto Sans Symbols"/>
              <a:buChar char="❑"/>
            </a:pPr>
            <a:r>
              <a:rPr lang="en-US" sz="1800" b="1" dirty="0"/>
              <a:t>State</a:t>
            </a:r>
            <a:r>
              <a:rPr lang="en-US" sz="1800" dirty="0"/>
              <a:t>: The state defines the current situation of the agent </a:t>
            </a:r>
          </a:p>
          <a:p>
            <a:pPr marL="800100" lvl="1" indent="-342900">
              <a:lnSpc>
                <a:spcPct val="150000"/>
              </a:lnSpc>
              <a:spcBef>
                <a:spcPts val="0"/>
              </a:spcBef>
              <a:buSzPts val="1320"/>
              <a:buFont typeface="Noto Sans Symbols"/>
              <a:buChar char="❑"/>
            </a:pPr>
            <a:r>
              <a:rPr lang="en-US" sz="1800" b="1" dirty="0"/>
              <a:t>Action</a:t>
            </a:r>
            <a:r>
              <a:rPr lang="en-US" sz="1800" dirty="0"/>
              <a:t>: The choice that the agent makes at the current time step.</a:t>
            </a:r>
          </a:p>
          <a:p>
            <a:pPr marL="800100" lvl="1" indent="-342900">
              <a:lnSpc>
                <a:spcPct val="150000"/>
              </a:lnSpc>
              <a:spcBef>
                <a:spcPts val="0"/>
              </a:spcBef>
              <a:buSzPts val="1320"/>
              <a:buFont typeface="Noto Sans Symbols"/>
              <a:buChar char="❑"/>
            </a:pPr>
            <a:r>
              <a:rPr lang="en-US" sz="1800" b="1" dirty="0"/>
              <a:t>Policy</a:t>
            </a:r>
            <a:r>
              <a:rPr lang="en-US" sz="1800" dirty="0"/>
              <a:t>: A policy is the thought process behind picking an action.</a:t>
            </a:r>
          </a:p>
          <a:p>
            <a:pPr marL="800100" lvl="1" indent="-342900">
              <a:lnSpc>
                <a:spcPct val="150000"/>
              </a:lnSpc>
              <a:spcBef>
                <a:spcPts val="0"/>
              </a:spcBef>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3881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Markov Decision Processes</a:t>
            </a:r>
            <a:endParaRPr lang="en-US" dirty="0"/>
          </a:p>
        </p:txBody>
      </p:sp>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Tree>
    <p:extLst>
      <p:ext uri="{BB962C8B-B14F-4D97-AF65-F5344CB8AC3E}">
        <p14:creationId xmlns:p14="http://schemas.microsoft.com/office/powerpoint/2010/main" val="1406389051"/>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683</Words>
  <Application>Microsoft Macintosh PowerPoint</Application>
  <PresentationFormat>On-screen Show (4:3)</PresentationFormat>
  <Paragraphs>105</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Noto Sans Symbols</vt:lpstr>
      <vt:lpstr>Arial</vt:lpstr>
      <vt:lpstr>Tahoma</vt:lpstr>
      <vt:lpstr>1_Blueprint</vt:lpstr>
      <vt:lpstr>Blueprint</vt:lpstr>
      <vt:lpstr>Markov Decision Processes</vt:lpstr>
      <vt:lpstr>Objectives</vt:lpstr>
      <vt:lpstr>Markov Decision Processes  </vt:lpstr>
      <vt:lpstr>Markov Decision Processes  </vt:lpstr>
      <vt:lpstr>Markov Decision Processes  </vt:lpstr>
      <vt:lpstr>Markov Decision Processes  </vt:lpstr>
      <vt:lpstr>Markov Decision Processes  </vt:lpstr>
      <vt:lpstr>Markov Decision Processes  </vt:lpstr>
      <vt:lpstr>Markov Decision Processes  </vt:lpstr>
      <vt:lpstr>Markov Decision Processes  </vt:lpstr>
      <vt:lpstr>Markov Decision Processes  </vt:lpstr>
      <vt:lpstr>The dynamics of an MDP</vt:lpstr>
      <vt:lpstr>The dynamics of an MDP</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10</cp:revision>
  <dcterms:created xsi:type="dcterms:W3CDTF">2022-12-09T09:55:15Z</dcterms:created>
  <dcterms:modified xsi:type="dcterms:W3CDTF">2024-03-31T14:17:23Z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