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22"/>
  </p:notesMasterIdLst>
  <p:sldIdLst>
    <p:sldId id="256" r:id="rId3"/>
    <p:sldId id="257" r:id="rId4"/>
    <p:sldId id="258" r:id="rId5"/>
    <p:sldId id="274" r:id="rId6"/>
    <p:sldId id="275" r:id="rId7"/>
    <p:sldId id="276" r:id="rId8"/>
    <p:sldId id="289" r:id="rId9"/>
    <p:sldId id="277" r:id="rId10"/>
    <p:sldId id="288" r:id="rId11"/>
    <p:sldId id="278" r:id="rId12"/>
    <p:sldId id="290" r:id="rId13"/>
    <p:sldId id="279" r:id="rId14"/>
    <p:sldId id="272" r:id="rId15"/>
    <p:sldId id="292" r:id="rId16"/>
    <p:sldId id="291" r:id="rId17"/>
    <p:sldId id="281" r:id="rId18"/>
    <p:sldId id="282" r:id="rId19"/>
    <p:sldId id="270" r:id="rId20"/>
    <p:sldId id="271" r:id="rId21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7"/>
    <p:restoredTop sz="94663"/>
  </p:normalViewPr>
  <p:slideViewPr>
    <p:cSldViewPr snapToGrid="0">
      <p:cViewPr varScale="1">
        <p:scale>
          <a:sx n="117" d="100"/>
          <a:sy n="117" d="100"/>
        </p:scale>
        <p:origin x="13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5867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0252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8415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4784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4205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9921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61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0065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6579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256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1543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8911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7585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8034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966952" y="1752600"/>
            <a:ext cx="80246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Goal </a:t>
            </a:r>
            <a:r>
              <a:rPr lang="en-US" dirty="0"/>
              <a:t>of Reinforcement Learning</a:t>
            </a:r>
            <a:endParaRPr dirty="0"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Reinforcement Learning  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A8272E56-4075-A940-A4FB-8017757665D9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 of Reinforcement Learning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2E9707-3837-8649-9E0A-8EA2A0C33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872987"/>
              </p:ext>
            </p:extLst>
          </p:nvPr>
        </p:nvGraphicFramePr>
        <p:xfrm>
          <a:off x="819806" y="1708149"/>
          <a:ext cx="7790793" cy="418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118">
                  <a:extLst>
                    <a:ext uri="{9D8B030D-6E8A-4147-A177-3AD203B41FA5}">
                      <a16:colId xmlns:a16="http://schemas.microsoft.com/office/drawing/2014/main" val="2703313255"/>
                    </a:ext>
                  </a:extLst>
                </a:gridCol>
                <a:gridCol w="3037490">
                  <a:extLst>
                    <a:ext uri="{9D8B030D-6E8A-4147-A177-3AD203B41FA5}">
                      <a16:colId xmlns:a16="http://schemas.microsoft.com/office/drawing/2014/main" val="2570620139"/>
                    </a:ext>
                  </a:extLst>
                </a:gridCol>
                <a:gridCol w="3618185">
                  <a:extLst>
                    <a:ext uri="{9D8B030D-6E8A-4147-A177-3AD203B41FA5}">
                      <a16:colId xmlns:a16="http://schemas.microsoft.com/office/drawing/2014/main" val="1734876509"/>
                    </a:ext>
                  </a:extLst>
                </a:gridCol>
              </a:tblGrid>
              <a:tr h="706784"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Supervised Learning</a:t>
                      </a:r>
                      <a:endParaRPr lang="en-V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Reinforcement Learning</a:t>
                      </a:r>
                      <a:endParaRPr lang="en-V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910907"/>
                  </a:ext>
                </a:extLst>
              </a:tr>
              <a:tr h="706784"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 learning aims to learn a mapping from input data to output labels based on labeled training examples.</a:t>
                      </a:r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Reinforcement learning focuses on learning a policy to maximize cumulative rewards by interacting with an environment.</a:t>
                      </a:r>
                      <a:endParaRPr lang="en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15105"/>
                  </a:ext>
                </a:extLst>
              </a:tr>
              <a:tr h="706784">
                <a:tc>
                  <a:txBody>
                    <a:bodyPr/>
                    <a:lstStyle/>
                    <a:p>
                      <a:r>
                        <a:rPr lang="en-US" dirty="0"/>
                        <a:t>Training Data</a:t>
                      </a:r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 learning algorithms require a dataset consisting of input-output pairs, where the correct output (label) is provided for each input.</a:t>
                      </a:r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RL algorithms learn from feedback in the form of rewards received after taking actions in the environment. They do not require labeled datasets but learn from trial and error.</a:t>
                      </a:r>
                      <a:endParaRPr lang="en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208478"/>
                  </a:ext>
                </a:extLst>
              </a:tr>
              <a:tr h="706784">
                <a:tc>
                  <a:txBody>
                    <a:bodyPr/>
                    <a:lstStyle/>
                    <a:p>
                      <a:r>
                        <a:rPr lang="en-US" dirty="0"/>
                        <a:t>Feedback Signal</a:t>
                      </a:r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training process relies on a feedback signal in the form of labeled data. The algorithm adjusts its parameters to minimize the discrepancy between predicted and actual outputs.</a:t>
                      </a:r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feedback signal in RL comes in the form of rewards, which indicate the desirability of actions taken by the agent.</a:t>
                      </a:r>
                      <a:endParaRPr lang="en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716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70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Reinforcement Learning  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A8272E56-4075-A940-A4FB-8017757665D9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 of Reinforcement Learning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2E9707-3837-8649-9E0A-8EA2A0C33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01169"/>
              </p:ext>
            </p:extLst>
          </p:nvPr>
        </p:nvGraphicFramePr>
        <p:xfrm>
          <a:off x="819806" y="1708149"/>
          <a:ext cx="7790793" cy="2785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118">
                  <a:extLst>
                    <a:ext uri="{9D8B030D-6E8A-4147-A177-3AD203B41FA5}">
                      <a16:colId xmlns:a16="http://schemas.microsoft.com/office/drawing/2014/main" val="2703313255"/>
                    </a:ext>
                  </a:extLst>
                </a:gridCol>
                <a:gridCol w="3037490">
                  <a:extLst>
                    <a:ext uri="{9D8B030D-6E8A-4147-A177-3AD203B41FA5}">
                      <a16:colId xmlns:a16="http://schemas.microsoft.com/office/drawing/2014/main" val="2570620139"/>
                    </a:ext>
                  </a:extLst>
                </a:gridCol>
                <a:gridCol w="3618185">
                  <a:extLst>
                    <a:ext uri="{9D8B030D-6E8A-4147-A177-3AD203B41FA5}">
                      <a16:colId xmlns:a16="http://schemas.microsoft.com/office/drawing/2014/main" val="1734876509"/>
                    </a:ext>
                  </a:extLst>
                </a:gridCol>
              </a:tblGrid>
              <a:tr h="706784"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Supervised Learning</a:t>
                      </a:r>
                      <a:endParaRPr lang="en-V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Reinforcement Learning</a:t>
                      </a:r>
                      <a:endParaRPr lang="en-V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910907"/>
                  </a:ext>
                </a:extLst>
              </a:tr>
              <a:tr h="706784"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 learning is suitable for tasks such as classification, regression, and object detection, where there is a clear distinction between input features and output labels.</a:t>
                      </a:r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RL is suitable for sequential decision-making tasks, where actions influence future states and outcomes. It is commonly used in robotics, game playing, autonomous driving, and resource management.</a:t>
                      </a:r>
                      <a:endParaRPr lang="en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47945"/>
                  </a:ext>
                </a:extLst>
              </a:tr>
              <a:tr h="706784"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 classification, spam detection, sentiment analysis.</a:t>
                      </a:r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Playing chess or Go, robotic control, autonomous driving.</a:t>
                      </a:r>
                      <a:endParaRPr lang="en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342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26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Reinforcement Learning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goal of reinforcement learning: maximizing total future reward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A8272E56-4075-A940-A4FB-8017757665D9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 of Reinforcement Learning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6D321-CACA-CF4C-8EE5-694E12524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572" y="3236120"/>
            <a:ext cx="6543128" cy="22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66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Episodic Tasks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Episodic tasks are a type of task in reinforcement learning (RL) where the agent interacts with the environment in discrete episodes.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Each episode consists of a sequence of steps or time steps, starting from an initial state, progressing through a series of state-action transitions, and ending in a terminal state.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A8272E56-4075-A940-A4FB-8017757665D9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 of Reinforcement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9258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Episodic Tasks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A8272E56-4075-A940-A4FB-8017757665D9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 of Reinforcement Learning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AA5A9-8C8B-7E4C-9CCB-446C4D122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878" y="1990506"/>
            <a:ext cx="4765843" cy="374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93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Episodic Tasks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Key characteristics of episodic tasks include: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Episode Termination: Each episode terminates after a finite number of time steps or when a specific condition is met. Once an episode ends, the environment resets to its initial state, and a new episode begins.</a:t>
            </a:r>
            <a:endParaRPr lang="en-US" sz="22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Finite Horizon: Episodic tasks have a finite horizon, meaning there is a fixed number of time steps within each episode before termination. The length of an episode may vary depending on the task and environment.</a:t>
            </a:r>
            <a:endParaRPr lang="en-US" sz="22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A8272E56-4075-A940-A4FB-8017757665D9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 of Reinforcement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630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Episodic Tasks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Key characteristics of episodic tasks include: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Goal-Oriented: In many cases, episodic tasks involve achieving a specific goal or objective within the episode. The agent's goal is to learn a policy that maximizes cumulative rewards or achieves the desired outcome over the course of the episode.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A8272E56-4075-A940-A4FB-8017757665D9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 of Reinforcement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502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Episodic Tasks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 Examples of episodic tasks include playing a single game of chess, completing a maze, navigating a robot to a target location, or solving a puzzle within a fixed number of moves. In these scenarios, the agent's objective is typically to achieve a certain state or goal state within the episode.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A8272E56-4075-A940-A4FB-8017757665D9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 of Reinforcement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6305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331" name="Google Shape;331;p1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reinforcement learning and compare with other types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000" dirty="0"/>
              <a:t>Describe how rewards relate to the goal of an agent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000" dirty="0"/>
              <a:t>Identify episodic tasks</a:t>
            </a:r>
          </a:p>
          <a:p>
            <a:pPr marL="342900" lvl="0" indent="-251459" algn="l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lang="en-US"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0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 of Reinforcement Learning</a:t>
            </a:r>
            <a:endParaRPr dirty="0"/>
          </a:p>
        </p:txBody>
      </p:sp>
      <p:sp>
        <p:nvSpPr>
          <p:cNvPr id="334" name="Google Shape;334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 of Reinforcement Learning</a:t>
            </a:r>
            <a:endParaRPr dirty="0"/>
          </a:p>
        </p:txBody>
      </p:sp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sp>
        <p:nvSpPr>
          <p:cNvPr id="197" name="Google Shape;197;p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reinforcement learning and compare with other types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200" dirty="0"/>
              <a:t>Describe how rewards relate to the goal of an agent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200" dirty="0"/>
              <a:t>Identify episodic tasks</a:t>
            </a:r>
            <a:endParaRPr sz="2200" dirty="0"/>
          </a:p>
          <a:p>
            <a:pPr marL="342900" lvl="0" indent="-251459" algn="l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24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 of Reinforcement Learning</a:t>
            </a:r>
            <a:endParaRPr dirty="0"/>
          </a:p>
        </p:txBody>
      </p:sp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Reinforcement Learning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A8272E56-4075-A940-A4FB-8017757665D9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 of Reinforcement Learning</a:t>
            </a:r>
            <a:endParaRPr dirty="0"/>
          </a:p>
        </p:txBody>
      </p:sp>
      <p:pic>
        <p:nvPicPr>
          <p:cNvPr id="1026" name="Picture 2" descr="Types of Machine Learning">
            <a:extLst>
              <a:ext uri="{FF2B5EF4-FFF2-40B4-BE49-F238E27FC236}">
                <a16:creationId xmlns:a16="http://schemas.microsoft.com/office/drawing/2014/main" id="{9F9EDE22-4B71-974C-8EF6-EFDF9E5FC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1" y="1479550"/>
            <a:ext cx="8142119" cy="341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Reinforcement Learning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Reinforcement learning works on a feedback-based process, taking action, learning from experiences, and improving its performance.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Agent gets rewarded for each good action and get punished for each bad action;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T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 goal of reinforcement learning agent is to maximize the rewards.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A8272E56-4075-A940-A4FB-8017757665D9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 of Reinforcement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42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Reinforcement Learning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dirty="0"/>
              <a:t>T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here is no labelled data like supervised learning, and agents learn from their experiences only.</a:t>
            </a:r>
            <a:endParaRPr lang="en-US" sz="24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The reinforcement learning process is similar to a human being; for example, a child learns various things by experiences in his day-to-day life. 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A8272E56-4075-A940-A4FB-8017757665D9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 of Reinforcement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160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Reinforcement Learning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199" y="1708150"/>
            <a:ext cx="7979979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Reinforcement learning is categorized mainly into two types of methods: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1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Positive Reinforcement Learning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increasing the tendency that the required behavior would occur again by adding something.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1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Negative Reinforcement Learning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increases the tendency that the specific behavior would occur again by avoiding the negative condition.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A8272E56-4075-A940-A4FB-8017757665D9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 of Reinforcement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435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Reinforcement Learning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Key components of reinforcement learning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A8272E56-4075-A940-A4FB-8017757665D9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 of Reinforcement Learning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556EC2-FB7E-FC45-A7F4-BA0C3CB16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538" y="2344828"/>
            <a:ext cx="6526924" cy="404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3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Reinforcement Learning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Key components of reinforcement learning include: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Agent: The learner or decision-maker that interacts with the environment.</a:t>
            </a: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Environment: The external system with which the agent interacts.</a:t>
            </a: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State: A representation of the current situation or configuration of the environment, which provides all relevant information necessary for decision-making.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A8272E56-4075-A940-A4FB-8017757665D9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 of Reinforcement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588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Reinforcement Learning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Key components of reinforcement learning include: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Action: The set of possible moves or decisions that the agent can take at any given state.</a:t>
            </a: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Reward: A scalar feedback signal received by the agent after taking an action in a particular state.</a:t>
            </a: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Policy</a:t>
            </a:r>
            <a:r>
              <a:rPr lang="el-GR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strategy or mapping from states to actions that the agent follows to select actions.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A8272E56-4075-A940-A4FB-8017757665D9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 of Reinforcement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9737799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950</Words>
  <Application>Microsoft Macintosh PowerPoint</Application>
  <PresentationFormat>On-screen Show (4:3)</PresentationFormat>
  <Paragraphs>123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Noto Sans Symbols</vt:lpstr>
      <vt:lpstr>Arial</vt:lpstr>
      <vt:lpstr>Tahoma</vt:lpstr>
      <vt:lpstr>1_Blueprint</vt:lpstr>
      <vt:lpstr>Blueprint</vt:lpstr>
      <vt:lpstr>Goal of Reinforcement Learning</vt:lpstr>
      <vt:lpstr>Objectives</vt:lpstr>
      <vt:lpstr>Reinforcement Learning  </vt:lpstr>
      <vt:lpstr>Reinforcement Learning  </vt:lpstr>
      <vt:lpstr>Reinforcement Learning  </vt:lpstr>
      <vt:lpstr>Reinforcement Learning  </vt:lpstr>
      <vt:lpstr>Reinforcement Learning  </vt:lpstr>
      <vt:lpstr>Reinforcement Learning  </vt:lpstr>
      <vt:lpstr>Reinforcement Learning  </vt:lpstr>
      <vt:lpstr>Reinforcement Learning  </vt:lpstr>
      <vt:lpstr>Reinforcement Learning  </vt:lpstr>
      <vt:lpstr>Reinforcement Learning  </vt:lpstr>
      <vt:lpstr>Episodic Tasks </vt:lpstr>
      <vt:lpstr>Episodic Tasks </vt:lpstr>
      <vt:lpstr>Episodic Tasks </vt:lpstr>
      <vt:lpstr>Episodic Tasks </vt:lpstr>
      <vt:lpstr>Episodic Tasks </vt:lpstr>
      <vt:lpstr>Summary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5</cp:revision>
  <dcterms:created xsi:type="dcterms:W3CDTF">2022-12-09T09:55:15Z</dcterms:created>
  <dcterms:modified xsi:type="dcterms:W3CDTF">2024-03-31T14:29:39Z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