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56" r:id="rId3"/>
    <p:sldId id="257" r:id="rId4"/>
    <p:sldId id="258" r:id="rId5"/>
    <p:sldId id="272" r:id="rId6"/>
    <p:sldId id="281" r:id="rId7"/>
    <p:sldId id="282" r:id="rId8"/>
    <p:sldId id="273" r:id="rId9"/>
    <p:sldId id="274" r:id="rId10"/>
    <p:sldId id="283" r:id="rId11"/>
    <p:sldId id="275" r:id="rId12"/>
    <p:sldId id="276" r:id="rId13"/>
    <p:sldId id="277" r:id="rId14"/>
    <p:sldId id="278" r:id="rId15"/>
    <p:sldId id="279" r:id="rId16"/>
    <p:sldId id="287" r:id="rId17"/>
    <p:sldId id="288" r:id="rId18"/>
    <p:sldId id="270" r:id="rId19"/>
    <p:sldId id="271" r:id="rId20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41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3228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790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605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1364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4739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4818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1480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712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709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424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7193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5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Interaction goes on continually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No terminal state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We're summing over an infinite sequence. This return might not be finite. What is solution ?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C31CF-D032-AA46-BA6B-CC1A3B555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629" y="2936421"/>
            <a:ext cx="51816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1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Discounting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3058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Discount future rewards by a factor Gamma called the discount rate.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Gamma is at least zero, but less than one.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return formulation can then be modified to include discounting.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effect of discounting on the return is simple, immediate rewards contribute more to the some.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 Rewards far into the future contribute less because they are multiplied by Gamma raised to successively larger powers of k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0759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Discounting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Discount the rewards in the future by </a:t>
            </a:r>
            <a:r>
              <a:rPr lang="en-US" sz="2200" dirty="0" err="1"/>
              <a:t>gama</a:t>
            </a:r>
            <a:r>
              <a:rPr lang="en-US" sz="2200" dirty="0"/>
              <a:t>, where 0&lt;</a:t>
            </a:r>
            <a:r>
              <a:rPr lang="en-US" sz="2200" dirty="0" err="1"/>
              <a:t>gama</a:t>
            </a:r>
            <a:r>
              <a:rPr lang="en-US" sz="2200" dirty="0"/>
              <a:t>&lt;1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90889-F5B9-294E-808C-5D0672CF0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49" y="3381375"/>
            <a:ext cx="73787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9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Discounting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We can concisely write this sum as this expression, which is guaranteed to be finite.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19092-2E6A-7641-B4D6-1849B6515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3238500"/>
            <a:ext cx="7289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6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Discounting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effect of </a:t>
            </a:r>
            <a:r>
              <a:rPr lang="en-US" sz="2200" dirty="0" err="1"/>
              <a:t>gama</a:t>
            </a:r>
            <a:r>
              <a:rPr lang="en-US" sz="2200" dirty="0"/>
              <a:t> on agent behavior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When Gamma = 0 the return is just the reward at the next time step. So the agent is shortsighted and only cares about immediate expected reward.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F723E-8DBD-7A48-99F3-23B13CD86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2307771"/>
            <a:ext cx="4826000" cy="76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3FF740-5905-6849-A622-DBD1D8B22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0" y="4465864"/>
            <a:ext cx="65151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3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Discounting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The effect of </a:t>
            </a:r>
            <a:r>
              <a:rPr lang="en-US" sz="2200" dirty="0" err="1"/>
              <a:t>gama</a:t>
            </a:r>
            <a:r>
              <a:rPr lang="en-US" sz="2200" dirty="0"/>
              <a:t> on agent behavior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endParaRPr lang="en-US" sz="18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when Gamma approaches one, the immediate and future rewards are weighted nearly equally in the return. The agent in this case is more farsighted.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9F723E-8DBD-7A48-99F3-23B13CD86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2307771"/>
            <a:ext cx="4826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55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Student task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1800" dirty="0"/>
              <a:t>Give an example of a continuing task, and analyze its components: agent, environment, state,...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lang="en-US" sz="2200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2925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sp>
        <p:nvSpPr>
          <p:cNvPr id="331" name="Google Shape;331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differentiate between episodic and continuing tasks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000" dirty="0"/>
              <a:t>Using discounting for continuing tasks</a:t>
            </a:r>
            <a:r>
              <a:rPr lang="en-US" sz="20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dirty="0"/>
          </a:p>
          <a:p>
            <a:pPr marL="342900" lvl="0" indent="-266700" algn="l" rtl="0">
              <a:spcBef>
                <a:spcPts val="400"/>
              </a:spcBef>
              <a:spcAft>
                <a:spcPts val="0"/>
              </a:spcAft>
              <a:buSzPts val="1200"/>
              <a:buNone/>
            </a:pPr>
            <a:endParaRPr sz="20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sp>
        <p:nvSpPr>
          <p:cNvPr id="197" name="Google Shape;197;p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Understand the differentiate between episodic and continuing task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❑"/>
            </a:pPr>
            <a:r>
              <a:rPr lang="en-US" sz="2400" dirty="0"/>
              <a:t>Using discounting for continuing tasks</a:t>
            </a:r>
            <a:endParaRPr dirty="0"/>
          </a:p>
          <a:p>
            <a:pPr marL="342900" lvl="0" indent="-251459" algn="l" rtl="0"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Continuing tasks, also known as ongoing tasks or recurring tasks, are activities that require regular attention and maintenance over an indefinite period. These tasks do not have a defined endpoint and typically repeat at regular intervals or as needed.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pic>
        <p:nvPicPr>
          <p:cNvPr id="1026" name="Picture 2" descr="Sensors | Free Full-Text | Adaptive Discount Factor for Deep Reinforcement  Learning in Continuing Tasks with Uncertainty">
            <a:extLst>
              <a:ext uri="{FF2B5EF4-FFF2-40B4-BE49-F238E27FC236}">
                <a16:creationId xmlns:a16="http://schemas.microsoft.com/office/drawing/2014/main" id="{7C822451-1FD5-CB4E-ABC8-2667436BC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078" y="4288972"/>
            <a:ext cx="4144550" cy="219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Characteristics of Continuing Tasks: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Ongoing Nature</a:t>
            </a:r>
            <a:r>
              <a:rPr lang="en-US" sz="1800" dirty="0"/>
              <a:t>: Continuing tasks persist over time and require continuous attention and effort.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Regular Intervals</a:t>
            </a:r>
            <a:r>
              <a:rPr lang="en-US" sz="1800" dirty="0"/>
              <a:t>: They may occur at regular intervals, such as daily, weekly, monthly, or annually, depending on the nature of the task.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No Defined Endpoint</a:t>
            </a:r>
            <a:r>
              <a:rPr lang="en-US" sz="1800" dirty="0"/>
              <a:t>: Unlike episodic tasks, continuing tasks do not have a clear endpoint or completion date. They continue indefinitely or until they are no longer necessary.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975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Characteristics of Continuing Tasks: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Maintenance and Monitoring</a:t>
            </a:r>
            <a:r>
              <a:rPr lang="en-US" sz="1800" dirty="0"/>
              <a:t>: These tasks often involve regular maintenance, monitoring, and adjustment to ensure they are performed effectively and efficiently.</a:t>
            </a:r>
            <a:endParaRPr lang="en-US" sz="22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dirty="0"/>
              <a:t>Evolution Over Time</a:t>
            </a:r>
            <a:r>
              <a:rPr lang="en-US" sz="1800" dirty="0"/>
              <a:t>: Continuing tasks may evolve over time to adapt to changing circumstances, requirements, or priorities.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950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83E52B-AB2A-5244-B461-A5A7166DE0FB}"/>
              </a:ext>
            </a:extLst>
          </p:cNvPr>
          <p:cNvGraphicFramePr>
            <a:graphicFrameLocks noGrp="1"/>
          </p:cNvGraphicFramePr>
          <p:nvPr/>
        </p:nvGraphicFramePr>
        <p:xfrm>
          <a:off x="692149" y="1708150"/>
          <a:ext cx="8103507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5">
                  <a:extLst>
                    <a:ext uri="{9D8B030D-6E8A-4147-A177-3AD203B41FA5}">
                      <a16:colId xmlns:a16="http://schemas.microsoft.com/office/drawing/2014/main" val="3581536025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2546106853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314750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Episodic Tasks</a:t>
                      </a:r>
                      <a:endParaRPr lang="en-V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Continuing Tasks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Episodic tasks are those that have a distinct beginning and end. They are typically discrete activities or projects with a defined goal or outcome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Continuing tasks, also known as ongoing tasks or recurring tasks, are those that persist over time without a defined endpoint. They are activities that require regular attention and maintenance.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4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Duration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These tasks are time-limited and are usually completed within a relatively short timeframe.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These tasks are indefinite and repeat at regular intervals or as needed.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5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Examples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Writing a report, completing a specific project, organizing an event, or studying for an exam are examples of episodic tasks.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Routine administrative tasks, managing a website, providing customer support, and maintaining equipment are examples of continuing tasks.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501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46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C83E52B-AB2A-5244-B461-A5A7166D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30847"/>
              </p:ext>
            </p:extLst>
          </p:nvPr>
        </p:nvGraphicFramePr>
        <p:xfrm>
          <a:off x="692149" y="1708150"/>
          <a:ext cx="8103507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165">
                  <a:extLst>
                    <a:ext uri="{9D8B030D-6E8A-4147-A177-3AD203B41FA5}">
                      <a16:colId xmlns:a16="http://schemas.microsoft.com/office/drawing/2014/main" val="3581536025"/>
                    </a:ext>
                  </a:extLst>
                </a:gridCol>
                <a:gridCol w="3243943">
                  <a:extLst>
                    <a:ext uri="{9D8B030D-6E8A-4147-A177-3AD203B41FA5}">
                      <a16:colId xmlns:a16="http://schemas.microsoft.com/office/drawing/2014/main" val="2546106853"/>
                    </a:ext>
                  </a:extLst>
                </a:gridCol>
                <a:gridCol w="3581399">
                  <a:extLst>
                    <a:ext uri="{9D8B030D-6E8A-4147-A177-3AD203B41FA5}">
                      <a16:colId xmlns:a16="http://schemas.microsoft.com/office/drawing/2014/main" val="314750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Episodic Tasks</a:t>
                      </a:r>
                      <a:endParaRPr lang="en-VN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Continuing Tasks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6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Characteristics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They often require a focused effort until completion.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They have clear objectives and deliverables.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Once finished, they do not require ongoing attention or maintenance.</a:t>
                      </a:r>
                      <a:endParaRPr lang="en-V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They require ongoing effort and attention.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They may not have clear endpoints and may evolve over time.</a:t>
                      </a:r>
                    </a:p>
                    <a:p>
                      <a:pPr marL="285750" indent="-285750">
                        <a:buFont typeface="Wingdings" pitchFamily="2" charset="2"/>
                        <a:buChar char="ü"/>
                      </a:pPr>
                      <a:r>
                        <a:rPr lang="en-US" sz="1800" dirty="0"/>
                        <a:t>They often involve regular monitoring and adjustment to meet changing requirements or conditions.</a:t>
                      </a:r>
                      <a:endParaRPr lang="en-V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4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163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1969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Example: Smart thermostat which regulates the temperature of a building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SzPts val="1320"/>
              <a:buNone/>
            </a:pP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B1E4A-C13B-214E-BF5A-7AB5C6F42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73" y="2329542"/>
            <a:ext cx="7536661" cy="413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dirty="0"/>
              <a:t>C</a:t>
            </a: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ontinuing tasks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19694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dirty="0"/>
              <a:t>Example: Smart thermostat which regulates the temperature of a building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 The thermostat never stops interacting with the environment.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state could be the current temperature along with details of the situation like the time of day and the number of people in the building.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There are just two actions, turn on the heater or turn it off.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reward to be minus one every time someone has to manually adjust the temperature and zero otherwise.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To avoid negative reward, the thermostat would learn to anticipate the user's preferences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"/>
          <p:cNvSpPr txBox="1"/>
          <p:nvPr/>
        </p:nvSpPr>
        <p:spPr>
          <a:xfrm>
            <a:off x="3581400" y="63881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Continuing Tasks</a:t>
            </a:r>
            <a:endParaRPr dirty="0"/>
          </a:p>
        </p:txBody>
      </p:sp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2257530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826</Words>
  <Application>Microsoft Macintosh PowerPoint</Application>
  <PresentationFormat>On-screen Show (4:3)</PresentationFormat>
  <Paragraphs>129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Noto Sans Symbols</vt:lpstr>
      <vt:lpstr>Arial</vt:lpstr>
      <vt:lpstr>Wingdings</vt:lpstr>
      <vt:lpstr>Tahoma</vt:lpstr>
      <vt:lpstr>1_Blueprint</vt:lpstr>
      <vt:lpstr>Blueprint</vt:lpstr>
      <vt:lpstr>Continuing Tasks</vt:lpstr>
      <vt:lpstr>Objectives</vt:lpstr>
      <vt:lpstr>Continuing tasks  </vt:lpstr>
      <vt:lpstr>Continuing tasks  </vt:lpstr>
      <vt:lpstr>Continuing tasks  </vt:lpstr>
      <vt:lpstr>Continuing tasks  </vt:lpstr>
      <vt:lpstr>Continuing tasks  </vt:lpstr>
      <vt:lpstr>Continuing tasks  </vt:lpstr>
      <vt:lpstr>Continuing tasks  </vt:lpstr>
      <vt:lpstr>Continuing tasks  </vt:lpstr>
      <vt:lpstr>Discounting  </vt:lpstr>
      <vt:lpstr>Discounting </vt:lpstr>
      <vt:lpstr>Discounting  </vt:lpstr>
      <vt:lpstr>Discounting </vt:lpstr>
      <vt:lpstr>Discounting </vt:lpstr>
      <vt:lpstr>Student task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5</cp:revision>
  <dcterms:created xsi:type="dcterms:W3CDTF">2022-12-09T09:55:15Z</dcterms:created>
  <dcterms:modified xsi:type="dcterms:W3CDTF">2024-03-31T14:32:00Z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