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6"/>
  </p:notesMasterIdLst>
  <p:sldIdLst>
    <p:sldId id="256" r:id="rId3"/>
    <p:sldId id="257" r:id="rId4"/>
    <p:sldId id="258" r:id="rId5"/>
    <p:sldId id="275" r:id="rId6"/>
    <p:sldId id="280" r:id="rId7"/>
    <p:sldId id="276" r:id="rId8"/>
    <p:sldId id="279" r:id="rId9"/>
    <p:sldId id="281" r:id="rId10"/>
    <p:sldId id="272" r:id="rId11"/>
    <p:sldId id="282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0" r:id="rId24"/>
    <p:sldId id="271" r:id="rId2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/>
    <p:restoredTop sz="94663"/>
  </p:normalViewPr>
  <p:slideViewPr>
    <p:cSldViewPr snapToGrid="0">
      <p:cViewPr varScale="1">
        <p:scale>
          <a:sx n="117" d="100"/>
          <a:sy n="117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105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7686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341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613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153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47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924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835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2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73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775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696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65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166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16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975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8715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09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Function Types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Value Function (V(s)):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state value function predicts the expected return when starting from a particular state and following a specific policy thereafter.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Formally, it is defined as the expected sum of future rewards, discounted by a factor 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γ (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gamma), when starting in state s and following policy 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π:</a:t>
            </a: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l-GR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represents how good it is for the agent to be in a given state under a particular policy.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8CE3-225A-3E41-8258-0390E5D38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0" y="4864100"/>
            <a:ext cx="4699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Function Types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Action Value Function (Q(s, a)):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action value function predicts the expected return when starting from a particular state, taking a specific action, and then following a particular policy thereafter.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Formally, it is defined as the expected sum of future rewards, discounted by a factor 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γ, 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starting in state s, taking action a, and following policy 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π 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thereafter: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represents how good it is for the agent to take a particular action in a given state under a particular policy.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8E40A-5A4D-A342-99CF-175659000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729" y="4845050"/>
            <a:ext cx="5892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7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Function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function enable us to judge the quality of different policies.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I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guides the agent's decision-making process. By estimating the value of different states or state-action pairs, the agent can select actions that maximize its long-term rewards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22886-49DB-7A4A-99C2-C370989E1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057" y="4445112"/>
            <a:ext cx="4324350" cy="19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Function Example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simple continuing MDP.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states are defined by the locations on the grid, the actions move the agent up, down, left, or right.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cannot move off the grid and bumping generates a reward of minus one.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other actions yield no reward.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30D6E-6EB8-0E4E-9288-D6302D18C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443" y="3479800"/>
            <a:ext cx="3162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Function Example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simple continuing MDP.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two special states however, these special states are labeled A and B.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action in state A yields plus 10 reward and plus five reward in state B.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21CDD-3369-B74F-A031-9EE5CD9DE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3429000"/>
            <a:ext cx="3162300" cy="2997200"/>
          </a:xfrm>
          <a:prstGeom prst="rect">
            <a:avLst/>
          </a:prstGeom>
        </p:spPr>
      </p:pic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8F418400-D99F-B849-9CDD-5D31F522C4C6}"/>
              </a:ext>
            </a:extLst>
          </p:cNvPr>
          <p:cNvSpPr txBox="1">
            <a:spLocks/>
          </p:cNvSpPr>
          <p:nvPr/>
        </p:nvSpPr>
        <p:spPr>
          <a:xfrm>
            <a:off x="838200" y="3978275"/>
            <a:ext cx="4669971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71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Every action in state A and B transitions the agents to states A prime and B prime respectively.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5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Function Example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simple continuing MDP.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must specify the policy before we can figure out what the value function is. 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a continuing task, we need to specify Gamma= 0.9.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C1EE1-7A9C-6540-AA1C-9BA676B28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3511550"/>
            <a:ext cx="5943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1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Function Example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simple continuing MDP.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value of each state is shown in the table.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negative values near the bottom, these values are low because the agent is likely to bump into the wall before reaching the distance states A and B.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67F8E-B148-9947-91F5-8BAC6CAA4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700" y="3863975"/>
            <a:ext cx="60452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2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Function Example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simple continuing MDP.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and B are both the only sources of positive reward in this MDP.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A has the highest value: every transition from A moves the agent close to the lower wall and near the lower wall, the random policy is likely to bump and get negative reward.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7754FE-10FA-B347-80D1-525D8F8C6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700" y="3863975"/>
            <a:ext cx="60452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9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Function Example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simple continuing MDP.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value of state B is slightly greater than five.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transition from B moves the agent to the middle.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middle, the agent is unlikely to bump and is close to the high-valued states A and B.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30D7A-B11E-4D40-8CF2-056CA409A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700" y="3863975"/>
            <a:ext cx="60452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5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Function Example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 grid world as a 3x3 grid where the agent can move up, down, left, or right, and each cell has a reward associated with it.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861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7" name="Google Shape;197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905000"/>
            <a:ext cx="819694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Recognize that a policy is a distribution over actions for each state,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roles of the state value and action value functions in reinforcement learning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 of policies and value functions for a given MDP</a:t>
            </a: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dirty="0"/>
          </a:p>
        </p:txBody>
      </p:sp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Function Example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6B229-8AC4-CF47-8527-F118328A2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708149"/>
            <a:ext cx="6444343" cy="44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36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Function Example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EA2E0-6CDE-B24E-82CA-8D321B47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20157"/>
            <a:ext cx="8098971" cy="441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86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31" name="Google Shape;331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Recognize that a policy is a distribution over actions for each state,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roles of the state value and action value functions in reinforcement learning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 of policies and value functions for a given MDP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Policies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policy in RL defines the mapping from states of the environment to actions that an agent should take.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essentially determines the behavior of the agent within its environment.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pic>
        <p:nvPicPr>
          <p:cNvPr id="1026" name="Picture 2" descr="What Is Reinforcement Learning? - MATLAB &amp; Simulink - MathWorks Italia">
            <a:extLst>
              <a:ext uri="{FF2B5EF4-FFF2-40B4-BE49-F238E27FC236}">
                <a16:creationId xmlns:a16="http://schemas.microsoft.com/office/drawing/2014/main" id="{BF07502D-6B5A-5B43-BACE-51E929901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52800"/>
            <a:ext cx="3710694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Policy types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Deterministic Policy: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this type of policy, for each state, the agent selects a single action with certainty.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Mathematically, it can be represented as 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π(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s) = a, where 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π 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policy, s is the state, and a is the action.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22136-0C7C-CE4D-A223-44BE7B108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0" y="3987800"/>
            <a:ext cx="5778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4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13162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Deterministic Policy Example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8033657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1800" dirty="0"/>
              <a:t>A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agent moves towards its house on a grid.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states correspond to the locations on the grid.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actions move the agent up, down, left, and right.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arrows describe one possible policy, which moves the agent towards its house.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arrow tells the agent which direction to move in each state.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57BD0-7CC6-8D4D-9E18-F4A506E0E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50" y="4400045"/>
            <a:ext cx="4076700" cy="207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Policy types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Stochastic Policy: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 agent selects actions based on a probability distribution over possible actions for each state.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means that the agent's action selection is probabilistic rather than deterministic.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represented as 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π(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a|s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P(A=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a|S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=s), indicating the probability of selecting action a given state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30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Policy type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Stochastic Policy: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distribution over actions for state S0 according to Pi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Pi specifies a separate distribution over actions for each state.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sum over all action probabilities must be one for each state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Each action probability must be non-negative.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EDF26-9355-1A46-BD26-70B12CB8D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455" y="3978212"/>
            <a:ext cx="5464629" cy="23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6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Stochastic Policy Example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stochastic policy might choose up or right with equal probability in the bottom row.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stochastic policy will take the same number of steps to reach the house as the deterministic policy</a:t>
            </a:r>
            <a:r>
              <a:rPr lang="en-US" sz="1800" dirty="0"/>
              <a:t>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051D3-9ED6-0D4B-BEA0-261F031B9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873605"/>
            <a:ext cx="5359399" cy="26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Function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value function is a critical concept used to estimate the long-term rewards or expected return that an agent can achieve from a given state or state-action pair.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helps the agent make decisions by providing a measure of how desirable it is to be in a particular state or to take a specific action from that state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Policies and Value Functions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863031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1154</Words>
  <Application>Microsoft Macintosh PowerPoint</Application>
  <PresentationFormat>On-screen Show (4:3)</PresentationFormat>
  <Paragraphs>154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Noto Sans Symbols</vt:lpstr>
      <vt:lpstr>Arial</vt:lpstr>
      <vt:lpstr>Tahoma</vt:lpstr>
      <vt:lpstr>1_Blueprint</vt:lpstr>
      <vt:lpstr>Blueprint</vt:lpstr>
      <vt:lpstr>Policies and Value Functions</vt:lpstr>
      <vt:lpstr>Objectives</vt:lpstr>
      <vt:lpstr>Policies  </vt:lpstr>
      <vt:lpstr>Policy types  </vt:lpstr>
      <vt:lpstr>Deterministic Policy Example  </vt:lpstr>
      <vt:lpstr>Policy types </vt:lpstr>
      <vt:lpstr>Policy type </vt:lpstr>
      <vt:lpstr>Stochastic Policy Example </vt:lpstr>
      <vt:lpstr>Value Function  </vt:lpstr>
      <vt:lpstr>Value Function Types  </vt:lpstr>
      <vt:lpstr>Value Function Types  </vt:lpstr>
      <vt:lpstr>Value Function </vt:lpstr>
      <vt:lpstr>Value Function Example  </vt:lpstr>
      <vt:lpstr>Value Function Example  </vt:lpstr>
      <vt:lpstr>Value Function Example  </vt:lpstr>
      <vt:lpstr>Value Function Example  </vt:lpstr>
      <vt:lpstr>Value Function Example  </vt:lpstr>
      <vt:lpstr>Value Function Example  </vt:lpstr>
      <vt:lpstr>Value Function Example  </vt:lpstr>
      <vt:lpstr>Value Function Example  </vt:lpstr>
      <vt:lpstr>Value Function Example  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8</cp:revision>
  <dcterms:created xsi:type="dcterms:W3CDTF">2022-12-09T09:55:15Z</dcterms:created>
  <dcterms:modified xsi:type="dcterms:W3CDTF">2024-03-31T14:40:15Z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