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72" r:id="rId6"/>
    <p:sldId id="283" r:id="rId7"/>
    <p:sldId id="282" r:id="rId8"/>
    <p:sldId id="284" r:id="rId9"/>
    <p:sldId id="278" r:id="rId10"/>
    <p:sldId id="279" r:id="rId11"/>
    <p:sldId id="287" r:id="rId12"/>
    <p:sldId id="288" r:id="rId13"/>
    <p:sldId id="285" r:id="rId14"/>
    <p:sldId id="286" r:id="rId15"/>
    <p:sldId id="289" r:id="rId16"/>
    <p:sldId id="290" r:id="rId17"/>
    <p:sldId id="291" r:id="rId18"/>
    <p:sldId id="292" r:id="rId19"/>
    <p:sldId id="280" r:id="rId20"/>
    <p:sldId id="270" r:id="rId21"/>
    <p:sldId id="271" r:id="rId22"/>
  </p:sldIdLst>
  <p:sldSz cx="9144000" cy="6858000" type="screen4x3"/>
  <p:notesSz cx="7302500" cy="9588500"/>
  <p:embeddedFontLs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0"/>
    <p:restoredTop sz="94663"/>
  </p:normalViewPr>
  <p:slideViewPr>
    <p:cSldViewPr snapToGrid="0">
      <p:cViewPr varScale="1">
        <p:scale>
          <a:sx n="117" d="100"/>
          <a:sy n="117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21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67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67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60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17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16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974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64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79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99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2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69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51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32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43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Using the Bellman equation, we can write down an expression for the value of state A in terms of the sum of the four possible actions and the resulting possible successor states.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52FD9-37B6-584F-8274-4A87A674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578431"/>
            <a:ext cx="6324600" cy="28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98971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expression further in this case, because for each action there's only one possible associated next state and reward.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That's the sum over s prime and r reduces to a single value (s prime and r do still depend on the selected action, and the current state s) 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B8FC-24B5-CA4D-A53C-85241764F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37" y="3983272"/>
            <a:ext cx="5307693" cy="22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If we go right from state A, we land in state B, and receive a reward of +5. This happens one quarter of the time under the random policy.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EBB96-6F15-FF42-8952-05D503FC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70" y="3886238"/>
            <a:ext cx="6379029" cy="25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If we go down, we land in state C, and receive no immediate reward.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this occurs one-quarter of the time</a:t>
            </a:r>
            <a:endParaRPr lang="en-VN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17965-DD95-3443-BEB0-2E01905E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365500"/>
            <a:ext cx="7175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go either up or left, we will land back in state A again. Each of the actions, up and left, again, occur one-quarter of the time.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6F0D6-088F-4D4D-8FFC-F1605CDE6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213100"/>
            <a:ext cx="7175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Finally, we arrived at the expression shown here for the value of state A.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ED667-A0C7-1349-9E50-ADBCF1E3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3149600"/>
            <a:ext cx="7658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5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Equation for each of the other states, B, C, and D.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FFCA9-B0ED-D74F-879A-839A1CD7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937329"/>
            <a:ext cx="77597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unique solution is shown here.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Bellman equation reduced an unmanageable infinite sum over possible futures, to a simple linear algebra problem.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0A469-3D7F-964A-AC21-59BF826B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27" y="3656270"/>
            <a:ext cx="6281057" cy="27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equations to compute value functions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equation to directly write down a system of equations for the state values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M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ore complex problems, this won't always be practical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A139C-E86F-0B46-BDD7-5C4D73E3C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16" y="3883025"/>
            <a:ext cx="5304367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Derive the Bellman equation for state value functions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the Bellman equation for action value functions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Bellman equations relate current and future values.</a:t>
            </a: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2400" dirty="0"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Derive the Bellman equation for state value functions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the Bellman equation for action value functions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Bellman equations relate current and future values.</a:t>
            </a:r>
            <a:endParaRPr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equation is a fundamental concept in dynamic programming and reinforcement learning.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expresses the relationship between the value of a state (or state-action pair) and the value of its successor states.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equation plays a crucial role in many RL algorithms, as it provides a recursive definition for computing value functions.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 Types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13162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Expectation Equation: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expectation equation expresses the relationship between the value of a state (or state-action pair) and the expected immediate reward plus the discounted value of the successor states.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For the state value function V </a:t>
            </a:r>
            <a:r>
              <a:rPr lang="el-GR" sz="1800" dirty="0"/>
              <a:t>π(</a:t>
            </a:r>
            <a:r>
              <a:rPr lang="en-US" sz="1800" dirty="0"/>
              <a:t>s), it is defined as: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p(s′,</a:t>
            </a:r>
            <a:r>
              <a:rPr lang="en-US" sz="1800" dirty="0" err="1"/>
              <a:t>r∣s,a</a:t>
            </a:r>
            <a:r>
              <a:rPr lang="en-US" sz="1800" dirty="0"/>
              <a:t>) is the probability of transitioning to state </a:t>
            </a:r>
            <a:r>
              <a:rPr lang="en-US" sz="1800" dirty="0" err="1"/>
              <a:t>s′and</a:t>
            </a:r>
            <a:r>
              <a:rPr lang="en-US" sz="1800" dirty="0"/>
              <a:t> receiving reward r when taking action a in state s, and </a:t>
            </a:r>
            <a:r>
              <a:rPr lang="el-GR" sz="1800" dirty="0"/>
              <a:t>π(</a:t>
            </a:r>
            <a:r>
              <a:rPr lang="en-US" sz="1800" dirty="0" err="1"/>
              <a:t>a∣s</a:t>
            </a:r>
            <a:r>
              <a:rPr lang="en-US" sz="1800" dirty="0"/>
              <a:t>) is the policy's probability of selecting action a in state s. </a:t>
            </a:r>
            <a:r>
              <a:rPr lang="el-GR" sz="1800" dirty="0"/>
              <a:t>γ </a:t>
            </a:r>
            <a:r>
              <a:rPr lang="en-US" sz="1800" dirty="0"/>
              <a:t>is the discount factor which determines the importance of future rewards.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A2224-FEA8-2F48-AFEF-E9051710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60" y="4033289"/>
            <a:ext cx="6325506" cy="5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 Types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13162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Expectation Equation: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expectation equation expresses the relationship between the value of a state (or state-action pair) and the expected immediate reward plus the discounted value of the successor states.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For the action value function Q</a:t>
            </a:r>
            <a:r>
              <a:rPr lang="el-GR" sz="1800" dirty="0"/>
              <a:t>π(</a:t>
            </a:r>
            <a:r>
              <a:rPr lang="en-US" sz="1800" dirty="0" err="1"/>
              <a:t>s,a</a:t>
            </a:r>
            <a:r>
              <a:rPr lang="en-US" sz="1800" dirty="0"/>
              <a:t>), it is defined as: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p(s′,</a:t>
            </a:r>
            <a:r>
              <a:rPr lang="en-US" sz="1800" dirty="0" err="1"/>
              <a:t>r∣s,a</a:t>
            </a:r>
            <a:r>
              <a:rPr lang="en-US" sz="1800" dirty="0"/>
              <a:t>) is the probability of transitioning to state </a:t>
            </a:r>
            <a:r>
              <a:rPr lang="en-US" sz="1800" dirty="0" err="1"/>
              <a:t>s′and</a:t>
            </a:r>
            <a:r>
              <a:rPr lang="en-US" sz="1800" dirty="0"/>
              <a:t> receiving reward r when taking action a in state s, and </a:t>
            </a:r>
            <a:r>
              <a:rPr lang="el-GR" sz="1800" dirty="0"/>
              <a:t>π(</a:t>
            </a:r>
            <a:r>
              <a:rPr lang="en-US" sz="1800" dirty="0" err="1"/>
              <a:t>a∣s</a:t>
            </a:r>
            <a:r>
              <a:rPr lang="en-US" sz="1800" dirty="0"/>
              <a:t>) is the policy's probability of selecting action a in state s. </a:t>
            </a:r>
            <a:r>
              <a:rPr lang="el-GR" sz="1800" dirty="0"/>
              <a:t>γ </a:t>
            </a:r>
            <a:r>
              <a:rPr lang="en-US" sz="1800" dirty="0"/>
              <a:t>is the discount factor which determines the importance of future rewards.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0659C-7098-C04B-BB17-7C49E6673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3" y="4103402"/>
            <a:ext cx="7108371" cy="5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 Types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Optimality Equation: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optimality equation expresses the optimal value of a state (or state-action pair) in terms of the maximum expected immediate reward plus the discounted value of the successor states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For the state value function V∗(s), it is defined as: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V∗(s) represents the optimal value of state s under the optimal policy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F0787-B82C-414F-9C25-15925711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87" y="4408714"/>
            <a:ext cx="6290569" cy="5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 Types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Optimality Equation: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Bellman optimality equation expresses the optimal value of a state (or state-action pair) in terms of the maximum expected immediate reward plus the discounted value of the successor states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For the action value function Q∗(</a:t>
            </a:r>
            <a:r>
              <a:rPr lang="en-US" sz="1800" dirty="0" err="1"/>
              <a:t>s,a</a:t>
            </a:r>
            <a:r>
              <a:rPr lang="en-US" sz="1800" dirty="0"/>
              <a:t>), it is defined as: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Q∗(</a:t>
            </a:r>
            <a:r>
              <a:rPr lang="en-US" sz="1800" dirty="0" err="1"/>
              <a:t>s,a</a:t>
            </a:r>
            <a:r>
              <a:rPr lang="en-US" sz="1800" dirty="0"/>
              <a:t>) represents the optimal value of taking action a in state s under the optimal policy.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FE79F-29DF-FB48-B7DE-BB549687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4" y="4504869"/>
            <a:ext cx="6214836" cy="5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define how the value functions relate to each other and to the dynamics of the environment.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RL algorithms leverage these equations to iteratively improve value function estimates and derive optimal policies.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equations to compute value functions.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28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Start from C </a:t>
            </a:r>
            <a:r>
              <a:rPr lang="en-US" sz="1800" dirty="0">
                <a:sym typeface="Wingdings" pitchFamily="2" charset="2"/>
              </a:rPr>
              <a:t> A B D. The reward is 0 everywhere except for any time the agent lands in state B.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Bellman Equation</a:t>
            </a:r>
            <a:endParaRPr lang="en-US"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AB156-EDA2-C441-AFF9-E96A291F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56" y="4959350"/>
            <a:ext cx="1633863" cy="159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45B5C-2C6D-D741-ABC1-FAFD59DA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56" y="3237389"/>
            <a:ext cx="1633864" cy="1620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6B885-2536-9E42-8596-237FA12F1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545" y="3246007"/>
            <a:ext cx="1647709" cy="1620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0D3805-4C84-7547-AFBE-B49DCD285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545" y="4869932"/>
            <a:ext cx="1647709" cy="1633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92B05-649D-0C4D-9745-9691333A6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0" y="3314700"/>
            <a:ext cx="3136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0667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949</Words>
  <Application>Microsoft Macintosh PowerPoint</Application>
  <PresentationFormat>On-screen Show (4:3)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Tahoma</vt:lpstr>
      <vt:lpstr>Noto Sans Symbols</vt:lpstr>
      <vt:lpstr>1_Blueprint</vt:lpstr>
      <vt:lpstr>Blueprint</vt:lpstr>
      <vt:lpstr>Bellman Equation</vt:lpstr>
      <vt:lpstr>Objectives</vt:lpstr>
      <vt:lpstr>Bellman Equation  </vt:lpstr>
      <vt:lpstr>Bellman Equation Types</vt:lpstr>
      <vt:lpstr>Bellman Equation Types</vt:lpstr>
      <vt:lpstr>Bellman Equation Types</vt:lpstr>
      <vt:lpstr>Bellman Equation Types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Bellman Equation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5</cp:revision>
  <dcterms:created xsi:type="dcterms:W3CDTF">2022-12-09T09:55:15Z</dcterms:created>
  <dcterms:modified xsi:type="dcterms:W3CDTF">2024-03-14T10:32:23Z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