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31"/>
  </p:notesMasterIdLst>
  <p:sldIdLst>
    <p:sldId id="256" r:id="rId3"/>
    <p:sldId id="257" r:id="rId4"/>
    <p:sldId id="258" r:id="rId5"/>
    <p:sldId id="283" r:id="rId6"/>
    <p:sldId id="284" r:id="rId7"/>
    <p:sldId id="274" r:id="rId8"/>
    <p:sldId id="275" r:id="rId9"/>
    <p:sldId id="276" r:id="rId10"/>
    <p:sldId id="285" r:id="rId11"/>
    <p:sldId id="286" r:id="rId12"/>
    <p:sldId id="287" r:id="rId13"/>
    <p:sldId id="288" r:id="rId14"/>
    <p:sldId id="272" r:id="rId15"/>
    <p:sldId id="289" r:id="rId16"/>
    <p:sldId id="291" r:id="rId17"/>
    <p:sldId id="290" r:id="rId18"/>
    <p:sldId id="273" r:id="rId19"/>
    <p:sldId id="280" r:id="rId20"/>
    <p:sldId id="292" r:id="rId21"/>
    <p:sldId id="293" r:id="rId22"/>
    <p:sldId id="294" r:id="rId23"/>
    <p:sldId id="281" r:id="rId24"/>
    <p:sldId id="282" r:id="rId25"/>
    <p:sldId id="295" r:id="rId26"/>
    <p:sldId id="296" r:id="rId27"/>
    <p:sldId id="297" r:id="rId28"/>
    <p:sldId id="270" r:id="rId29"/>
    <p:sldId id="271" r:id="rId30"/>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60"/>
    <p:restoredTop sz="94663"/>
  </p:normalViewPr>
  <p:slideViewPr>
    <p:cSldViewPr snapToGrid="0">
      <p:cViewPr varScale="1">
        <p:scale>
          <a:sx n="117" d="100"/>
          <a:sy n="117" d="100"/>
        </p:scale>
        <p:origin x="33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365219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329375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24404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2694408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314061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1749812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16</a:t>
            </a:fld>
            <a:endParaRPr/>
          </a:p>
        </p:txBody>
      </p:sp>
    </p:spTree>
    <p:extLst>
      <p:ext uri="{BB962C8B-B14F-4D97-AF65-F5344CB8AC3E}">
        <p14:creationId xmlns:p14="http://schemas.microsoft.com/office/powerpoint/2010/main" val="3831220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17</a:t>
            </a:fld>
            <a:endParaRPr/>
          </a:p>
        </p:txBody>
      </p:sp>
    </p:spTree>
    <p:extLst>
      <p:ext uri="{BB962C8B-B14F-4D97-AF65-F5344CB8AC3E}">
        <p14:creationId xmlns:p14="http://schemas.microsoft.com/office/powerpoint/2010/main" val="4079841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18</a:t>
            </a:fld>
            <a:endParaRPr/>
          </a:p>
        </p:txBody>
      </p:sp>
    </p:spTree>
    <p:extLst>
      <p:ext uri="{BB962C8B-B14F-4D97-AF65-F5344CB8AC3E}">
        <p14:creationId xmlns:p14="http://schemas.microsoft.com/office/powerpoint/2010/main" val="1248187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19</a:t>
            </a:fld>
            <a:endParaRPr/>
          </a:p>
        </p:txBody>
      </p:sp>
    </p:spTree>
    <p:extLst>
      <p:ext uri="{BB962C8B-B14F-4D97-AF65-F5344CB8AC3E}">
        <p14:creationId xmlns:p14="http://schemas.microsoft.com/office/powerpoint/2010/main" val="179074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20</a:t>
            </a:fld>
            <a:endParaRPr/>
          </a:p>
        </p:txBody>
      </p:sp>
    </p:spTree>
    <p:extLst>
      <p:ext uri="{BB962C8B-B14F-4D97-AF65-F5344CB8AC3E}">
        <p14:creationId xmlns:p14="http://schemas.microsoft.com/office/powerpoint/2010/main" val="4201779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21</a:t>
            </a:fld>
            <a:endParaRPr/>
          </a:p>
        </p:txBody>
      </p:sp>
    </p:spTree>
    <p:extLst>
      <p:ext uri="{BB962C8B-B14F-4D97-AF65-F5344CB8AC3E}">
        <p14:creationId xmlns:p14="http://schemas.microsoft.com/office/powerpoint/2010/main" val="1253647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22</a:t>
            </a:fld>
            <a:endParaRPr/>
          </a:p>
        </p:txBody>
      </p:sp>
    </p:spTree>
    <p:extLst>
      <p:ext uri="{BB962C8B-B14F-4D97-AF65-F5344CB8AC3E}">
        <p14:creationId xmlns:p14="http://schemas.microsoft.com/office/powerpoint/2010/main" val="1732895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23</a:t>
            </a:fld>
            <a:endParaRPr/>
          </a:p>
        </p:txBody>
      </p:sp>
    </p:spTree>
    <p:extLst>
      <p:ext uri="{BB962C8B-B14F-4D97-AF65-F5344CB8AC3E}">
        <p14:creationId xmlns:p14="http://schemas.microsoft.com/office/powerpoint/2010/main" val="583414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24</a:t>
            </a:fld>
            <a:endParaRPr/>
          </a:p>
        </p:txBody>
      </p:sp>
    </p:spTree>
    <p:extLst>
      <p:ext uri="{BB962C8B-B14F-4D97-AF65-F5344CB8AC3E}">
        <p14:creationId xmlns:p14="http://schemas.microsoft.com/office/powerpoint/2010/main" val="1977234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25</a:t>
            </a:fld>
            <a:endParaRPr/>
          </a:p>
        </p:txBody>
      </p:sp>
    </p:spTree>
    <p:extLst>
      <p:ext uri="{BB962C8B-B14F-4D97-AF65-F5344CB8AC3E}">
        <p14:creationId xmlns:p14="http://schemas.microsoft.com/office/powerpoint/2010/main" val="1746220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26</a:t>
            </a:fld>
            <a:endParaRPr/>
          </a:p>
        </p:txBody>
      </p:sp>
    </p:spTree>
    <p:extLst>
      <p:ext uri="{BB962C8B-B14F-4D97-AF65-F5344CB8AC3E}">
        <p14:creationId xmlns:p14="http://schemas.microsoft.com/office/powerpoint/2010/main" val="3892812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426020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84260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364536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21646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2398257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dirty="0"/>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404657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and Value Function</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Two deterministic policies: Pi1 and Pi2</a:t>
            </a:r>
          </a:p>
          <a:p>
            <a:pPr marL="342900" lvl="0" indent="-342900" algn="l" rtl="0">
              <a:lnSpc>
                <a:spcPct val="150000"/>
              </a:lnSpc>
              <a:spcBef>
                <a:spcPts val="0"/>
              </a:spcBef>
              <a:spcAft>
                <a:spcPts val="0"/>
              </a:spcAft>
              <a:buClr>
                <a:schemeClr val="dk1"/>
              </a:buClr>
              <a:buSzPts val="1320"/>
              <a:buFont typeface="Noto Sans Symbols"/>
              <a:buChar char="❑"/>
            </a:pPr>
            <a:r>
              <a:rPr lang="en-US" sz="2200" dirty="0"/>
              <a:t>Which of these two policies is optimal? </a:t>
            </a:r>
            <a:endParaRPr sz="22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C2FBF721-919C-5B4A-933C-0E3EA58C71A3}"/>
              </a:ext>
            </a:extLst>
          </p:cNvPr>
          <p:cNvPicPr>
            <a:picLocks noChangeAspect="1"/>
          </p:cNvPicPr>
          <p:nvPr/>
        </p:nvPicPr>
        <p:blipFill>
          <a:blip r:embed="rId4"/>
          <a:stretch>
            <a:fillRect/>
          </a:stretch>
        </p:blipFill>
        <p:spPr>
          <a:xfrm>
            <a:off x="2532742" y="3028950"/>
            <a:ext cx="3759200" cy="3251200"/>
          </a:xfrm>
          <a:prstGeom prst="rect">
            <a:avLst/>
          </a:prstGeom>
        </p:spPr>
      </p:pic>
    </p:spTree>
    <p:extLst>
      <p:ext uri="{BB962C8B-B14F-4D97-AF65-F5344CB8AC3E}">
        <p14:creationId xmlns:p14="http://schemas.microsoft.com/office/powerpoint/2010/main" val="412351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D</a:t>
            </a:r>
            <a:r>
              <a:rPr lang="en-US" sz="2200" b="0" i="0" u="none" dirty="0">
                <a:solidFill>
                  <a:schemeClr val="dk1"/>
                </a:solidFill>
                <a:latin typeface="Tahoma"/>
                <a:ea typeface="Tahoma"/>
                <a:cs typeface="Tahoma"/>
                <a:sym typeface="Tahoma"/>
              </a:rPr>
              <a:t>epends on the discount factor Gamma.</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BA8B1FC6-ED9F-884B-9700-E400FBBC1AEC}"/>
              </a:ext>
            </a:extLst>
          </p:cNvPr>
          <p:cNvPicPr>
            <a:picLocks noChangeAspect="1"/>
          </p:cNvPicPr>
          <p:nvPr/>
        </p:nvPicPr>
        <p:blipFill>
          <a:blip r:embed="rId4"/>
          <a:stretch>
            <a:fillRect/>
          </a:stretch>
        </p:blipFill>
        <p:spPr>
          <a:xfrm>
            <a:off x="712645" y="2569028"/>
            <a:ext cx="7947309" cy="3253921"/>
          </a:xfrm>
          <a:prstGeom prst="rect">
            <a:avLst/>
          </a:prstGeom>
        </p:spPr>
      </p:pic>
    </p:spTree>
    <p:extLst>
      <p:ext uri="{BB962C8B-B14F-4D97-AF65-F5344CB8AC3E}">
        <p14:creationId xmlns:p14="http://schemas.microsoft.com/office/powerpoint/2010/main" val="391920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However we can only directly solve small MDPs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4" name="Picture 3">
            <a:extLst>
              <a:ext uri="{FF2B5EF4-FFF2-40B4-BE49-F238E27FC236}">
                <a16:creationId xmlns:a16="http://schemas.microsoft.com/office/drawing/2014/main" id="{8683ACDE-B6DB-DA40-8F7F-B6DB23EFFFB8}"/>
              </a:ext>
            </a:extLst>
          </p:cNvPr>
          <p:cNvPicPr>
            <a:picLocks noChangeAspect="1"/>
          </p:cNvPicPr>
          <p:nvPr/>
        </p:nvPicPr>
        <p:blipFill>
          <a:blip r:embed="rId4"/>
          <a:stretch>
            <a:fillRect/>
          </a:stretch>
        </p:blipFill>
        <p:spPr>
          <a:xfrm>
            <a:off x="1319212" y="2457450"/>
            <a:ext cx="6047566" cy="3181350"/>
          </a:xfrm>
          <a:prstGeom prst="rect">
            <a:avLst/>
          </a:prstGeom>
        </p:spPr>
      </p:pic>
    </p:spTree>
    <p:extLst>
      <p:ext uri="{BB962C8B-B14F-4D97-AF65-F5344CB8AC3E}">
        <p14:creationId xmlns:p14="http://schemas.microsoft.com/office/powerpoint/2010/main" val="369956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Value Function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value function for the optimal policy thus has the greatest value possible: V star</a:t>
            </a:r>
          </a:p>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49D47319-F92F-2C42-8537-7E8FC44FA5D7}"/>
              </a:ext>
            </a:extLst>
          </p:cNvPr>
          <p:cNvPicPr>
            <a:picLocks noChangeAspect="1"/>
          </p:cNvPicPr>
          <p:nvPr/>
        </p:nvPicPr>
        <p:blipFill>
          <a:blip r:embed="rId4"/>
          <a:stretch>
            <a:fillRect/>
          </a:stretch>
        </p:blipFill>
        <p:spPr>
          <a:xfrm>
            <a:off x="1110343" y="2965450"/>
            <a:ext cx="7467600" cy="2184400"/>
          </a:xfrm>
          <a:prstGeom prst="rect">
            <a:avLst/>
          </a:prstGeom>
        </p:spPr>
      </p:pic>
    </p:spTree>
    <p:extLst>
      <p:ext uri="{BB962C8B-B14F-4D97-AF65-F5344CB8AC3E}">
        <p14:creationId xmlns:p14="http://schemas.microsoft.com/office/powerpoint/2010/main" val="101790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Value Function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shared action value function by q star.</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B445014E-3813-F64F-A154-32C4D78B31D4}"/>
              </a:ext>
            </a:extLst>
          </p:cNvPr>
          <p:cNvPicPr>
            <a:picLocks noChangeAspect="1"/>
          </p:cNvPicPr>
          <p:nvPr/>
        </p:nvPicPr>
        <p:blipFill>
          <a:blip r:embed="rId4"/>
          <a:stretch>
            <a:fillRect/>
          </a:stretch>
        </p:blipFill>
        <p:spPr>
          <a:xfrm>
            <a:off x="1074057" y="2654300"/>
            <a:ext cx="7340600" cy="3365500"/>
          </a:xfrm>
          <a:prstGeom prst="rect">
            <a:avLst/>
          </a:prstGeom>
        </p:spPr>
      </p:pic>
    </p:spTree>
    <p:extLst>
      <p:ext uri="{BB962C8B-B14F-4D97-AF65-F5344CB8AC3E}">
        <p14:creationId xmlns:p14="http://schemas.microsoft.com/office/powerpoint/2010/main" val="244695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Value Function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dirty="0"/>
              <a:t>W</a:t>
            </a:r>
            <a:r>
              <a:rPr lang="en-US" sz="2200" b="0" i="0" u="none" dirty="0">
                <a:solidFill>
                  <a:schemeClr val="dk1"/>
                </a:solidFill>
                <a:latin typeface="Tahoma"/>
                <a:ea typeface="Tahoma"/>
                <a:cs typeface="Tahoma"/>
                <a:sym typeface="Tahoma"/>
              </a:rPr>
              <a:t>e can rewrite the equation in a special form, which doesn't reference the policy itself. This is Bellman Optimality Equation for V star</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8ABEE447-4467-A04F-9E81-D2ED516C5CBD}"/>
              </a:ext>
            </a:extLst>
          </p:cNvPr>
          <p:cNvPicPr>
            <a:picLocks noChangeAspect="1"/>
          </p:cNvPicPr>
          <p:nvPr/>
        </p:nvPicPr>
        <p:blipFill>
          <a:blip r:embed="rId4"/>
          <a:stretch>
            <a:fillRect/>
          </a:stretch>
        </p:blipFill>
        <p:spPr>
          <a:xfrm>
            <a:off x="1774370" y="3317444"/>
            <a:ext cx="5844041" cy="3075191"/>
          </a:xfrm>
          <a:prstGeom prst="rect">
            <a:avLst/>
          </a:prstGeom>
        </p:spPr>
      </p:pic>
    </p:spTree>
    <p:extLst>
      <p:ext uri="{BB962C8B-B14F-4D97-AF65-F5344CB8AC3E}">
        <p14:creationId xmlns:p14="http://schemas.microsoft.com/office/powerpoint/2010/main" val="307649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Value Function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Bellman Optimality Equation for q star</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311CA80A-7303-8942-BBF4-C103A4634B2E}"/>
              </a:ext>
            </a:extLst>
          </p:cNvPr>
          <p:cNvPicPr>
            <a:picLocks noChangeAspect="1"/>
          </p:cNvPicPr>
          <p:nvPr/>
        </p:nvPicPr>
        <p:blipFill>
          <a:blip r:embed="rId4"/>
          <a:stretch>
            <a:fillRect/>
          </a:stretch>
        </p:blipFill>
        <p:spPr>
          <a:xfrm>
            <a:off x="1366844" y="2633436"/>
            <a:ext cx="6410312" cy="3081564"/>
          </a:xfrm>
          <a:prstGeom prst="rect">
            <a:avLst/>
          </a:prstGeom>
        </p:spPr>
      </p:pic>
    </p:spTree>
    <p:extLst>
      <p:ext uri="{BB962C8B-B14F-4D97-AF65-F5344CB8AC3E}">
        <p14:creationId xmlns:p14="http://schemas.microsoft.com/office/powerpoint/2010/main" val="394935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088086"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Example</a:t>
            </a:r>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800100" lvl="1" indent="-342900">
              <a:lnSpc>
                <a:spcPct val="150000"/>
              </a:lnSpc>
              <a:spcBef>
                <a:spcPts val="0"/>
              </a:spcBef>
              <a:buSzPts val="1320"/>
              <a:buFont typeface="Noto Sans Symbols"/>
              <a:buChar char="❑"/>
            </a:pPr>
            <a:r>
              <a:rPr lang="en-US" sz="1800" dirty="0"/>
              <a:t>All actions in state A transition to state A prime with a reward of +10. </a:t>
            </a:r>
          </a:p>
          <a:p>
            <a:pPr marL="800100" lvl="1" indent="-342900">
              <a:lnSpc>
                <a:spcPct val="150000"/>
              </a:lnSpc>
              <a:spcBef>
                <a:spcPts val="0"/>
              </a:spcBef>
              <a:buSzPts val="1320"/>
              <a:buFont typeface="Noto Sans Symbols"/>
              <a:buChar char="❑"/>
            </a:pPr>
            <a:r>
              <a:rPr lang="en-US" sz="1800" dirty="0"/>
              <a:t>State B, all actions transition to B prime with a reward of +5. </a:t>
            </a:r>
          </a:p>
          <a:p>
            <a:pPr marL="800100" lvl="1" indent="-342900">
              <a:lnSpc>
                <a:spcPct val="150000"/>
              </a:lnSpc>
              <a:spcBef>
                <a:spcPts val="0"/>
              </a:spcBef>
              <a:buSzPts val="1320"/>
              <a:buFont typeface="Noto Sans Symbols"/>
              <a:buChar char="❑"/>
            </a:pPr>
            <a:r>
              <a:rPr lang="en-US" sz="1800" dirty="0"/>
              <a:t>The reward is zero everywhere else except for -1, for bumping into the walls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23E2B713-BC74-DB46-B622-6EE594E2A7F1}"/>
              </a:ext>
            </a:extLst>
          </p:cNvPr>
          <p:cNvPicPr>
            <a:picLocks noChangeAspect="1"/>
          </p:cNvPicPr>
          <p:nvPr/>
        </p:nvPicPr>
        <p:blipFill>
          <a:blip r:embed="rId4"/>
          <a:stretch>
            <a:fillRect/>
          </a:stretch>
        </p:blipFill>
        <p:spPr>
          <a:xfrm>
            <a:off x="4181021" y="1708150"/>
            <a:ext cx="3187700" cy="2997200"/>
          </a:xfrm>
          <a:prstGeom prst="rect">
            <a:avLst/>
          </a:prstGeom>
        </p:spPr>
      </p:pic>
    </p:spTree>
    <p:extLst>
      <p:ext uri="{BB962C8B-B14F-4D97-AF65-F5344CB8AC3E}">
        <p14:creationId xmlns:p14="http://schemas.microsoft.com/office/powerpoint/2010/main" val="3054051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discount factor is 0.9</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associated optimal values for each state.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18</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74867026-D836-1D4D-921B-EEE1DA09329E}"/>
              </a:ext>
            </a:extLst>
          </p:cNvPr>
          <p:cNvPicPr>
            <a:picLocks noChangeAspect="1"/>
          </p:cNvPicPr>
          <p:nvPr/>
        </p:nvPicPr>
        <p:blipFill>
          <a:blip r:embed="rId4"/>
          <a:stretch>
            <a:fillRect/>
          </a:stretch>
        </p:blipFill>
        <p:spPr>
          <a:xfrm>
            <a:off x="1511299" y="3008085"/>
            <a:ext cx="5858329" cy="3036591"/>
          </a:xfrm>
          <a:prstGeom prst="rect">
            <a:avLst/>
          </a:prstGeom>
        </p:spPr>
      </p:pic>
    </p:spTree>
    <p:extLst>
      <p:ext uri="{BB962C8B-B14F-4D97-AF65-F5344CB8AC3E}">
        <p14:creationId xmlns:p14="http://schemas.microsoft.com/office/powerpoint/2010/main" val="11383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7772399"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v star is equal to the maximum of the boxed term over all actions.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Pi star is the argmax, which simply means the particular action which achieves this maximum.</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19</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004CF1F6-9739-914E-AC40-336F617F8D95}"/>
              </a:ext>
            </a:extLst>
          </p:cNvPr>
          <p:cNvPicPr>
            <a:picLocks noChangeAspect="1"/>
          </p:cNvPicPr>
          <p:nvPr/>
        </p:nvPicPr>
        <p:blipFill>
          <a:blip r:embed="rId4"/>
          <a:stretch>
            <a:fillRect/>
          </a:stretch>
        </p:blipFill>
        <p:spPr>
          <a:xfrm>
            <a:off x="1319212" y="4038598"/>
            <a:ext cx="6686278" cy="1719943"/>
          </a:xfrm>
          <a:prstGeom prst="rect">
            <a:avLst/>
          </a:prstGeom>
        </p:spPr>
      </p:pic>
    </p:spTree>
    <p:extLst>
      <p:ext uri="{BB962C8B-B14F-4D97-AF65-F5344CB8AC3E}">
        <p14:creationId xmlns:p14="http://schemas.microsoft.com/office/powerpoint/2010/main" val="105113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sp>
        <p:nvSpPr>
          <p:cNvPr id="197" name="Google Shape;197;p2"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440"/>
              <a:buFont typeface="Noto Sans Symbols"/>
              <a:buChar char="❑"/>
            </a:pPr>
            <a:r>
              <a:rPr lang="en-US" sz="2200" b="0" i="0" u="none" dirty="0">
                <a:solidFill>
                  <a:schemeClr val="dk1"/>
                </a:solidFill>
                <a:latin typeface="Tahoma"/>
                <a:ea typeface="Tahoma"/>
                <a:cs typeface="Tahoma"/>
                <a:sym typeface="Tahoma"/>
              </a:rPr>
              <a:t>Define an optimal policy</a:t>
            </a:r>
          </a:p>
          <a:p>
            <a:pPr marL="342900" lvl="0" indent="-342900" algn="l" rtl="0">
              <a:lnSpc>
                <a:spcPct val="150000"/>
              </a:lnSpc>
              <a:spcBef>
                <a:spcPts val="0"/>
              </a:spcBef>
              <a:spcAft>
                <a:spcPts val="0"/>
              </a:spcAft>
              <a:buClr>
                <a:schemeClr val="dk1"/>
              </a:buClr>
              <a:buSzPts val="1440"/>
              <a:buFont typeface="Noto Sans Symbols"/>
              <a:buChar char="❑"/>
            </a:pPr>
            <a:r>
              <a:rPr lang="en-US" sz="2200" dirty="0"/>
              <a:t>Understand an optimal value function</a:t>
            </a:r>
          </a:p>
          <a:p>
            <a:pPr marL="342900" lvl="0" indent="-342900" algn="l" rtl="0">
              <a:lnSpc>
                <a:spcPct val="150000"/>
              </a:lnSpc>
              <a:spcBef>
                <a:spcPts val="0"/>
              </a:spcBef>
              <a:spcAft>
                <a:spcPts val="0"/>
              </a:spcAft>
              <a:buClr>
                <a:schemeClr val="dk1"/>
              </a:buClr>
              <a:buSzPts val="1440"/>
              <a:buFont typeface="Noto Sans Symbols"/>
              <a:buChar char="❑"/>
            </a:pPr>
            <a:r>
              <a:rPr lang="en-US" sz="2200" dirty="0"/>
              <a:t>Understand how to use optimal value function to get optimal policies</a:t>
            </a:r>
            <a:endParaRPr sz="2200" dirty="0"/>
          </a:p>
          <a:p>
            <a:pPr marL="342900" lvl="0" indent="-251459" algn="l" rtl="0">
              <a:spcBef>
                <a:spcPts val="480"/>
              </a:spcBef>
              <a:spcAft>
                <a:spcPts val="0"/>
              </a:spcAft>
              <a:buSzPts val="1440"/>
              <a:buNone/>
            </a:pPr>
            <a:endParaRPr sz="2400" b="0" i="0" u="none" dirty="0">
              <a:solidFill>
                <a:schemeClr val="dk1"/>
              </a:solidFill>
              <a:latin typeface="Tahoma"/>
              <a:ea typeface="Tahoma"/>
              <a:cs typeface="Tahoma"/>
              <a:sym typeface="Tahoma"/>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199" name="Google Shape;199;p2"/>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We can determine an optimal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20</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FF67D0C7-B07D-5A45-8C85-F4AD5250C317}"/>
              </a:ext>
            </a:extLst>
          </p:cNvPr>
          <p:cNvPicPr>
            <a:picLocks noChangeAspect="1"/>
          </p:cNvPicPr>
          <p:nvPr/>
        </p:nvPicPr>
        <p:blipFill>
          <a:blip r:embed="rId4"/>
          <a:stretch>
            <a:fillRect/>
          </a:stretch>
        </p:blipFill>
        <p:spPr>
          <a:xfrm>
            <a:off x="692149" y="2719615"/>
            <a:ext cx="8102600" cy="2616200"/>
          </a:xfrm>
          <a:prstGeom prst="rect">
            <a:avLst/>
          </a:prstGeom>
        </p:spPr>
      </p:pic>
    </p:spTree>
    <p:extLst>
      <p:ext uri="{BB962C8B-B14F-4D97-AF65-F5344CB8AC3E}">
        <p14:creationId xmlns:p14="http://schemas.microsoft.com/office/powerpoint/2010/main" val="1771778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Calculate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21</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1583C153-CAC7-B348-BA83-EA5CF2AF85CF}"/>
              </a:ext>
            </a:extLst>
          </p:cNvPr>
          <p:cNvPicPr>
            <a:picLocks noChangeAspect="1"/>
          </p:cNvPicPr>
          <p:nvPr/>
        </p:nvPicPr>
        <p:blipFill>
          <a:blip r:embed="rId4"/>
          <a:stretch>
            <a:fillRect/>
          </a:stretch>
        </p:blipFill>
        <p:spPr>
          <a:xfrm>
            <a:off x="1156780" y="2623457"/>
            <a:ext cx="7415719" cy="3737428"/>
          </a:xfrm>
          <a:prstGeom prst="rect">
            <a:avLst/>
          </a:prstGeom>
        </p:spPr>
      </p:pic>
    </p:spTree>
    <p:extLst>
      <p:ext uri="{BB962C8B-B14F-4D97-AF65-F5344CB8AC3E}">
        <p14:creationId xmlns:p14="http://schemas.microsoft.com/office/powerpoint/2010/main" val="1859102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Calculate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22</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7A539275-A810-F64D-993D-3BC83BC865C8}"/>
              </a:ext>
            </a:extLst>
          </p:cNvPr>
          <p:cNvPicPr>
            <a:picLocks noChangeAspect="1"/>
          </p:cNvPicPr>
          <p:nvPr/>
        </p:nvPicPr>
        <p:blipFill>
          <a:blip r:embed="rId4"/>
          <a:stretch>
            <a:fillRect/>
          </a:stretch>
        </p:blipFill>
        <p:spPr>
          <a:xfrm>
            <a:off x="1037709" y="2349500"/>
            <a:ext cx="7297182" cy="3784600"/>
          </a:xfrm>
          <a:prstGeom prst="rect">
            <a:avLst/>
          </a:prstGeom>
        </p:spPr>
      </p:pic>
    </p:spTree>
    <p:extLst>
      <p:ext uri="{BB962C8B-B14F-4D97-AF65-F5344CB8AC3E}">
        <p14:creationId xmlns:p14="http://schemas.microsoft.com/office/powerpoint/2010/main" val="216893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Calculate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23</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45704801-0098-4B44-A8B4-8B7C78CAD3C5}"/>
              </a:ext>
            </a:extLst>
          </p:cNvPr>
          <p:cNvPicPr>
            <a:picLocks noChangeAspect="1"/>
          </p:cNvPicPr>
          <p:nvPr/>
        </p:nvPicPr>
        <p:blipFill>
          <a:blip r:embed="rId4"/>
          <a:stretch>
            <a:fillRect/>
          </a:stretch>
        </p:blipFill>
        <p:spPr>
          <a:xfrm>
            <a:off x="1408793" y="2331786"/>
            <a:ext cx="7125607" cy="3688014"/>
          </a:xfrm>
          <a:prstGeom prst="rect">
            <a:avLst/>
          </a:prstGeom>
        </p:spPr>
      </p:pic>
    </p:spTree>
    <p:extLst>
      <p:ext uri="{BB962C8B-B14F-4D97-AF65-F5344CB8AC3E}">
        <p14:creationId xmlns:p14="http://schemas.microsoft.com/office/powerpoint/2010/main" val="2611193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Finding the optimal policies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24</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C81296B2-B504-994D-8CCC-D32F263E207F}"/>
              </a:ext>
            </a:extLst>
          </p:cNvPr>
          <p:cNvPicPr>
            <a:picLocks noChangeAspect="1"/>
          </p:cNvPicPr>
          <p:nvPr/>
        </p:nvPicPr>
        <p:blipFill>
          <a:blip r:embed="rId4"/>
          <a:stretch>
            <a:fillRect/>
          </a:stretch>
        </p:blipFill>
        <p:spPr>
          <a:xfrm>
            <a:off x="1179512" y="2428640"/>
            <a:ext cx="7202488" cy="3705460"/>
          </a:xfrm>
          <a:prstGeom prst="rect">
            <a:avLst/>
          </a:prstGeom>
        </p:spPr>
      </p:pic>
    </p:spTree>
    <p:extLst>
      <p:ext uri="{BB962C8B-B14F-4D97-AF65-F5344CB8AC3E}">
        <p14:creationId xmlns:p14="http://schemas.microsoft.com/office/powerpoint/2010/main" val="35949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Determining an optimal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25</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7F2F0642-0166-384E-B84C-6EA62C9B6816}"/>
              </a:ext>
            </a:extLst>
          </p:cNvPr>
          <p:cNvPicPr>
            <a:picLocks noChangeAspect="1"/>
          </p:cNvPicPr>
          <p:nvPr/>
        </p:nvPicPr>
        <p:blipFill>
          <a:blip r:embed="rId4"/>
          <a:stretch>
            <a:fillRect/>
          </a:stretch>
        </p:blipFill>
        <p:spPr>
          <a:xfrm>
            <a:off x="990600" y="2579914"/>
            <a:ext cx="7620000" cy="3378200"/>
          </a:xfrm>
          <a:prstGeom prst="rect">
            <a:avLst/>
          </a:prstGeom>
        </p:spPr>
      </p:pic>
    </p:spTree>
    <p:extLst>
      <p:ext uri="{BB962C8B-B14F-4D97-AF65-F5344CB8AC3E}">
        <p14:creationId xmlns:p14="http://schemas.microsoft.com/office/powerpoint/2010/main" val="2054708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Relationship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Relationship between Value Function and Optimal Policies</a:t>
            </a:r>
          </a:p>
          <a:p>
            <a:pPr marL="800100" lvl="1" indent="-342900">
              <a:lnSpc>
                <a:spcPct val="150000"/>
              </a:lnSpc>
              <a:spcBef>
                <a:spcPts val="0"/>
              </a:spcBef>
              <a:buSzPts val="1320"/>
              <a:buFont typeface="Noto Sans Symbols"/>
              <a:buChar char="❑"/>
            </a:pPr>
            <a:r>
              <a:rPr lang="en-US" sz="1800" dirty="0"/>
              <a:t>The value function provides information about the expected return that an agent can achieve from different states</a:t>
            </a:r>
          </a:p>
          <a:p>
            <a:pPr marL="800100" lvl="1" indent="-342900">
              <a:lnSpc>
                <a:spcPct val="150000"/>
              </a:lnSpc>
              <a:spcBef>
                <a:spcPts val="0"/>
              </a:spcBef>
              <a:buSzPts val="1320"/>
              <a:buFont typeface="Noto Sans Symbols"/>
              <a:buChar char="❑"/>
            </a:pPr>
            <a:r>
              <a:rPr lang="en-US" sz="1800" dirty="0"/>
              <a:t>Optimal policies dictate the best actions to take in each state to maximize the expected return.</a:t>
            </a:r>
          </a:p>
          <a:p>
            <a:pPr marL="800100" lvl="1" indent="-342900">
              <a:lnSpc>
                <a:spcPct val="150000"/>
              </a:lnSpc>
              <a:spcBef>
                <a:spcPts val="0"/>
              </a:spcBef>
              <a:buSzPts val="1320"/>
              <a:buFont typeface="Noto Sans Symbols"/>
              <a:buChar char="❑"/>
            </a:pPr>
            <a:r>
              <a:rPr lang="en-US" sz="1800" i="1" dirty="0"/>
              <a:t>The value function provides critical information about the expected return from different states, which guides the selection of actions in order to derive optimal policies that maximize the cumulative reward over time</a:t>
            </a:r>
            <a:r>
              <a:rPr lang="en-US" sz="1800" dirty="0"/>
              <a:t>.</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26</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spTree>
    <p:extLst>
      <p:ext uri="{BB962C8B-B14F-4D97-AF65-F5344CB8AC3E}">
        <p14:creationId xmlns:p14="http://schemas.microsoft.com/office/powerpoint/2010/main" val="480971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sp>
        <p:nvSpPr>
          <p:cNvPr id="331" name="Google Shape;331;p14"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440"/>
              <a:buFont typeface="Noto Sans Symbols"/>
              <a:buChar char="❑"/>
            </a:pPr>
            <a:r>
              <a:rPr lang="en-US" sz="2000" b="0" i="0" u="none" dirty="0">
                <a:solidFill>
                  <a:schemeClr val="dk1"/>
                </a:solidFill>
                <a:latin typeface="Tahoma"/>
                <a:ea typeface="Tahoma"/>
                <a:cs typeface="Tahoma"/>
                <a:sym typeface="Tahoma"/>
              </a:rPr>
              <a:t>Define an optimal policy</a:t>
            </a:r>
          </a:p>
          <a:p>
            <a:pPr marL="342900" lvl="0" indent="-342900" algn="l" rtl="0">
              <a:lnSpc>
                <a:spcPct val="150000"/>
              </a:lnSpc>
              <a:spcBef>
                <a:spcPts val="0"/>
              </a:spcBef>
              <a:spcAft>
                <a:spcPts val="0"/>
              </a:spcAft>
              <a:buClr>
                <a:schemeClr val="dk1"/>
              </a:buClr>
              <a:buSzPts val="1440"/>
              <a:buFont typeface="Noto Sans Symbols"/>
              <a:buChar char="❑"/>
            </a:pPr>
            <a:r>
              <a:rPr lang="en-US" sz="2000" dirty="0"/>
              <a:t>Understand an optimal value function</a:t>
            </a:r>
          </a:p>
          <a:p>
            <a:pPr marL="342900" lvl="0" indent="-342900" algn="l" rtl="0">
              <a:lnSpc>
                <a:spcPct val="150000"/>
              </a:lnSpc>
              <a:spcBef>
                <a:spcPts val="0"/>
              </a:spcBef>
              <a:spcAft>
                <a:spcPts val="0"/>
              </a:spcAft>
              <a:buClr>
                <a:schemeClr val="dk1"/>
              </a:buClr>
              <a:buSzPts val="1440"/>
              <a:buFont typeface="Noto Sans Symbols"/>
              <a:buChar char="❑"/>
            </a:pPr>
            <a:r>
              <a:rPr lang="en-US" sz="2000" dirty="0"/>
              <a:t>Understand how to use optimal value function to get optimal policies</a:t>
            </a:r>
          </a:p>
          <a:p>
            <a:pPr marL="342900" lvl="0" indent="-251459" algn="l" rtl="0">
              <a:spcBef>
                <a:spcPts val="480"/>
              </a:spcBef>
              <a:spcAft>
                <a:spcPts val="0"/>
              </a:spcAft>
              <a:buSzPts val="1440"/>
              <a:buNone/>
            </a:pPr>
            <a:endParaRPr lang="en-US" sz="2000" b="0" i="0" u="none" dirty="0">
              <a:solidFill>
                <a:schemeClr val="dk1"/>
              </a:solidFill>
              <a:latin typeface="Tahoma"/>
              <a:ea typeface="Tahoma"/>
              <a:cs typeface="Tahoma"/>
              <a:sym typeface="Tahoma"/>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27</a:t>
            </a:fld>
            <a:endParaRPr/>
          </a:p>
        </p:txBody>
      </p:sp>
      <p:sp>
        <p:nvSpPr>
          <p:cNvPr id="8" name="Google Shape;199;p2">
            <a:extLst>
              <a:ext uri="{FF2B5EF4-FFF2-40B4-BE49-F238E27FC236}">
                <a16:creationId xmlns:a16="http://schemas.microsoft.com/office/drawing/2014/main" id="{708230EF-D8A8-2C47-9244-FA0A81009256}"/>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28</a:t>
            </a:fld>
            <a:endParaRPr/>
          </a:p>
        </p:txBody>
      </p:sp>
      <p:sp>
        <p:nvSpPr>
          <p:cNvPr id="6" name="Google Shape;199;p2">
            <a:extLst>
              <a:ext uri="{FF2B5EF4-FFF2-40B4-BE49-F238E27FC236}">
                <a16:creationId xmlns:a16="http://schemas.microsoft.com/office/drawing/2014/main" id="{094D40F5-CCC0-C24F-AACC-863F2D6107F0}"/>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role of policies in Reinforcement Learning (RL) is pivotal as they dictate the behavior of an agent within its environment.</a:t>
            </a:r>
          </a:p>
          <a:p>
            <a:pPr marL="800100" lvl="1" indent="-342900">
              <a:lnSpc>
                <a:spcPct val="150000"/>
              </a:lnSpc>
              <a:spcBef>
                <a:spcPts val="0"/>
              </a:spcBef>
              <a:buSzPts val="1320"/>
              <a:buFont typeface="Noto Sans Symbols"/>
              <a:buChar char="❑"/>
            </a:pPr>
            <a:r>
              <a:rPr lang="en-US" sz="1800" dirty="0"/>
              <a:t>Action Selection: Policies determine how an agent selects actions in different states of the environment. </a:t>
            </a:r>
          </a:p>
          <a:p>
            <a:pPr marL="800100" lvl="1" indent="-342900">
              <a:lnSpc>
                <a:spcPct val="150000"/>
              </a:lnSpc>
              <a:spcBef>
                <a:spcPts val="0"/>
              </a:spcBef>
              <a:buSzPts val="1320"/>
              <a:buFont typeface="Noto Sans Symbols"/>
              <a:buChar char="❑"/>
            </a:pPr>
            <a:r>
              <a:rPr lang="en-US" sz="1800" dirty="0"/>
              <a:t>Learning Objective: Policies define the learning objective for the RL agent.</a:t>
            </a:r>
          </a:p>
          <a:p>
            <a:pPr marL="800100" lvl="1" indent="-342900">
              <a:lnSpc>
                <a:spcPct val="150000"/>
              </a:lnSpc>
              <a:spcBef>
                <a:spcPts val="0"/>
              </a:spcBef>
              <a:buSzPts val="1320"/>
              <a:buFont typeface="Noto Sans Symbols"/>
              <a:buChar char="❑"/>
            </a:pPr>
            <a:r>
              <a:rPr lang="en-US" sz="1800" dirty="0"/>
              <a:t>Exploration vs. Exploitation: Policies balance exploration and exploitation</a:t>
            </a:r>
          </a:p>
          <a:p>
            <a:pPr marL="457200" lvl="1" indent="0">
              <a:lnSpc>
                <a:spcPct val="150000"/>
              </a:lnSpc>
              <a:spcBef>
                <a:spcPts val="0"/>
              </a:spcBef>
              <a:buSzPts val="1320"/>
              <a:buNone/>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200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role of policies is pivotal as they dictate the behavior of an agent within its environment.</a:t>
            </a:r>
          </a:p>
          <a:p>
            <a:pPr marL="800100" lvl="1" indent="-342900">
              <a:lnSpc>
                <a:spcPct val="150000"/>
              </a:lnSpc>
              <a:spcBef>
                <a:spcPts val="0"/>
              </a:spcBef>
              <a:buSzPts val="1320"/>
              <a:buFont typeface="Noto Sans Symbols"/>
              <a:buChar char="❑"/>
            </a:pPr>
            <a:r>
              <a:rPr lang="en-US" sz="1800" dirty="0"/>
              <a:t>Evaluation of States and Actions: Policies implicitly or explicitly evaluate states and actions based on their expected rewards.</a:t>
            </a:r>
          </a:p>
          <a:p>
            <a:pPr marL="800100" lvl="1" indent="-342900">
              <a:lnSpc>
                <a:spcPct val="150000"/>
              </a:lnSpc>
              <a:spcBef>
                <a:spcPts val="0"/>
              </a:spcBef>
              <a:buSzPts val="1320"/>
              <a:buFont typeface="Noto Sans Symbols"/>
              <a:buChar char="❑"/>
            </a:pPr>
            <a:r>
              <a:rPr lang="en-US" sz="1800" dirty="0"/>
              <a:t>Adaptation to Changing Environments: Policies allow RL agents to adapt to changes in the environment.</a:t>
            </a:r>
          </a:p>
          <a:p>
            <a:pPr marL="800100" lvl="1" indent="-342900">
              <a:lnSpc>
                <a:spcPct val="150000"/>
              </a:lnSpc>
              <a:spcBef>
                <a:spcPts val="0"/>
              </a:spcBef>
              <a:buSzPts val="1320"/>
              <a:buFont typeface="Noto Sans Symbols"/>
              <a:buChar char="❑"/>
            </a:pPr>
            <a:r>
              <a:rPr lang="en-US" sz="1800" dirty="0"/>
              <a:t>Generalization: Policies can facilitate generalization across similar states.</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spTree>
    <p:extLst>
      <p:ext uri="{BB962C8B-B14F-4D97-AF65-F5344CB8AC3E}">
        <p14:creationId xmlns:p14="http://schemas.microsoft.com/office/powerpoint/2010/main" val="123607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200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role of policies is pivotal as they dictate the behavior of an agent within its environment.</a:t>
            </a:r>
          </a:p>
          <a:p>
            <a:pPr marL="800100" lvl="1" indent="-342900">
              <a:lnSpc>
                <a:spcPct val="150000"/>
              </a:lnSpc>
              <a:spcBef>
                <a:spcPts val="0"/>
              </a:spcBef>
              <a:buSzPts val="1320"/>
              <a:buFont typeface="Noto Sans Symbols"/>
              <a:buChar char="❑"/>
            </a:pPr>
            <a:r>
              <a:rPr lang="en-US" sz="1800" dirty="0"/>
              <a:t>Representation of Knowledge: In some RL algorithms, policies serve as a representation of the agent's knowledge about the environment.</a:t>
            </a:r>
          </a:p>
          <a:p>
            <a:pPr marL="800100" lvl="1" indent="-342900">
              <a:lnSpc>
                <a:spcPct val="150000"/>
              </a:lnSpc>
              <a:spcBef>
                <a:spcPts val="0"/>
              </a:spcBef>
              <a:buSzPts val="1320"/>
              <a:buFont typeface="Noto Sans Symbols"/>
              <a:buChar char="❑"/>
            </a:pPr>
            <a:r>
              <a:rPr lang="en-US" sz="1800" dirty="0"/>
              <a:t>Policy Improvement: In iterative RL algorithms like policy iteration or actor-critic methods, policies are updated iteratively to improve performance.</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spTree>
    <p:extLst>
      <p:ext uri="{BB962C8B-B14F-4D97-AF65-F5344CB8AC3E}">
        <p14:creationId xmlns:p14="http://schemas.microsoft.com/office/powerpoint/2010/main" val="227365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Policies Types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1" i="0" u="none" dirty="0">
                <a:solidFill>
                  <a:schemeClr val="dk1"/>
                </a:solidFill>
                <a:latin typeface="Tahoma"/>
                <a:ea typeface="Tahoma"/>
                <a:cs typeface="Tahoma"/>
                <a:sym typeface="Tahoma"/>
              </a:rPr>
              <a:t>Deterministic Policy</a:t>
            </a:r>
            <a:r>
              <a:rPr lang="en-US" sz="2200" b="0" i="0" u="none" dirty="0">
                <a:solidFill>
                  <a:schemeClr val="dk1"/>
                </a:solidFill>
                <a:latin typeface="Tahoma"/>
                <a:ea typeface="Tahoma"/>
                <a:cs typeface="Tahoma"/>
                <a:sym typeface="Tahoma"/>
              </a:rPr>
              <a:t>: for each state, the agent selects a single action with certainty.</a:t>
            </a:r>
          </a:p>
          <a:p>
            <a:pPr marL="342900" lvl="0" indent="-342900" algn="l" rtl="0">
              <a:lnSpc>
                <a:spcPct val="150000"/>
              </a:lnSpc>
              <a:spcBef>
                <a:spcPts val="0"/>
              </a:spcBef>
              <a:spcAft>
                <a:spcPts val="0"/>
              </a:spcAft>
              <a:buClr>
                <a:schemeClr val="dk1"/>
              </a:buClr>
              <a:buSzPts val="1320"/>
              <a:buFont typeface="Noto Sans Symbols"/>
              <a:buChar char="❑"/>
            </a:pPr>
            <a:r>
              <a:rPr lang="en-US" sz="2200" b="1" i="0" u="none" dirty="0">
                <a:solidFill>
                  <a:schemeClr val="dk1"/>
                </a:solidFill>
                <a:latin typeface="Tahoma"/>
                <a:ea typeface="Tahoma"/>
                <a:cs typeface="Tahoma"/>
                <a:sym typeface="Tahoma"/>
              </a:rPr>
              <a:t>Stochastic Policy</a:t>
            </a:r>
            <a:r>
              <a:rPr lang="en-US" sz="2200" b="0" i="0" u="none" dirty="0">
                <a:solidFill>
                  <a:schemeClr val="dk1"/>
                </a:solidFill>
                <a:latin typeface="Tahoma"/>
                <a:ea typeface="Tahoma"/>
                <a:cs typeface="Tahoma"/>
                <a:sym typeface="Tahoma"/>
              </a:rPr>
              <a:t>: the agent selects actions based on a probability distribution over possible actions for each state.</a:t>
            </a:r>
          </a:p>
          <a:p>
            <a:pPr marL="342900" lvl="0" indent="-342900" algn="l" rtl="0">
              <a:lnSpc>
                <a:spcPct val="150000"/>
              </a:lnSpc>
              <a:spcBef>
                <a:spcPts val="0"/>
              </a:spcBef>
              <a:spcAft>
                <a:spcPts val="0"/>
              </a:spcAft>
              <a:buClr>
                <a:schemeClr val="dk1"/>
              </a:buClr>
              <a:buSzPts val="1320"/>
              <a:buFont typeface="Noto Sans Symbols"/>
              <a:buChar char="❑"/>
            </a:pPr>
            <a:r>
              <a:rPr lang="en-US" sz="2200" b="1" i="0" u="none" dirty="0">
                <a:solidFill>
                  <a:schemeClr val="dk1"/>
                </a:solidFill>
                <a:latin typeface="Tahoma"/>
                <a:ea typeface="Tahoma"/>
                <a:cs typeface="Tahoma"/>
                <a:sym typeface="Tahoma"/>
              </a:rPr>
              <a:t>Optimal Policy</a:t>
            </a:r>
            <a:r>
              <a:rPr lang="en-US" sz="2200" b="0" i="0" u="none" dirty="0">
                <a:solidFill>
                  <a:schemeClr val="dk1"/>
                </a:solidFill>
                <a:latin typeface="Tahoma"/>
                <a:ea typeface="Tahoma"/>
                <a:cs typeface="Tahoma"/>
                <a:sym typeface="Tahoma"/>
              </a:rPr>
              <a:t>: the policy that yields the highest expected cumulative reward over time.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spTree>
    <p:extLst>
      <p:ext uri="{BB962C8B-B14F-4D97-AF65-F5344CB8AC3E}">
        <p14:creationId xmlns:p14="http://schemas.microsoft.com/office/powerpoint/2010/main" val="388960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It refers to the policy that maximizes the expected cumulative reward over time.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It is the policy that the RL agent should follow in order to achieve the best possible performance in the given environment.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optimal policy can be learned through various RL algorithms</a:t>
            </a:r>
            <a:r>
              <a:rPr lang="en-US" sz="2200" dirty="0"/>
              <a:t>: </a:t>
            </a:r>
            <a:r>
              <a:rPr lang="en-US" sz="2200" b="0" i="0" u="none" dirty="0">
                <a:solidFill>
                  <a:schemeClr val="dk1"/>
                </a:solidFill>
                <a:latin typeface="Tahoma"/>
                <a:ea typeface="Tahoma"/>
                <a:cs typeface="Tahoma"/>
                <a:sym typeface="Tahoma"/>
              </a:rPr>
              <a:t> Q-learning, policy gradient methods, and deep reinforcement learning methods.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spTree>
    <p:extLst>
      <p:ext uri="{BB962C8B-B14F-4D97-AF65-F5344CB8AC3E}">
        <p14:creationId xmlns:p14="http://schemas.microsoft.com/office/powerpoint/2010/main" val="163590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An optimal policy Pi star is as good as or better than all the other policies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5" name="Picture 4">
            <a:extLst>
              <a:ext uri="{FF2B5EF4-FFF2-40B4-BE49-F238E27FC236}">
                <a16:creationId xmlns:a16="http://schemas.microsoft.com/office/drawing/2014/main" id="{9379AB8E-C281-4A46-973A-CFB0D0E52809}"/>
              </a:ext>
            </a:extLst>
          </p:cNvPr>
          <p:cNvPicPr>
            <a:picLocks noChangeAspect="1"/>
          </p:cNvPicPr>
          <p:nvPr/>
        </p:nvPicPr>
        <p:blipFill>
          <a:blip r:embed="rId4"/>
          <a:stretch>
            <a:fillRect/>
          </a:stretch>
        </p:blipFill>
        <p:spPr>
          <a:xfrm>
            <a:off x="1111250" y="2946400"/>
            <a:ext cx="6921500" cy="3302000"/>
          </a:xfrm>
          <a:prstGeom prst="rect">
            <a:avLst/>
          </a:prstGeom>
        </p:spPr>
      </p:pic>
    </p:spTree>
    <p:extLst>
      <p:ext uri="{BB962C8B-B14F-4D97-AF65-F5344CB8AC3E}">
        <p14:creationId xmlns:p14="http://schemas.microsoft.com/office/powerpoint/2010/main" val="107208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Optimal Policies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 Example to build some intuition about optimal policies.</a:t>
            </a:r>
          </a:p>
          <a:p>
            <a:pPr marL="800100" lvl="1" indent="-342900">
              <a:lnSpc>
                <a:spcPct val="150000"/>
              </a:lnSpc>
              <a:spcBef>
                <a:spcPts val="0"/>
              </a:spcBef>
              <a:buSzPts val="1320"/>
              <a:buFont typeface="Noto Sans Symbols"/>
              <a:buChar char="❑"/>
            </a:pPr>
            <a:r>
              <a:rPr lang="en-US" sz="1800" dirty="0"/>
              <a:t>The two choice MDP</a:t>
            </a:r>
          </a:p>
          <a:p>
            <a:pPr marL="800100" lvl="1" indent="-342900">
              <a:lnSpc>
                <a:spcPct val="150000"/>
              </a:lnSpc>
              <a:spcBef>
                <a:spcPts val="0"/>
              </a:spcBef>
              <a:buSzPts val="1320"/>
              <a:buFont typeface="Noto Sans Symbols"/>
              <a:buChar char="❑"/>
            </a:pPr>
            <a:r>
              <a:rPr lang="en-US" sz="1800" dirty="0"/>
              <a:t>From state X: action A1</a:t>
            </a:r>
            <a:r>
              <a:rPr lang="en-US" sz="1800" dirty="0">
                <a:sym typeface="Wingdings" pitchFamily="2" charset="2"/>
              </a:rPr>
              <a:t> </a:t>
            </a:r>
            <a:r>
              <a:rPr lang="en-US" sz="1800" dirty="0"/>
              <a:t>the agent to state Y. In state Y, only action A1 </a:t>
            </a:r>
            <a:r>
              <a:rPr lang="en-US" sz="1800" dirty="0">
                <a:sym typeface="Wingdings" pitchFamily="2" charset="2"/>
              </a:rPr>
              <a:t> </a:t>
            </a:r>
            <a:r>
              <a:rPr lang="en-US" sz="1800" dirty="0"/>
              <a:t>agent back to state X. </a:t>
            </a:r>
          </a:p>
          <a:p>
            <a:pPr marL="800100" lvl="1" indent="-342900">
              <a:lnSpc>
                <a:spcPct val="150000"/>
              </a:lnSpc>
              <a:spcBef>
                <a:spcPts val="0"/>
              </a:spcBef>
              <a:buSzPts val="1320"/>
              <a:buFont typeface="Noto Sans Symbols"/>
              <a:buChar char="❑"/>
            </a:pPr>
            <a:r>
              <a:rPr lang="en-US" sz="1800" dirty="0"/>
              <a:t>From state X:  action A2</a:t>
            </a:r>
            <a:r>
              <a:rPr lang="en-US" sz="1800" dirty="0">
                <a:sym typeface="Wingdings" pitchFamily="2" charset="2"/>
              </a:rPr>
              <a:t> </a:t>
            </a:r>
            <a:r>
              <a:rPr lang="en-US" sz="1800" dirty="0"/>
              <a:t>the agent to state Z. From state Z : action A1 </a:t>
            </a:r>
            <a:r>
              <a:rPr lang="en-US" sz="1800" dirty="0">
                <a:sym typeface="Wingdings" pitchFamily="2" charset="2"/>
              </a:rPr>
              <a:t> </a:t>
            </a:r>
            <a:r>
              <a:rPr lang="en-US" sz="1800" dirty="0"/>
              <a:t>back to state X. </a:t>
            </a:r>
          </a:p>
          <a:p>
            <a:pPr marL="800100" lvl="1" indent="-342900">
              <a:lnSpc>
                <a:spcPct val="150000"/>
              </a:lnSpc>
              <a:spcBef>
                <a:spcPts val="0"/>
              </a:spcBef>
              <a:buSzPts val="1320"/>
              <a:buFont typeface="Noto Sans Symbols"/>
              <a:buChar char="❑"/>
            </a:pPr>
            <a:r>
              <a:rPr lang="en-US" sz="1800" dirty="0"/>
              <a:t>The numbers show the rewards the agent receives after each action. </a:t>
            </a:r>
          </a:p>
          <a:p>
            <a:pPr marL="800100" lvl="1" indent="-342900">
              <a:lnSpc>
                <a:spcPct val="150000"/>
              </a:lnSpc>
              <a:spcBef>
                <a:spcPts val="0"/>
              </a:spcBef>
              <a:buSzPts val="1320"/>
              <a:buFont typeface="Noto Sans Symbols"/>
              <a:buChar char="❑"/>
            </a:pP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9" name="Google Shape;199;p2">
            <a:extLst>
              <a:ext uri="{FF2B5EF4-FFF2-40B4-BE49-F238E27FC236}">
                <a16:creationId xmlns:a16="http://schemas.microsoft.com/office/drawing/2014/main" id="{6EE2505A-25A0-E841-A961-B55CC022341D}"/>
              </a:ext>
            </a:extLst>
          </p:cNvPr>
          <p:cNvSpPr txBox="1"/>
          <p:nvPr/>
        </p:nvSpPr>
        <p:spPr>
          <a:xfrm>
            <a:off x="3222171" y="6248400"/>
            <a:ext cx="3646714"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Optimal Policies and Value Function</a:t>
            </a:r>
            <a:endParaRPr dirty="0"/>
          </a:p>
        </p:txBody>
      </p:sp>
      <p:pic>
        <p:nvPicPr>
          <p:cNvPr id="3" name="Picture 2">
            <a:extLst>
              <a:ext uri="{FF2B5EF4-FFF2-40B4-BE49-F238E27FC236}">
                <a16:creationId xmlns:a16="http://schemas.microsoft.com/office/drawing/2014/main" id="{27C9EA3A-7DC3-9441-96D8-7401DFC5B738}"/>
              </a:ext>
            </a:extLst>
          </p:cNvPr>
          <p:cNvPicPr>
            <a:picLocks noChangeAspect="1"/>
          </p:cNvPicPr>
          <p:nvPr/>
        </p:nvPicPr>
        <p:blipFill>
          <a:blip r:embed="rId4"/>
          <a:stretch>
            <a:fillRect/>
          </a:stretch>
        </p:blipFill>
        <p:spPr>
          <a:xfrm>
            <a:off x="5349927" y="4703536"/>
            <a:ext cx="2389815" cy="1576614"/>
          </a:xfrm>
          <a:prstGeom prst="rect">
            <a:avLst/>
          </a:prstGeom>
        </p:spPr>
      </p:pic>
    </p:spTree>
    <p:extLst>
      <p:ext uri="{BB962C8B-B14F-4D97-AF65-F5344CB8AC3E}">
        <p14:creationId xmlns:p14="http://schemas.microsoft.com/office/powerpoint/2010/main" val="129191117"/>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949</Words>
  <Application>Microsoft Macintosh PowerPoint</Application>
  <PresentationFormat>On-screen Show (4:3)</PresentationFormat>
  <Paragraphs>168</Paragraphs>
  <Slides>28</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Noto Sans Symbols</vt:lpstr>
      <vt:lpstr>Arial</vt:lpstr>
      <vt:lpstr>Tahoma</vt:lpstr>
      <vt:lpstr>1_Blueprint</vt:lpstr>
      <vt:lpstr>Blueprint</vt:lpstr>
      <vt:lpstr>Optimal Policies and Value Function</vt:lpstr>
      <vt:lpstr>Objectives</vt:lpstr>
      <vt:lpstr>Optimal Policies  </vt:lpstr>
      <vt:lpstr>Optimal Policies  </vt:lpstr>
      <vt:lpstr>Optimal Policies  </vt:lpstr>
      <vt:lpstr>Policies Types </vt:lpstr>
      <vt:lpstr>Optimal Policies  </vt:lpstr>
      <vt:lpstr>Optimal Policies  </vt:lpstr>
      <vt:lpstr>Optimal Policies  </vt:lpstr>
      <vt:lpstr>Optimal Policies  </vt:lpstr>
      <vt:lpstr>Optimal Policies  </vt:lpstr>
      <vt:lpstr>Optimal Policies  </vt:lpstr>
      <vt:lpstr>Optimal Value Function  </vt:lpstr>
      <vt:lpstr>Optimal Value Function  </vt:lpstr>
      <vt:lpstr>Optimal Value Function  </vt:lpstr>
      <vt:lpstr>Optimal Value Function  </vt:lpstr>
      <vt:lpstr>Relationship</vt:lpstr>
      <vt:lpstr>Relationship</vt:lpstr>
      <vt:lpstr>Relationship</vt:lpstr>
      <vt:lpstr>Relationship</vt:lpstr>
      <vt:lpstr>Relationship</vt:lpstr>
      <vt:lpstr>Relationship</vt:lpstr>
      <vt:lpstr>Relationship</vt:lpstr>
      <vt:lpstr>Relationship</vt:lpstr>
      <vt:lpstr>Relationship</vt:lpstr>
      <vt:lpstr>Relationship </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9</cp:revision>
  <dcterms:created xsi:type="dcterms:W3CDTF">2022-12-09T09:55:15Z</dcterms:created>
  <dcterms:modified xsi:type="dcterms:W3CDTF">2024-03-31T14:55:27Z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