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0" r:id="rId2"/>
  </p:sldMasterIdLst>
  <p:notesMasterIdLst>
    <p:notesMasterId r:id="rId26"/>
  </p:notesMasterIdLst>
  <p:sldIdLst>
    <p:sldId id="256" r:id="rId3"/>
    <p:sldId id="257" r:id="rId4"/>
    <p:sldId id="258" r:id="rId5"/>
    <p:sldId id="275" r:id="rId6"/>
    <p:sldId id="272" r:id="rId7"/>
    <p:sldId id="273" r:id="rId8"/>
    <p:sldId id="274" r:id="rId9"/>
    <p:sldId id="276" r:id="rId10"/>
    <p:sldId id="282" r:id="rId11"/>
    <p:sldId id="277" r:id="rId12"/>
    <p:sldId id="287" r:id="rId13"/>
    <p:sldId id="278" r:id="rId14"/>
    <p:sldId id="281" r:id="rId15"/>
    <p:sldId id="286" r:id="rId16"/>
    <p:sldId id="283" r:id="rId17"/>
    <p:sldId id="288" r:id="rId18"/>
    <p:sldId id="289" r:id="rId19"/>
    <p:sldId id="290" r:id="rId20"/>
    <p:sldId id="291" r:id="rId21"/>
    <p:sldId id="292" r:id="rId22"/>
    <p:sldId id="293" r:id="rId23"/>
    <p:sldId id="270" r:id="rId24"/>
    <p:sldId id="271" r:id="rId25"/>
  </p:sldIdLst>
  <p:sldSz cx="9144000" cy="6858000" type="screen4x3"/>
  <p:notesSz cx="7302500" cy="9588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sSwr0Rn44+Fg79SyXE1cdzAs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p:restoredTop sz="94663"/>
  </p:normalViewPr>
  <p:slideViewPr>
    <p:cSldViewPr snapToGrid="0">
      <p:cViewPr varScale="1">
        <p:scale>
          <a:sx n="117" d="100"/>
          <a:sy n="117" d="100"/>
        </p:scale>
        <p:origin x="240"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4138612"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09075"/>
            <a:ext cx="3163887" cy="479425"/>
          </a:xfrm>
          <a:prstGeom prst="rect">
            <a:avLst/>
          </a:prstGeom>
          <a:noFill/>
          <a:ln>
            <a:noFill/>
          </a:ln>
        </p:spPr>
        <p:txBody>
          <a:bodyPr spcFirstLastPara="1" wrap="square" lIns="96500" tIns="48250" rIns="96500" bIns="4825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strike="noStrike" cap="none">
                <a:solidFill>
                  <a:srgbClr val="000000"/>
                </a:solidFill>
                <a:latin typeface="Tahoma"/>
                <a:ea typeface="Tahoma"/>
                <a:cs typeface="Tahoma"/>
                <a:sym typeface="Tahoma"/>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87" name="Google Shape;187;p1: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10</a:t>
            </a:fld>
            <a:endParaRPr/>
          </a:p>
        </p:txBody>
      </p:sp>
    </p:spTree>
    <p:extLst>
      <p:ext uri="{BB962C8B-B14F-4D97-AF65-F5344CB8AC3E}">
        <p14:creationId xmlns:p14="http://schemas.microsoft.com/office/powerpoint/2010/main" val="4274309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11</a:t>
            </a:fld>
            <a:endParaRPr/>
          </a:p>
        </p:txBody>
      </p:sp>
    </p:spTree>
    <p:extLst>
      <p:ext uri="{BB962C8B-B14F-4D97-AF65-F5344CB8AC3E}">
        <p14:creationId xmlns:p14="http://schemas.microsoft.com/office/powerpoint/2010/main" val="2756043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12</a:t>
            </a:fld>
            <a:endParaRPr/>
          </a:p>
        </p:txBody>
      </p:sp>
    </p:spTree>
    <p:extLst>
      <p:ext uri="{BB962C8B-B14F-4D97-AF65-F5344CB8AC3E}">
        <p14:creationId xmlns:p14="http://schemas.microsoft.com/office/powerpoint/2010/main" val="1765641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13</a:t>
            </a:fld>
            <a:endParaRPr/>
          </a:p>
        </p:txBody>
      </p:sp>
    </p:spTree>
    <p:extLst>
      <p:ext uri="{BB962C8B-B14F-4D97-AF65-F5344CB8AC3E}">
        <p14:creationId xmlns:p14="http://schemas.microsoft.com/office/powerpoint/2010/main" val="2898383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14</a:t>
            </a:fld>
            <a:endParaRPr/>
          </a:p>
        </p:txBody>
      </p:sp>
    </p:spTree>
    <p:extLst>
      <p:ext uri="{BB962C8B-B14F-4D97-AF65-F5344CB8AC3E}">
        <p14:creationId xmlns:p14="http://schemas.microsoft.com/office/powerpoint/2010/main" val="2127109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15</a:t>
            </a:fld>
            <a:endParaRPr/>
          </a:p>
        </p:txBody>
      </p:sp>
    </p:spTree>
    <p:extLst>
      <p:ext uri="{BB962C8B-B14F-4D97-AF65-F5344CB8AC3E}">
        <p14:creationId xmlns:p14="http://schemas.microsoft.com/office/powerpoint/2010/main" val="2617555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16</a:t>
            </a:fld>
            <a:endParaRPr/>
          </a:p>
        </p:txBody>
      </p:sp>
    </p:spTree>
    <p:extLst>
      <p:ext uri="{BB962C8B-B14F-4D97-AF65-F5344CB8AC3E}">
        <p14:creationId xmlns:p14="http://schemas.microsoft.com/office/powerpoint/2010/main" val="3575643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17</a:t>
            </a:fld>
            <a:endParaRPr/>
          </a:p>
        </p:txBody>
      </p:sp>
    </p:spTree>
    <p:extLst>
      <p:ext uri="{BB962C8B-B14F-4D97-AF65-F5344CB8AC3E}">
        <p14:creationId xmlns:p14="http://schemas.microsoft.com/office/powerpoint/2010/main" val="1342157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18</a:t>
            </a:fld>
            <a:endParaRPr/>
          </a:p>
        </p:txBody>
      </p:sp>
    </p:spTree>
    <p:extLst>
      <p:ext uri="{BB962C8B-B14F-4D97-AF65-F5344CB8AC3E}">
        <p14:creationId xmlns:p14="http://schemas.microsoft.com/office/powerpoint/2010/main" val="2727015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19</a:t>
            </a:fld>
            <a:endParaRPr/>
          </a:p>
        </p:txBody>
      </p:sp>
    </p:spTree>
    <p:extLst>
      <p:ext uri="{BB962C8B-B14F-4D97-AF65-F5344CB8AC3E}">
        <p14:creationId xmlns:p14="http://schemas.microsoft.com/office/powerpoint/2010/main" val="409644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2: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94" name="Google Shape;194;p2: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20</a:t>
            </a:fld>
            <a:endParaRPr/>
          </a:p>
        </p:txBody>
      </p:sp>
    </p:spTree>
    <p:extLst>
      <p:ext uri="{BB962C8B-B14F-4D97-AF65-F5344CB8AC3E}">
        <p14:creationId xmlns:p14="http://schemas.microsoft.com/office/powerpoint/2010/main" val="3580154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21</a:t>
            </a:fld>
            <a:endParaRPr/>
          </a:p>
        </p:txBody>
      </p:sp>
    </p:spTree>
    <p:extLst>
      <p:ext uri="{BB962C8B-B14F-4D97-AF65-F5344CB8AC3E}">
        <p14:creationId xmlns:p14="http://schemas.microsoft.com/office/powerpoint/2010/main" val="862493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4: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28" name="Google Shape;328;p14: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5: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37" name="Google Shape;337;p15: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4</a:t>
            </a:fld>
            <a:endParaRPr/>
          </a:p>
        </p:txBody>
      </p:sp>
    </p:spTree>
    <p:extLst>
      <p:ext uri="{BB962C8B-B14F-4D97-AF65-F5344CB8AC3E}">
        <p14:creationId xmlns:p14="http://schemas.microsoft.com/office/powerpoint/2010/main" val="3219041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5</a:t>
            </a:fld>
            <a:endParaRPr/>
          </a:p>
        </p:txBody>
      </p:sp>
    </p:spTree>
    <p:extLst>
      <p:ext uri="{BB962C8B-B14F-4D97-AF65-F5344CB8AC3E}">
        <p14:creationId xmlns:p14="http://schemas.microsoft.com/office/powerpoint/2010/main" val="3552147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6</a:t>
            </a:fld>
            <a:endParaRPr/>
          </a:p>
        </p:txBody>
      </p:sp>
    </p:spTree>
    <p:extLst>
      <p:ext uri="{BB962C8B-B14F-4D97-AF65-F5344CB8AC3E}">
        <p14:creationId xmlns:p14="http://schemas.microsoft.com/office/powerpoint/2010/main" val="348633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7</a:t>
            </a:fld>
            <a:endParaRPr/>
          </a:p>
        </p:txBody>
      </p:sp>
    </p:spTree>
    <p:extLst>
      <p:ext uri="{BB962C8B-B14F-4D97-AF65-F5344CB8AC3E}">
        <p14:creationId xmlns:p14="http://schemas.microsoft.com/office/powerpoint/2010/main" val="1946073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8</a:t>
            </a:fld>
            <a:endParaRPr/>
          </a:p>
        </p:txBody>
      </p:sp>
    </p:spTree>
    <p:extLst>
      <p:ext uri="{BB962C8B-B14F-4D97-AF65-F5344CB8AC3E}">
        <p14:creationId xmlns:p14="http://schemas.microsoft.com/office/powerpoint/2010/main" val="2854625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9</a:t>
            </a:fld>
            <a:endParaRPr/>
          </a:p>
        </p:txBody>
      </p:sp>
    </p:spTree>
    <p:extLst>
      <p:ext uri="{BB962C8B-B14F-4D97-AF65-F5344CB8AC3E}">
        <p14:creationId xmlns:p14="http://schemas.microsoft.com/office/powerpoint/2010/main" val="3366391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0"/>
        <p:cNvGrpSpPr/>
        <p:nvPr/>
      </p:nvGrpSpPr>
      <p:grpSpPr>
        <a:xfrm>
          <a:off x="0" y="0"/>
          <a:ext cx="0" cy="0"/>
          <a:chOff x="0" y="0"/>
          <a:chExt cx="0" cy="0"/>
        </a:xfrm>
      </p:grpSpPr>
      <p:sp>
        <p:nvSpPr>
          <p:cNvPr id="81" name="Google Shape;81;p17"/>
          <p:cNvSpPr txBox="1">
            <a:spLocks noGrp="1"/>
          </p:cNvSpPr>
          <p:nvPr>
            <p:ph type="ctrTitle"/>
          </p:nvPr>
        </p:nvSpPr>
        <p:spPr>
          <a:xfrm>
            <a:off x="990600" y="1752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descr="Rectangle: Click to edit Master text styles&#10;Second level&#10;Third level&#10;Fourth level&#10;Fifth level"/>
          <p:cNvSpPr txBox="1">
            <a:spLocks noGrp="1"/>
          </p:cNvSpPr>
          <p:nvPr>
            <p:ph type="subTitle" idx="1"/>
          </p:nvPr>
        </p:nvSpPr>
        <p:spPr>
          <a:xfrm>
            <a:off x="990600" y="3309938"/>
            <a:ext cx="6400800" cy="1752600"/>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192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a:endParaRPr/>
          </a:p>
        </p:txBody>
      </p:sp>
      <p:sp>
        <p:nvSpPr>
          <p:cNvPr id="83" name="Google Shape;83;p17"/>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7"/>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9"/>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56" name="Google Shape;156;p19"/>
          <p:cNvSpPr>
            <a:spLocks noGrp="1"/>
          </p:cNvSpPr>
          <p:nvPr>
            <p:ph type="chart"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7" name="Google Shape;157;p19"/>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19"/>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9"/>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0"/>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3" name="Google Shape;163;p20"/>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4" name="Google Shape;164;p20"/>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0"/>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0"/>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1"/>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1"/>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1"/>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2"/>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4" name="Google Shape;174;p22"/>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5" name="Google Shape;175;p22"/>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2"/>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22"/>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3"/>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81" name="Google Shape;181;p23"/>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3"/>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23"/>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6"/>
          <p:cNvGrpSpPr/>
          <p:nvPr/>
        </p:nvGrpSpPr>
        <p:grpSpPr>
          <a:xfrm>
            <a:off x="0" y="0"/>
            <a:ext cx="9144000" cy="6858000"/>
            <a:chOff x="0" y="0"/>
            <a:chExt cx="5760" cy="4320"/>
          </a:xfrm>
        </p:grpSpPr>
        <p:grpSp>
          <p:nvGrpSpPr>
            <p:cNvPr id="11" name="Google Shape;11;p16"/>
            <p:cNvGrpSpPr/>
            <p:nvPr/>
          </p:nvGrpSpPr>
          <p:grpSpPr>
            <a:xfrm>
              <a:off x="0" y="0"/>
              <a:ext cx="5760" cy="4320"/>
              <a:chOff x="0" y="0"/>
              <a:chExt cx="5760" cy="4320"/>
            </a:xfrm>
          </p:grpSpPr>
          <p:sp>
            <p:nvSpPr>
              <p:cNvPr id="12" name="Google Shape;12;p16"/>
              <p:cNvSpPr txBox="1"/>
              <p:nvPr/>
            </p:nvSpPr>
            <p:spPr>
              <a:xfrm>
                <a:off x="2112" y="0"/>
                <a:ext cx="3648" cy="96"/>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13" name="Google Shape;13;p16"/>
              <p:cNvGrpSpPr/>
              <p:nvPr/>
            </p:nvGrpSpPr>
            <p:grpSpPr>
              <a:xfrm>
                <a:off x="0" y="0"/>
                <a:ext cx="5760" cy="4320"/>
                <a:chOff x="0" y="0"/>
                <a:chExt cx="5760" cy="4320"/>
              </a:xfrm>
            </p:grpSpPr>
            <p:cxnSp>
              <p:nvCxnSpPr>
                <p:cNvPr id="14" name="Google Shape;14;p16"/>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5" name="Google Shape;15;p16"/>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6" name="Google Shape;16;p16"/>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7" name="Google Shape;17;p16"/>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8" name="Google Shape;18;p16"/>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9" name="Google Shape;19;p16"/>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0" name="Google Shape;20;p16"/>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1" name="Google Shape;21;p16"/>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2" name="Google Shape;22;p16"/>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3" name="Google Shape;23;p16"/>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4" name="Google Shape;24;p16"/>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5" name="Google Shape;25;p16"/>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6" name="Google Shape;26;p16"/>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7" name="Google Shape;27;p16"/>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8" name="Google Shape;28;p16"/>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9" name="Google Shape;29;p16"/>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0" name="Google Shape;30;p16"/>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1" name="Google Shape;31;p16"/>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2" name="Google Shape;32;p16"/>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3" name="Google Shape;33;p16"/>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4" name="Google Shape;34;p16"/>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5" name="Google Shape;35;p16"/>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6" name="Google Shape;36;p16"/>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7" name="Google Shape;37;p16"/>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8" name="Google Shape;38;p16"/>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9" name="Google Shape;39;p16"/>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0" name="Google Shape;40;p16"/>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1" name="Google Shape;41;p16"/>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2" name="Google Shape;42;p16"/>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3" name="Google Shape;43;p16"/>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4" name="Google Shape;44;p16"/>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5" name="Google Shape;45;p16"/>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6" name="Google Shape;46;p16"/>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7" name="Google Shape;47;p16"/>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8" name="Google Shape;48;p16"/>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9" name="Google Shape;49;p16"/>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0" name="Google Shape;50;p16"/>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1" name="Google Shape;51;p16"/>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2" name="Google Shape;52;p16"/>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3" name="Google Shape;53;p16"/>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4" name="Google Shape;54;p16"/>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5" name="Google Shape;55;p16"/>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6" name="Google Shape;56;p16"/>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7" name="Google Shape;57;p16"/>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8" name="Google Shape;58;p16"/>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9" name="Google Shape;59;p16"/>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0" name="Google Shape;60;p16"/>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1" name="Google Shape;61;p16"/>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2" name="Google Shape;62;p16"/>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3" name="Google Shape;63;p16"/>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4" name="Google Shape;64;p16"/>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cxnSp>
            <p:nvCxnSpPr>
              <p:cNvPr id="65" name="Google Shape;65;p16"/>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grpSp>
          <p:nvGrpSpPr>
            <p:cNvPr id="66" name="Google Shape;66;p16"/>
            <p:cNvGrpSpPr/>
            <p:nvPr/>
          </p:nvGrpSpPr>
          <p:grpSpPr>
            <a:xfrm>
              <a:off x="3" y="559"/>
              <a:ext cx="4192" cy="1796"/>
              <a:chOff x="3" y="559"/>
              <a:chExt cx="4192" cy="1796"/>
            </a:xfrm>
          </p:grpSpPr>
          <p:cxnSp>
            <p:nvCxnSpPr>
              <p:cNvPr id="67" name="Google Shape;67;p16"/>
              <p:cNvCxnSpPr/>
              <p:nvPr/>
            </p:nvCxnSpPr>
            <p:spPr>
              <a:xfrm>
                <a:off x="506" y="559"/>
                <a:ext cx="0" cy="1796"/>
              </a:xfrm>
              <a:prstGeom prst="straightConnector1">
                <a:avLst/>
              </a:prstGeom>
              <a:noFill/>
              <a:ln w="9525" cap="flat" cmpd="sng">
                <a:solidFill>
                  <a:schemeClr val="hlink"/>
                </a:solidFill>
                <a:prstDash val="solid"/>
                <a:miter lim="800000"/>
                <a:headEnd type="none" w="med" len="med"/>
                <a:tailEnd type="none" w="med" len="med"/>
              </a:ln>
            </p:spPr>
          </p:cxnSp>
          <p:cxnSp>
            <p:nvCxnSpPr>
              <p:cNvPr id="68" name="Google Shape;68;p16"/>
              <p:cNvCxnSpPr/>
              <p:nvPr/>
            </p:nvCxnSpPr>
            <p:spPr>
              <a:xfrm rot="10800000">
                <a:off x="3" y="1924"/>
                <a:ext cx="3211" cy="1"/>
              </a:xfrm>
              <a:prstGeom prst="straightConnector1">
                <a:avLst/>
              </a:prstGeom>
              <a:noFill/>
              <a:ln w="9525" cap="flat" cmpd="sng">
                <a:solidFill>
                  <a:schemeClr val="hlink"/>
                </a:solidFill>
                <a:prstDash val="solid"/>
                <a:miter lim="800000"/>
                <a:headEnd type="none" w="med" len="med"/>
                <a:tailEnd type="none" w="med" len="med"/>
              </a:ln>
            </p:spPr>
          </p:cxnSp>
          <p:cxnSp>
            <p:nvCxnSpPr>
              <p:cNvPr id="69" name="Google Shape;69;p16"/>
              <p:cNvCxnSpPr/>
              <p:nvPr/>
            </p:nvCxnSpPr>
            <p:spPr>
              <a:xfrm rot="10800000">
                <a:off x="384" y="938"/>
                <a:ext cx="3811" cy="1"/>
              </a:xfrm>
              <a:prstGeom prst="straightConnector1">
                <a:avLst/>
              </a:prstGeom>
              <a:noFill/>
              <a:ln w="9525" cap="flat" cmpd="sng">
                <a:solidFill>
                  <a:schemeClr val="hlink"/>
                </a:solidFill>
                <a:prstDash val="solid"/>
                <a:miter lim="800000"/>
                <a:headEnd type="none" w="med" len="med"/>
                <a:tailEnd type="none" w="med" len="med"/>
              </a:ln>
            </p:spPr>
          </p:cxnSp>
          <p:sp>
            <p:nvSpPr>
              <p:cNvPr id="70" name="Google Shape;70;p16"/>
              <p:cNvSpPr/>
              <p:nvPr/>
            </p:nvSpPr>
            <p:spPr>
              <a:xfrm rot="-5400000" flipH="1">
                <a:off x="425" y="860"/>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nvGrpSpPr>
            <p:cNvPr id="71" name="Google Shape;71;p16"/>
            <p:cNvGrpSpPr/>
            <p:nvPr/>
          </p:nvGrpSpPr>
          <p:grpSpPr>
            <a:xfrm>
              <a:off x="1480" y="1952"/>
              <a:ext cx="3808" cy="1812"/>
              <a:chOff x="1480" y="1952"/>
              <a:chExt cx="3808" cy="1812"/>
            </a:xfrm>
          </p:grpSpPr>
          <p:cxnSp>
            <p:nvCxnSpPr>
              <p:cNvPr id="72" name="Google Shape;72;p16"/>
              <p:cNvCxnSpPr/>
              <p:nvPr/>
            </p:nvCxnSpPr>
            <p:spPr>
              <a:xfrm>
                <a:off x="1480" y="3442"/>
                <a:ext cx="3808" cy="0"/>
              </a:xfrm>
              <a:prstGeom prst="straightConnector1">
                <a:avLst/>
              </a:prstGeom>
              <a:noFill/>
              <a:ln w="9525" cap="flat" cmpd="sng">
                <a:solidFill>
                  <a:schemeClr val="hlink"/>
                </a:solidFill>
                <a:prstDash val="solid"/>
                <a:miter lim="800000"/>
                <a:headEnd type="none" w="med" len="med"/>
                <a:tailEnd type="none" w="med" len="med"/>
              </a:ln>
            </p:spPr>
          </p:cxnSp>
          <p:cxnSp>
            <p:nvCxnSpPr>
              <p:cNvPr id="73" name="Google Shape;73;p16"/>
              <p:cNvCxnSpPr/>
              <p:nvPr/>
            </p:nvCxnSpPr>
            <p:spPr>
              <a:xfrm>
                <a:off x="5172" y="1952"/>
                <a:ext cx="0" cy="1812"/>
              </a:xfrm>
              <a:prstGeom prst="straightConnector1">
                <a:avLst/>
              </a:prstGeom>
              <a:noFill/>
              <a:ln w="9525" cap="flat" cmpd="sng">
                <a:solidFill>
                  <a:schemeClr val="hlink"/>
                </a:solidFill>
                <a:prstDash val="solid"/>
                <a:miter lim="800000"/>
                <a:headEnd type="none" w="med" len="med"/>
                <a:tailEnd type="none" w="med" len="med"/>
              </a:ln>
            </p:spPr>
          </p:cxnSp>
          <p:sp>
            <p:nvSpPr>
              <p:cNvPr id="74" name="Google Shape;74;p16"/>
              <p:cNvSpPr/>
              <p:nvPr/>
            </p:nvSpPr>
            <p:spPr>
              <a:xfrm rot="5400000">
                <a:off x="5096" y="3347"/>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75" name="Google Shape;75;p16"/>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6" name="Google Shape;76;p16"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77" name="Google Shape;77;p16"/>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78" name="Google Shape;78;p16"/>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79" name="Google Shape;79;p16"/>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grpSp>
        <p:nvGrpSpPr>
          <p:cNvPr id="87" name="Google Shape;87;p18"/>
          <p:cNvGrpSpPr/>
          <p:nvPr/>
        </p:nvGrpSpPr>
        <p:grpSpPr>
          <a:xfrm>
            <a:off x="0" y="0"/>
            <a:ext cx="9144000" cy="6858000"/>
            <a:chOff x="0" y="0"/>
            <a:chExt cx="5760" cy="4320"/>
          </a:xfrm>
        </p:grpSpPr>
        <p:grpSp>
          <p:nvGrpSpPr>
            <p:cNvPr id="88" name="Google Shape;88;p18"/>
            <p:cNvGrpSpPr/>
            <p:nvPr/>
          </p:nvGrpSpPr>
          <p:grpSpPr>
            <a:xfrm>
              <a:off x="0" y="0"/>
              <a:ext cx="5760" cy="4320"/>
              <a:chOff x="0" y="0"/>
              <a:chExt cx="5760" cy="4320"/>
            </a:xfrm>
          </p:grpSpPr>
          <p:grpSp>
            <p:nvGrpSpPr>
              <p:cNvPr id="89" name="Google Shape;89;p18"/>
              <p:cNvGrpSpPr/>
              <p:nvPr/>
            </p:nvGrpSpPr>
            <p:grpSpPr>
              <a:xfrm>
                <a:off x="0" y="192"/>
                <a:ext cx="5760" cy="4032"/>
                <a:chOff x="0" y="192"/>
                <a:chExt cx="5760" cy="4032"/>
              </a:xfrm>
            </p:grpSpPr>
            <p:cxnSp>
              <p:nvCxnSpPr>
                <p:cNvPr id="90" name="Google Shape;90;p18"/>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1" name="Google Shape;91;p18"/>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2" name="Google Shape;92;p18"/>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3" name="Google Shape;93;p18"/>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4" name="Google Shape;94;p18"/>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5" name="Google Shape;95;p18"/>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6" name="Google Shape;96;p18"/>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7" name="Google Shape;97;p18"/>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8" name="Google Shape;98;p18"/>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9" name="Google Shape;99;p18"/>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0" name="Google Shape;100;p18"/>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1" name="Google Shape;101;p18"/>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2" name="Google Shape;102;p18"/>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3" name="Google Shape;103;p18"/>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4" name="Google Shape;104;p18"/>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5" name="Google Shape;105;p18"/>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6" name="Google Shape;106;p18"/>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7" name="Google Shape;107;p18"/>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8" name="Google Shape;108;p18"/>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9" name="Google Shape;109;p18"/>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0" name="Google Shape;110;p18"/>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1" name="Google Shape;111;p18"/>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grpSp>
          <p:grpSp>
            <p:nvGrpSpPr>
              <p:cNvPr id="112" name="Google Shape;112;p18"/>
              <p:cNvGrpSpPr/>
              <p:nvPr/>
            </p:nvGrpSpPr>
            <p:grpSpPr>
              <a:xfrm>
                <a:off x="192" y="0"/>
                <a:ext cx="5376" cy="4320"/>
                <a:chOff x="192" y="0"/>
                <a:chExt cx="5376" cy="4320"/>
              </a:xfrm>
            </p:grpSpPr>
            <p:cxnSp>
              <p:nvCxnSpPr>
                <p:cNvPr id="113" name="Google Shape;113;p18"/>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4" name="Google Shape;114;p18"/>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5" name="Google Shape;115;p18"/>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6" name="Google Shape;116;p18"/>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7" name="Google Shape;117;p18"/>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8" name="Google Shape;118;p18"/>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9" name="Google Shape;119;p18"/>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0" name="Google Shape;120;p18"/>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1" name="Google Shape;121;p18"/>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2" name="Google Shape;122;p18"/>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3" name="Google Shape;123;p18"/>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4" name="Google Shape;124;p18"/>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5" name="Google Shape;125;p18"/>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6" name="Google Shape;126;p18"/>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7" name="Google Shape;127;p18"/>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8" name="Google Shape;128;p18"/>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9" name="Google Shape;129;p18"/>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0" name="Google Shape;130;p18"/>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1" name="Google Shape;131;p18"/>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2" name="Google Shape;132;p18"/>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3" name="Google Shape;133;p18"/>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4" name="Google Shape;134;p18"/>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5" name="Google Shape;135;p18"/>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6" name="Google Shape;136;p18"/>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7" name="Google Shape;137;p18"/>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8" name="Google Shape;138;p18"/>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9" name="Google Shape;139;p18"/>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0" name="Google Shape;140;p18"/>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1" name="Google Shape;141;p18"/>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grpSp>
        <p:sp>
          <p:nvSpPr>
            <p:cNvPr id="142" name="Google Shape;142;p18" descr="60%"/>
            <p:cNvSpPr txBox="1"/>
            <p:nvPr/>
          </p:nvSpPr>
          <p:spPr>
            <a:xfrm>
              <a:off x="2112" y="0"/>
              <a:ext cx="3648" cy="9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143" name="Google Shape;143;p18"/>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nvGrpSpPr>
            <p:cNvPr id="144" name="Google Shape;144;p18"/>
            <p:cNvGrpSpPr/>
            <p:nvPr/>
          </p:nvGrpSpPr>
          <p:grpSpPr>
            <a:xfrm>
              <a:off x="261" y="892"/>
              <a:ext cx="1124" cy="1464"/>
              <a:chOff x="96" y="916"/>
              <a:chExt cx="2208" cy="2876"/>
            </a:xfrm>
          </p:grpSpPr>
          <p:cxnSp>
            <p:nvCxnSpPr>
              <p:cNvPr id="145" name="Google Shape;145;p18"/>
              <p:cNvCxnSpPr/>
              <p:nvPr/>
            </p:nvCxnSpPr>
            <p:spPr>
              <a:xfrm rot="10800000">
                <a:off x="96" y="1038"/>
                <a:ext cx="2208" cy="0"/>
              </a:xfrm>
              <a:prstGeom prst="straightConnector1">
                <a:avLst/>
              </a:prstGeom>
              <a:noFill/>
              <a:ln w="9525" cap="flat" cmpd="sng">
                <a:solidFill>
                  <a:schemeClr val="hlink"/>
                </a:solidFill>
                <a:prstDash val="solid"/>
                <a:miter lim="800000"/>
                <a:headEnd type="none" w="med" len="med"/>
                <a:tailEnd type="none" w="med" len="med"/>
              </a:ln>
            </p:spPr>
          </p:cxnSp>
          <p:cxnSp>
            <p:nvCxnSpPr>
              <p:cNvPr id="146" name="Google Shape;146;p18"/>
              <p:cNvCxnSpPr/>
              <p:nvPr/>
            </p:nvCxnSpPr>
            <p:spPr>
              <a:xfrm>
                <a:off x="336" y="920"/>
                <a:ext cx="0" cy="2872"/>
              </a:xfrm>
              <a:prstGeom prst="straightConnector1">
                <a:avLst/>
              </a:prstGeom>
              <a:noFill/>
              <a:ln w="9525" cap="flat" cmpd="sng">
                <a:solidFill>
                  <a:schemeClr val="hlink"/>
                </a:solidFill>
                <a:prstDash val="solid"/>
                <a:miter lim="800000"/>
                <a:headEnd type="none" w="med" len="med"/>
                <a:tailEnd type="none" w="med" len="med"/>
              </a:ln>
            </p:spPr>
          </p:cxnSp>
          <p:sp>
            <p:nvSpPr>
              <p:cNvPr id="147" name="Google Shape;147;p18"/>
              <p:cNvSpPr/>
              <p:nvPr/>
            </p:nvSpPr>
            <p:spPr>
              <a:xfrm flipH="1">
                <a:off x="218" y="916"/>
                <a:ext cx="238" cy="240"/>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148" name="Google Shape;148;p18"/>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49" name="Google Shape;149;p18"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0" name="Google Shape;150;p18"/>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1" name="Google Shape;151;p18"/>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2" name="Google Shape;152;p18"/>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
          <p:cNvSpPr txBox="1">
            <a:spLocks noGrp="1"/>
          </p:cNvSpPr>
          <p:nvPr>
            <p:ph type="ctrTitle"/>
          </p:nvPr>
        </p:nvSpPr>
        <p:spPr>
          <a:xfrm>
            <a:off x="1219200" y="1752600"/>
            <a:ext cx="757645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Define Model in Reinforcement Learning</a:t>
            </a:r>
            <a:endParaRPr dirty="0"/>
          </a:p>
        </p:txBody>
      </p:sp>
      <p:pic>
        <p:nvPicPr>
          <p:cNvPr id="190" name="Google Shape;190;p1"/>
          <p:cNvPicPr preferRelativeResize="0"/>
          <p:nvPr/>
        </p:nvPicPr>
        <p:blipFill rotWithShape="1">
          <a:blip r:embed="rId3">
            <a:alphaModFix/>
          </a:blip>
          <a:srcRect/>
          <a:stretch/>
        </p:blipFill>
        <p:spPr>
          <a:xfrm>
            <a:off x="65087" y="44450"/>
            <a:ext cx="1254125" cy="488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Model Types</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199" y="1708150"/>
            <a:ext cx="8033657"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Distribution model which completely specifies the likelihood or probability of every outcome.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In the coin flipping example, it would say that heads could occur 50 percent of the time and that tails could occur 50 percent of the time.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It could also produce the odds of any sequence of heads and tails using this information.</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10</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lang="en-US" dirty="0"/>
          </a:p>
        </p:txBody>
      </p:sp>
      <p:pic>
        <p:nvPicPr>
          <p:cNvPr id="5" name="Picture 4">
            <a:extLst>
              <a:ext uri="{FF2B5EF4-FFF2-40B4-BE49-F238E27FC236}">
                <a16:creationId xmlns:a16="http://schemas.microsoft.com/office/drawing/2014/main" id="{480334C6-B427-D046-A7AF-413367AF95C9}"/>
              </a:ext>
            </a:extLst>
          </p:cNvPr>
          <p:cNvPicPr>
            <a:picLocks noChangeAspect="1"/>
          </p:cNvPicPr>
          <p:nvPr/>
        </p:nvPicPr>
        <p:blipFill>
          <a:blip r:embed="rId4"/>
          <a:stretch>
            <a:fillRect/>
          </a:stretch>
        </p:blipFill>
        <p:spPr>
          <a:xfrm>
            <a:off x="4355193" y="4153085"/>
            <a:ext cx="2350407" cy="2127065"/>
          </a:xfrm>
          <a:prstGeom prst="rect">
            <a:avLst/>
          </a:prstGeom>
        </p:spPr>
      </p:pic>
    </p:spTree>
    <p:extLst>
      <p:ext uri="{BB962C8B-B14F-4D97-AF65-F5344CB8AC3E}">
        <p14:creationId xmlns:p14="http://schemas.microsoft.com/office/powerpoint/2010/main" val="1340619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Model Types</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8066314"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Distribution Model:</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Description</a:t>
            </a:r>
            <a:r>
              <a:rPr lang="en-US" sz="1800" b="0" i="0" u="none" dirty="0">
                <a:solidFill>
                  <a:schemeClr val="dk1"/>
                </a:solidFill>
                <a:latin typeface="Tahoma"/>
                <a:ea typeface="Tahoma"/>
                <a:cs typeface="Tahoma"/>
                <a:sym typeface="Tahoma"/>
              </a:rPr>
              <a:t>: A distribution model provides a probability distribution over all possible next states and rewards for a given state-action pair.</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Implementation</a:t>
            </a:r>
            <a:r>
              <a:rPr lang="en-US" sz="1800" b="0" i="0" u="none" dirty="0">
                <a:solidFill>
                  <a:schemeClr val="dk1"/>
                </a:solidFill>
                <a:latin typeface="Tahoma"/>
                <a:ea typeface="Tahoma"/>
                <a:cs typeface="Tahoma"/>
                <a:sym typeface="Tahoma"/>
              </a:rPr>
              <a:t>: Instead of providing specific samples, a distribution model represents the uncertainty of the environment's dynamics by assigning probabilities to each possible outcome.</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Example</a:t>
            </a:r>
            <a:r>
              <a:rPr lang="en-US" sz="1800" b="0" i="0" u="none" dirty="0">
                <a:solidFill>
                  <a:schemeClr val="dk1"/>
                </a:solidFill>
                <a:latin typeface="Tahoma"/>
                <a:ea typeface="Tahoma"/>
                <a:cs typeface="Tahoma"/>
                <a:sym typeface="Tahoma"/>
              </a:rPr>
              <a:t>: In a distribution model for a </a:t>
            </a:r>
            <a:r>
              <a:rPr lang="en-US" sz="1800" b="0" i="0" u="none" dirty="0" err="1">
                <a:solidFill>
                  <a:schemeClr val="dk1"/>
                </a:solidFill>
                <a:latin typeface="Tahoma"/>
                <a:ea typeface="Tahoma"/>
                <a:cs typeface="Tahoma"/>
                <a:sym typeface="Tahoma"/>
              </a:rPr>
              <a:t>gridworld</a:t>
            </a:r>
            <a:r>
              <a:rPr lang="en-US" sz="1800" b="0" i="0" u="none" dirty="0">
                <a:solidFill>
                  <a:schemeClr val="dk1"/>
                </a:solidFill>
                <a:latin typeface="Tahoma"/>
                <a:ea typeface="Tahoma"/>
                <a:cs typeface="Tahoma"/>
                <a:sym typeface="Tahoma"/>
              </a:rPr>
              <a:t> environment, when the agent takes an action in a particular state, the distribution model specifies the probabilities of transitioning to each neighboring state and receiving each possible reward.</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11</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lang="en-US" dirty="0"/>
          </a:p>
        </p:txBody>
      </p:sp>
    </p:spTree>
    <p:extLst>
      <p:ext uri="{BB962C8B-B14F-4D97-AF65-F5344CB8AC3E}">
        <p14:creationId xmlns:p14="http://schemas.microsoft.com/office/powerpoint/2010/main" val="357631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Model Types</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Sample models can be computationally inexpensive because random outcomes can be produced according to a set of rules.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For example, to flip five coins, a sample model can randomly pick zero or one independently five times.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It only needs to produce a single outcome for each flip</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12</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lang="en-US" dirty="0"/>
          </a:p>
        </p:txBody>
      </p:sp>
      <p:pic>
        <p:nvPicPr>
          <p:cNvPr id="3" name="Picture 2">
            <a:extLst>
              <a:ext uri="{FF2B5EF4-FFF2-40B4-BE49-F238E27FC236}">
                <a16:creationId xmlns:a16="http://schemas.microsoft.com/office/drawing/2014/main" id="{85BBF460-0CFC-0749-9723-F666EB9F61D8}"/>
              </a:ext>
            </a:extLst>
          </p:cNvPr>
          <p:cNvPicPr>
            <a:picLocks noChangeAspect="1"/>
          </p:cNvPicPr>
          <p:nvPr/>
        </p:nvPicPr>
        <p:blipFill>
          <a:blip r:embed="rId4"/>
          <a:stretch>
            <a:fillRect/>
          </a:stretch>
        </p:blipFill>
        <p:spPr>
          <a:xfrm>
            <a:off x="4063687" y="4558393"/>
            <a:ext cx="1582683" cy="2147207"/>
          </a:xfrm>
          <a:prstGeom prst="rect">
            <a:avLst/>
          </a:prstGeom>
        </p:spPr>
      </p:pic>
    </p:spTree>
    <p:extLst>
      <p:ext uri="{BB962C8B-B14F-4D97-AF65-F5344CB8AC3E}">
        <p14:creationId xmlns:p14="http://schemas.microsoft.com/office/powerpoint/2010/main" val="894078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Model Types</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 Distribution models contain more information, but can be difficult to specify and can become very large.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The example for flipping five coin: the distribution model would enumerate every possible sequence of heads and tails you could get across the five coins and assign a probability to each sequence.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For this simple problem, that would consist of fully describing 32 possible outcomes.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13</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lang="en-US" dirty="0"/>
          </a:p>
        </p:txBody>
      </p:sp>
    </p:spTree>
    <p:extLst>
      <p:ext uri="{BB962C8B-B14F-4D97-AF65-F5344CB8AC3E}">
        <p14:creationId xmlns:p14="http://schemas.microsoft.com/office/powerpoint/2010/main" val="2916511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Model Types</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 Distribution models</a:t>
            </a:r>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14</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lang="en-US" dirty="0"/>
          </a:p>
        </p:txBody>
      </p:sp>
      <p:pic>
        <p:nvPicPr>
          <p:cNvPr id="3" name="Picture 2">
            <a:extLst>
              <a:ext uri="{FF2B5EF4-FFF2-40B4-BE49-F238E27FC236}">
                <a16:creationId xmlns:a16="http://schemas.microsoft.com/office/drawing/2014/main" id="{90130ADE-562A-294A-BB9E-78CBF7C86DA7}"/>
              </a:ext>
            </a:extLst>
          </p:cNvPr>
          <p:cNvPicPr>
            <a:picLocks noChangeAspect="1"/>
          </p:cNvPicPr>
          <p:nvPr/>
        </p:nvPicPr>
        <p:blipFill>
          <a:blip r:embed="rId4"/>
          <a:stretch>
            <a:fillRect/>
          </a:stretch>
        </p:blipFill>
        <p:spPr>
          <a:xfrm>
            <a:off x="1207718" y="2438400"/>
            <a:ext cx="7326681" cy="3841750"/>
          </a:xfrm>
          <a:prstGeom prst="rect">
            <a:avLst/>
          </a:prstGeom>
        </p:spPr>
      </p:pic>
    </p:spTree>
    <p:extLst>
      <p:ext uri="{BB962C8B-B14F-4D97-AF65-F5344CB8AC3E}">
        <p14:creationId xmlns:p14="http://schemas.microsoft.com/office/powerpoint/2010/main" val="2342004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Sample vs Distribution Models</a:t>
            </a:r>
            <a:endParaRPr lang="en-US"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8077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Sample models and distribution models are both types of models used in reinforcement learning to represent the environment's dynamics.</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Sample models provide specific instances of next states and rewards, while distribution models represent probability distributions over all possible outcomes.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choice between them depends on the characteristics of the environment and the specific requirements of the reinforcement learning problem.</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15</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lang="en-US" dirty="0"/>
          </a:p>
        </p:txBody>
      </p:sp>
    </p:spTree>
    <p:extLst>
      <p:ext uri="{BB962C8B-B14F-4D97-AF65-F5344CB8AC3E}">
        <p14:creationId xmlns:p14="http://schemas.microsoft.com/office/powerpoint/2010/main" val="3377016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Sample vs Distribution Models</a:t>
            </a:r>
            <a:endParaRPr lang="en-US"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1" i="0" u="none" dirty="0">
                <a:solidFill>
                  <a:schemeClr val="dk1"/>
                </a:solidFill>
                <a:latin typeface="Tahoma"/>
                <a:ea typeface="Tahoma"/>
                <a:cs typeface="Tahoma"/>
                <a:sym typeface="Tahoma"/>
              </a:rPr>
              <a:t>Representation</a:t>
            </a:r>
            <a:r>
              <a:rPr lang="en-US" sz="2200" b="0" i="0" u="none" dirty="0">
                <a:solidFill>
                  <a:schemeClr val="dk1"/>
                </a:solidFill>
                <a:latin typeface="Tahoma"/>
                <a:ea typeface="Tahoma"/>
                <a:cs typeface="Tahoma"/>
                <a:sym typeface="Tahoma"/>
              </a:rPr>
              <a:t>: Sample models represent specific instances of next states and rewards, while distribution models represent probability distributions over all possible outcomes.</a:t>
            </a:r>
          </a:p>
          <a:p>
            <a:pPr marL="342900" lvl="0" indent="-342900" algn="l" rtl="0">
              <a:lnSpc>
                <a:spcPct val="150000"/>
              </a:lnSpc>
              <a:spcBef>
                <a:spcPts val="0"/>
              </a:spcBef>
              <a:spcAft>
                <a:spcPts val="0"/>
              </a:spcAft>
              <a:buClr>
                <a:schemeClr val="dk1"/>
              </a:buClr>
              <a:buSzPts val="1320"/>
              <a:buFont typeface="Noto Sans Symbols"/>
              <a:buChar char="❑"/>
            </a:pPr>
            <a:r>
              <a:rPr lang="en-US" sz="2200" b="1" i="0" u="none" dirty="0">
                <a:solidFill>
                  <a:schemeClr val="dk1"/>
                </a:solidFill>
                <a:latin typeface="Tahoma"/>
                <a:ea typeface="Tahoma"/>
                <a:cs typeface="Tahoma"/>
                <a:sym typeface="Tahoma"/>
              </a:rPr>
              <a:t>Uncertainty</a:t>
            </a:r>
            <a:r>
              <a:rPr lang="en-US" sz="2200" b="0" i="0" u="none" dirty="0">
                <a:solidFill>
                  <a:schemeClr val="dk1"/>
                </a:solidFill>
                <a:latin typeface="Tahoma"/>
                <a:ea typeface="Tahoma"/>
                <a:cs typeface="Tahoma"/>
                <a:sym typeface="Tahoma"/>
              </a:rPr>
              <a:t>: Sample models do not explicitly capture uncertainty in the environment's dynamics, whereas distribution models provide a measure of uncertainty through probability distributions.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16</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lang="en-US" dirty="0"/>
          </a:p>
        </p:txBody>
      </p:sp>
    </p:spTree>
    <p:extLst>
      <p:ext uri="{BB962C8B-B14F-4D97-AF65-F5344CB8AC3E}">
        <p14:creationId xmlns:p14="http://schemas.microsoft.com/office/powerpoint/2010/main" val="2409756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Sample vs Distribution Models</a:t>
            </a:r>
            <a:endParaRPr lang="en-US"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990114"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1" i="0" u="none" dirty="0">
                <a:solidFill>
                  <a:schemeClr val="dk1"/>
                </a:solidFill>
                <a:latin typeface="Tahoma"/>
                <a:ea typeface="Tahoma"/>
                <a:cs typeface="Tahoma"/>
                <a:sym typeface="Tahoma"/>
              </a:rPr>
              <a:t>Efficiency</a:t>
            </a:r>
            <a:r>
              <a:rPr lang="en-US" sz="2200" b="0" i="0" u="none" dirty="0">
                <a:solidFill>
                  <a:schemeClr val="dk1"/>
                </a:solidFill>
                <a:latin typeface="Tahoma"/>
                <a:ea typeface="Tahoma"/>
                <a:cs typeface="Tahoma"/>
                <a:sym typeface="Tahoma"/>
              </a:rPr>
              <a:t>: Sample models can be more memory-intensive and less efficient to compute compared to distribution models, especially in environments with large state and action spaces.</a:t>
            </a:r>
          </a:p>
          <a:p>
            <a:pPr marL="342900" lvl="0" indent="-342900" algn="l" rtl="0">
              <a:lnSpc>
                <a:spcPct val="150000"/>
              </a:lnSpc>
              <a:spcBef>
                <a:spcPts val="0"/>
              </a:spcBef>
              <a:spcAft>
                <a:spcPts val="0"/>
              </a:spcAft>
              <a:buClr>
                <a:schemeClr val="dk1"/>
              </a:buClr>
              <a:buSzPts val="1320"/>
              <a:buFont typeface="Noto Sans Symbols"/>
              <a:buChar char="❑"/>
            </a:pPr>
            <a:r>
              <a:rPr lang="en-US" sz="2200" b="1" i="0" u="none" dirty="0">
                <a:solidFill>
                  <a:schemeClr val="dk1"/>
                </a:solidFill>
                <a:latin typeface="Tahoma"/>
                <a:ea typeface="Tahoma"/>
                <a:cs typeface="Tahoma"/>
                <a:sym typeface="Tahoma"/>
              </a:rPr>
              <a:t>Applicability</a:t>
            </a:r>
            <a:r>
              <a:rPr lang="en-US" sz="2200" b="0" i="0" u="none" dirty="0">
                <a:solidFill>
                  <a:schemeClr val="dk1"/>
                </a:solidFill>
                <a:latin typeface="Tahoma"/>
                <a:ea typeface="Tahoma"/>
                <a:cs typeface="Tahoma"/>
                <a:sym typeface="Tahoma"/>
              </a:rPr>
              <a:t>: Sample models are often used in deterministic environments or when exact samples are readily available, while distribution models are more suitable for stochastic environments or when uncertainty needs to be explicitly accounted for.</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17</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lang="en-US" dirty="0"/>
          </a:p>
        </p:txBody>
      </p:sp>
    </p:spTree>
    <p:extLst>
      <p:ext uri="{BB962C8B-B14F-4D97-AF65-F5344CB8AC3E}">
        <p14:creationId xmlns:p14="http://schemas.microsoft.com/office/powerpoint/2010/main" val="2401835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Distribution Models </a:t>
            </a:r>
            <a:r>
              <a:rPr lang="en-US" dirty="0"/>
              <a:t>Example</a:t>
            </a:r>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990114"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i="0" u="none" dirty="0">
                <a:solidFill>
                  <a:schemeClr val="dk1"/>
                </a:solidFill>
                <a:latin typeface="Tahoma"/>
                <a:ea typeface="Tahoma"/>
                <a:cs typeface="Tahoma"/>
                <a:sym typeface="Tahoma"/>
              </a:rPr>
              <a:t>Example of a distribution model for a two-armed bandit problem to represent and update probability distributions of rewards </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18</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lang="en-US" dirty="0"/>
          </a:p>
        </p:txBody>
      </p:sp>
      <p:pic>
        <p:nvPicPr>
          <p:cNvPr id="3" name="Picture 2">
            <a:extLst>
              <a:ext uri="{FF2B5EF4-FFF2-40B4-BE49-F238E27FC236}">
                <a16:creationId xmlns:a16="http://schemas.microsoft.com/office/drawing/2014/main" id="{93BB6F57-6245-B645-9702-52B3B29CA886}"/>
              </a:ext>
            </a:extLst>
          </p:cNvPr>
          <p:cNvPicPr>
            <a:picLocks noChangeAspect="1"/>
          </p:cNvPicPr>
          <p:nvPr/>
        </p:nvPicPr>
        <p:blipFill>
          <a:blip r:embed="rId4"/>
          <a:stretch>
            <a:fillRect/>
          </a:stretch>
        </p:blipFill>
        <p:spPr>
          <a:xfrm>
            <a:off x="2025649" y="3204029"/>
            <a:ext cx="5768521" cy="3143770"/>
          </a:xfrm>
          <a:prstGeom prst="rect">
            <a:avLst/>
          </a:prstGeom>
        </p:spPr>
      </p:pic>
    </p:spTree>
    <p:extLst>
      <p:ext uri="{BB962C8B-B14F-4D97-AF65-F5344CB8AC3E}">
        <p14:creationId xmlns:p14="http://schemas.microsoft.com/office/powerpoint/2010/main" val="2988394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Distribution Models </a:t>
            </a:r>
            <a:r>
              <a:rPr lang="en-US" dirty="0"/>
              <a:t>Example</a:t>
            </a:r>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990114"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19</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lang="en-US" dirty="0"/>
          </a:p>
        </p:txBody>
      </p:sp>
      <p:pic>
        <p:nvPicPr>
          <p:cNvPr id="3" name="Picture 2">
            <a:extLst>
              <a:ext uri="{FF2B5EF4-FFF2-40B4-BE49-F238E27FC236}">
                <a16:creationId xmlns:a16="http://schemas.microsoft.com/office/drawing/2014/main" id="{1FDD0D77-3F5D-C94D-B232-08FC6E71ABE7}"/>
              </a:ext>
            </a:extLst>
          </p:cNvPr>
          <p:cNvPicPr>
            <a:picLocks noChangeAspect="1"/>
          </p:cNvPicPr>
          <p:nvPr/>
        </p:nvPicPr>
        <p:blipFill>
          <a:blip r:embed="rId4"/>
          <a:stretch>
            <a:fillRect/>
          </a:stretch>
        </p:blipFill>
        <p:spPr>
          <a:xfrm>
            <a:off x="838199" y="1784349"/>
            <a:ext cx="7119257" cy="4297501"/>
          </a:xfrm>
          <a:prstGeom prst="rect">
            <a:avLst/>
          </a:prstGeom>
        </p:spPr>
      </p:pic>
    </p:spTree>
    <p:extLst>
      <p:ext uri="{BB962C8B-B14F-4D97-AF65-F5344CB8AC3E}">
        <p14:creationId xmlns:p14="http://schemas.microsoft.com/office/powerpoint/2010/main" val="513762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Objectives</a:t>
            </a:r>
            <a:endParaRPr/>
          </a:p>
        </p:txBody>
      </p:sp>
      <p:pic>
        <p:nvPicPr>
          <p:cNvPr id="198" name="Google Shape;198;p2"/>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0" name="Google Shape;200;p2"/>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a:t>
            </a:fld>
            <a:endParaRPr/>
          </a:p>
        </p:txBody>
      </p:sp>
      <p:sp>
        <p:nvSpPr>
          <p:cNvPr id="7" name="Google Shape;341;p15">
            <a:extLst>
              <a:ext uri="{FF2B5EF4-FFF2-40B4-BE49-F238E27FC236}">
                <a16:creationId xmlns:a16="http://schemas.microsoft.com/office/drawing/2014/main" id="{80E9F35F-BEF3-8449-B91D-6BDA225D1FB5}"/>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dirty="0"/>
          </a:p>
        </p:txBody>
      </p:sp>
      <p:sp>
        <p:nvSpPr>
          <p:cNvPr id="10" name="Google Shape;207;p3" descr="Rectangle: Click to edit Master text styles &#10;Second level &#10;Third level &#10;Fourth level &#10;Fifth level">
            <a:extLst>
              <a:ext uri="{FF2B5EF4-FFF2-40B4-BE49-F238E27FC236}">
                <a16:creationId xmlns:a16="http://schemas.microsoft.com/office/drawing/2014/main" id="{9DE7A434-9D33-874C-9C9A-100E8B38BA53}"/>
              </a:ext>
            </a:extLst>
          </p:cNvPr>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Describe what a model is and how they can be used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Classify models as distribution models or sample models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Identify when to use a distribution model or sample model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Describe the advantages and disadvantages of sample models and distribution models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Sample Models </a:t>
            </a:r>
            <a:r>
              <a:rPr lang="en-US" dirty="0"/>
              <a:t>Example</a:t>
            </a:r>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990114"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i="0" u="none" dirty="0">
                <a:solidFill>
                  <a:schemeClr val="dk1"/>
                </a:solidFill>
                <a:latin typeface="Tahoma"/>
                <a:ea typeface="Tahoma"/>
                <a:cs typeface="Tahoma"/>
                <a:sym typeface="Tahoma"/>
              </a:rPr>
              <a:t>Example of a sample model for a simple grid world environment</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20</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lang="en-US" dirty="0"/>
          </a:p>
        </p:txBody>
      </p:sp>
      <p:pic>
        <p:nvPicPr>
          <p:cNvPr id="3" name="Picture 2">
            <a:extLst>
              <a:ext uri="{FF2B5EF4-FFF2-40B4-BE49-F238E27FC236}">
                <a16:creationId xmlns:a16="http://schemas.microsoft.com/office/drawing/2014/main" id="{A7C38266-832F-DE4D-9570-AC6281B695F2}"/>
              </a:ext>
            </a:extLst>
          </p:cNvPr>
          <p:cNvPicPr>
            <a:picLocks noChangeAspect="1"/>
          </p:cNvPicPr>
          <p:nvPr/>
        </p:nvPicPr>
        <p:blipFill>
          <a:blip r:embed="rId4"/>
          <a:stretch>
            <a:fillRect/>
          </a:stretch>
        </p:blipFill>
        <p:spPr>
          <a:xfrm>
            <a:off x="1193799" y="2754992"/>
            <a:ext cx="6066971" cy="3565959"/>
          </a:xfrm>
          <a:prstGeom prst="rect">
            <a:avLst/>
          </a:prstGeom>
        </p:spPr>
      </p:pic>
    </p:spTree>
    <p:extLst>
      <p:ext uri="{BB962C8B-B14F-4D97-AF65-F5344CB8AC3E}">
        <p14:creationId xmlns:p14="http://schemas.microsoft.com/office/powerpoint/2010/main" val="3197569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Sample Models </a:t>
            </a:r>
            <a:r>
              <a:rPr lang="en-US" dirty="0"/>
              <a:t>Example</a:t>
            </a:r>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990114"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21</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lang="en-US" dirty="0"/>
          </a:p>
        </p:txBody>
      </p:sp>
      <p:pic>
        <p:nvPicPr>
          <p:cNvPr id="3" name="Picture 2">
            <a:extLst>
              <a:ext uri="{FF2B5EF4-FFF2-40B4-BE49-F238E27FC236}">
                <a16:creationId xmlns:a16="http://schemas.microsoft.com/office/drawing/2014/main" id="{071C95F7-E75A-F848-B75E-D3B282E898B0}"/>
              </a:ext>
            </a:extLst>
          </p:cNvPr>
          <p:cNvPicPr>
            <a:picLocks noChangeAspect="1"/>
          </p:cNvPicPr>
          <p:nvPr/>
        </p:nvPicPr>
        <p:blipFill>
          <a:blip r:embed="rId4"/>
          <a:stretch>
            <a:fillRect/>
          </a:stretch>
        </p:blipFill>
        <p:spPr>
          <a:xfrm>
            <a:off x="838199" y="1708149"/>
            <a:ext cx="5965371" cy="4627193"/>
          </a:xfrm>
          <a:prstGeom prst="rect">
            <a:avLst/>
          </a:prstGeom>
        </p:spPr>
      </p:pic>
    </p:spTree>
    <p:extLst>
      <p:ext uri="{BB962C8B-B14F-4D97-AF65-F5344CB8AC3E}">
        <p14:creationId xmlns:p14="http://schemas.microsoft.com/office/powerpoint/2010/main" val="1890315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4"/>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Summary</a:t>
            </a:r>
            <a:endParaRPr/>
          </a:p>
        </p:txBody>
      </p:sp>
      <p:pic>
        <p:nvPicPr>
          <p:cNvPr id="332" name="Google Shape;332;p14"/>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33" name="Google Shape;333;p14"/>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lang="en-US" dirty="0"/>
          </a:p>
        </p:txBody>
      </p:sp>
      <p:sp>
        <p:nvSpPr>
          <p:cNvPr id="334" name="Google Shape;334;p14"/>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22</a:t>
            </a:fld>
            <a:endParaRPr/>
          </a:p>
        </p:txBody>
      </p:sp>
      <p:sp>
        <p:nvSpPr>
          <p:cNvPr id="9" name="Google Shape;207;p3" descr="Rectangle: Click to edit Master text styles &#10;Second level &#10;Third level &#10;Fourth level &#10;Fifth level">
            <a:extLst>
              <a:ext uri="{FF2B5EF4-FFF2-40B4-BE49-F238E27FC236}">
                <a16:creationId xmlns:a16="http://schemas.microsoft.com/office/drawing/2014/main" id="{9DCF86EC-9F76-EE40-82FC-20BF2B812E2E}"/>
              </a:ext>
            </a:extLst>
          </p:cNvPr>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Describe what a model is and how they can be used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Classify models as distribution models or sample models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Identify when to use a distribution model or sample model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Describe the advantages and disadvantages of sample models and distribution models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5"/>
          <p:cNvSpPr txBox="1">
            <a:spLocks noGrp="1"/>
          </p:cNvSpPr>
          <p:nvPr>
            <p:ph type="title"/>
          </p:nvPr>
        </p:nvSpPr>
        <p:spPr>
          <a:xfrm>
            <a:off x="1143000" y="3124200"/>
            <a:ext cx="6705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Q &amp; A</a:t>
            </a:r>
            <a:endParaRPr/>
          </a:p>
        </p:txBody>
      </p:sp>
      <p:pic>
        <p:nvPicPr>
          <p:cNvPr id="340" name="Google Shape;340;p15"/>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41" name="Google Shape;341;p15"/>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lang="en-US" dirty="0"/>
          </a:p>
        </p:txBody>
      </p:sp>
      <p:sp>
        <p:nvSpPr>
          <p:cNvPr id="342" name="Google Shape;342;p15"/>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What is a Model?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199" y="1708150"/>
            <a:ext cx="7979229"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Models are used to store knowledge about the dynamics.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From a particular state in action, the model should produce a possible next state and reward.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This allows us to see an outcome of an action without having to actually take it. </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lang="en-US" dirty="0"/>
          </a:p>
        </p:txBody>
      </p:sp>
      <p:pic>
        <p:nvPicPr>
          <p:cNvPr id="3" name="Picture 2">
            <a:extLst>
              <a:ext uri="{FF2B5EF4-FFF2-40B4-BE49-F238E27FC236}">
                <a16:creationId xmlns:a16="http://schemas.microsoft.com/office/drawing/2014/main" id="{EDAEDD7B-470F-D942-8862-E4A4CDDE1EF4}"/>
              </a:ext>
            </a:extLst>
          </p:cNvPr>
          <p:cNvPicPr>
            <a:picLocks noChangeAspect="1"/>
          </p:cNvPicPr>
          <p:nvPr/>
        </p:nvPicPr>
        <p:blipFill>
          <a:blip r:embed="rId4"/>
          <a:stretch>
            <a:fillRect/>
          </a:stretch>
        </p:blipFill>
        <p:spPr>
          <a:xfrm>
            <a:off x="2300513" y="4305300"/>
            <a:ext cx="5054600" cy="1689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What is a Model?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In the context of reinforcement learning, a model refers to a simplified representation of the environment that allows the agent to simulate and predict the outcomes of its actions without interacting directly with the real environment.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In other words, a model provides a way for the agent to estimate the consequences of its actions before actually executing them.</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4</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lang="en-US" dirty="0"/>
          </a:p>
        </p:txBody>
      </p:sp>
    </p:spTree>
    <p:extLst>
      <p:ext uri="{BB962C8B-B14F-4D97-AF65-F5344CB8AC3E}">
        <p14:creationId xmlns:p14="http://schemas.microsoft.com/office/powerpoint/2010/main" val="302639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What is a Model?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A model allows for planning. Planning refers to the process of using a model to improve a policy</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5</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lang="en-US" dirty="0"/>
          </a:p>
        </p:txBody>
      </p:sp>
      <p:pic>
        <p:nvPicPr>
          <p:cNvPr id="3" name="Picture 2">
            <a:extLst>
              <a:ext uri="{FF2B5EF4-FFF2-40B4-BE49-F238E27FC236}">
                <a16:creationId xmlns:a16="http://schemas.microsoft.com/office/drawing/2014/main" id="{E38EED48-03E6-F54A-A988-348E993F9122}"/>
              </a:ext>
            </a:extLst>
          </p:cNvPr>
          <p:cNvPicPr>
            <a:picLocks noChangeAspect="1"/>
          </p:cNvPicPr>
          <p:nvPr/>
        </p:nvPicPr>
        <p:blipFill>
          <a:blip r:embed="rId4"/>
          <a:stretch>
            <a:fillRect/>
          </a:stretch>
        </p:blipFill>
        <p:spPr>
          <a:xfrm>
            <a:off x="1270000" y="2997200"/>
            <a:ext cx="6604000" cy="3136900"/>
          </a:xfrm>
          <a:prstGeom prst="rect">
            <a:avLst/>
          </a:prstGeom>
        </p:spPr>
      </p:pic>
    </p:spTree>
    <p:extLst>
      <p:ext uri="{BB962C8B-B14F-4D97-AF65-F5344CB8AC3E}">
        <p14:creationId xmlns:p14="http://schemas.microsoft.com/office/powerpoint/2010/main" val="369743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What is a Model?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One way to plan with a model is to use simulated experience and perform value function updates as if those experiences happened.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By improving the value estimates, we can make more informed decisions.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Simulating experience improves the sample efficiency.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addition of simulated experience means the agent needs fewer interactions with the world to come up with the same policy</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6</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lang="en-US" dirty="0"/>
          </a:p>
        </p:txBody>
      </p:sp>
    </p:spTree>
    <p:extLst>
      <p:ext uri="{BB962C8B-B14F-4D97-AF65-F5344CB8AC3E}">
        <p14:creationId xmlns:p14="http://schemas.microsoft.com/office/powerpoint/2010/main" val="690573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What is a Model?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Models </a:t>
            </a:r>
            <a:r>
              <a:rPr lang="en-US" sz="2200" dirty="0"/>
              <a:t>are used for planning</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7</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lang="en-US" dirty="0"/>
          </a:p>
        </p:txBody>
      </p:sp>
      <p:pic>
        <p:nvPicPr>
          <p:cNvPr id="3" name="Picture 2">
            <a:extLst>
              <a:ext uri="{FF2B5EF4-FFF2-40B4-BE49-F238E27FC236}">
                <a16:creationId xmlns:a16="http://schemas.microsoft.com/office/drawing/2014/main" id="{46C57112-9EC7-3545-9CD2-7E0CA6074D3F}"/>
              </a:ext>
            </a:extLst>
          </p:cNvPr>
          <p:cNvPicPr>
            <a:picLocks noChangeAspect="1"/>
          </p:cNvPicPr>
          <p:nvPr/>
        </p:nvPicPr>
        <p:blipFill>
          <a:blip r:embed="rId4"/>
          <a:stretch>
            <a:fillRect/>
          </a:stretch>
        </p:blipFill>
        <p:spPr>
          <a:xfrm>
            <a:off x="1043214" y="2498271"/>
            <a:ext cx="6604000" cy="3124200"/>
          </a:xfrm>
          <a:prstGeom prst="rect">
            <a:avLst/>
          </a:prstGeom>
        </p:spPr>
      </p:pic>
    </p:spTree>
    <p:extLst>
      <p:ext uri="{BB962C8B-B14F-4D97-AF65-F5344CB8AC3E}">
        <p14:creationId xmlns:p14="http://schemas.microsoft.com/office/powerpoint/2010/main" val="55899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Model Types</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Sample model, which produces an actual outcome drawn from some underlying probabilities.</a:t>
            </a:r>
          </a:p>
          <a:p>
            <a:pPr marL="800100" lvl="1" indent="-342900">
              <a:lnSpc>
                <a:spcPct val="150000"/>
              </a:lnSpc>
              <a:spcBef>
                <a:spcPts val="0"/>
              </a:spcBef>
              <a:buSzPts val="1320"/>
              <a:buFont typeface="Noto Sans Symbols"/>
              <a:buChar char="❑"/>
            </a:pPr>
            <a:r>
              <a:rPr lang="en-US" sz="1800" dirty="0"/>
              <a:t>For example, a sample model for flipping a coin can generate a random sequence of heads and tails.</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8</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lang="en-US" dirty="0"/>
          </a:p>
        </p:txBody>
      </p:sp>
      <p:pic>
        <p:nvPicPr>
          <p:cNvPr id="5" name="Picture 4">
            <a:extLst>
              <a:ext uri="{FF2B5EF4-FFF2-40B4-BE49-F238E27FC236}">
                <a16:creationId xmlns:a16="http://schemas.microsoft.com/office/drawing/2014/main" id="{75FA36C3-1767-7743-9EE1-CD0CD44C962D}"/>
              </a:ext>
            </a:extLst>
          </p:cNvPr>
          <p:cNvPicPr>
            <a:picLocks noChangeAspect="1"/>
          </p:cNvPicPr>
          <p:nvPr/>
        </p:nvPicPr>
        <p:blipFill>
          <a:blip r:embed="rId4"/>
          <a:stretch>
            <a:fillRect/>
          </a:stretch>
        </p:blipFill>
        <p:spPr>
          <a:xfrm>
            <a:off x="3352800" y="3665765"/>
            <a:ext cx="1993900" cy="2705100"/>
          </a:xfrm>
          <a:prstGeom prst="rect">
            <a:avLst/>
          </a:prstGeom>
        </p:spPr>
      </p:pic>
    </p:spTree>
    <p:extLst>
      <p:ext uri="{BB962C8B-B14F-4D97-AF65-F5344CB8AC3E}">
        <p14:creationId xmlns:p14="http://schemas.microsoft.com/office/powerpoint/2010/main" val="2485045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Model Types</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8066314"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Sample Model:</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Description</a:t>
            </a:r>
            <a:r>
              <a:rPr lang="en-US" sz="1800" b="0" i="0" u="none" dirty="0">
                <a:solidFill>
                  <a:schemeClr val="dk1"/>
                </a:solidFill>
                <a:latin typeface="Tahoma"/>
                <a:ea typeface="Tahoma"/>
                <a:cs typeface="Tahoma"/>
                <a:sym typeface="Tahoma"/>
              </a:rPr>
              <a:t>: A sample model provides specific samples or instances of the next state and reward for a given state-action pair.</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Implementation</a:t>
            </a:r>
            <a:r>
              <a:rPr lang="en-US" sz="1800" b="0" i="0" u="none" dirty="0">
                <a:solidFill>
                  <a:schemeClr val="dk1"/>
                </a:solidFill>
                <a:latin typeface="Tahoma"/>
                <a:ea typeface="Tahoma"/>
                <a:cs typeface="Tahoma"/>
                <a:sym typeface="Tahoma"/>
              </a:rPr>
              <a:t>: Instead of providing a probability distribution over all possible next states and rewards, a sample model generates actual samples based on the transition dynamics of the environment.</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Example</a:t>
            </a:r>
            <a:r>
              <a:rPr lang="en-US" sz="1800" b="0" i="0" u="none" dirty="0">
                <a:solidFill>
                  <a:schemeClr val="dk1"/>
                </a:solidFill>
                <a:latin typeface="Tahoma"/>
                <a:ea typeface="Tahoma"/>
                <a:cs typeface="Tahoma"/>
                <a:sym typeface="Tahoma"/>
              </a:rPr>
              <a:t>: In a sample model for a </a:t>
            </a:r>
            <a:r>
              <a:rPr lang="en-US" sz="1800" b="0" i="0" u="none" dirty="0" err="1">
                <a:solidFill>
                  <a:schemeClr val="dk1"/>
                </a:solidFill>
                <a:latin typeface="Tahoma"/>
                <a:ea typeface="Tahoma"/>
                <a:cs typeface="Tahoma"/>
                <a:sym typeface="Tahoma"/>
              </a:rPr>
              <a:t>gridworld</a:t>
            </a:r>
            <a:r>
              <a:rPr lang="en-US" sz="1800" b="0" i="0" u="none" dirty="0">
                <a:solidFill>
                  <a:schemeClr val="dk1"/>
                </a:solidFill>
                <a:latin typeface="Tahoma"/>
                <a:ea typeface="Tahoma"/>
                <a:cs typeface="Tahoma"/>
                <a:sym typeface="Tahoma"/>
              </a:rPr>
              <a:t> environment, when the agent takes an action in a particular state, the sample model directly provides a specific next state and reward based on the environment's transition probabilities.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9</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Define model</a:t>
            </a:r>
            <a:endParaRPr lang="en-US" dirty="0"/>
          </a:p>
        </p:txBody>
      </p:sp>
    </p:spTree>
    <p:extLst>
      <p:ext uri="{BB962C8B-B14F-4D97-AF65-F5344CB8AC3E}">
        <p14:creationId xmlns:p14="http://schemas.microsoft.com/office/powerpoint/2010/main" val="1100882424"/>
      </p:ext>
    </p:extLst>
  </p:cSld>
  <p:clrMapOvr>
    <a:masterClrMapping/>
  </p:clrMapOvr>
</p:sld>
</file>

<file path=ppt/theme/theme1.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1044</Words>
  <Application>Microsoft Macintosh PowerPoint</Application>
  <PresentationFormat>On-screen Show (4:3)</PresentationFormat>
  <Paragraphs>136</Paragraphs>
  <Slides>23</Slides>
  <Notes>23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Arial</vt:lpstr>
      <vt:lpstr>Noto Sans Symbols</vt:lpstr>
      <vt:lpstr>Tahoma</vt:lpstr>
      <vt:lpstr>1_Blueprint</vt:lpstr>
      <vt:lpstr>Blueprint</vt:lpstr>
      <vt:lpstr>Define Model in Reinforcement Learning</vt:lpstr>
      <vt:lpstr>Objectives</vt:lpstr>
      <vt:lpstr>What is a Model?  </vt:lpstr>
      <vt:lpstr>What is a Model?  </vt:lpstr>
      <vt:lpstr>What is a Model?  </vt:lpstr>
      <vt:lpstr>What is a Model?  </vt:lpstr>
      <vt:lpstr>What is a Model?  </vt:lpstr>
      <vt:lpstr>Model Types</vt:lpstr>
      <vt:lpstr>Model Types</vt:lpstr>
      <vt:lpstr>Model Types</vt:lpstr>
      <vt:lpstr>Model Types</vt:lpstr>
      <vt:lpstr>Model Types</vt:lpstr>
      <vt:lpstr>Model Types</vt:lpstr>
      <vt:lpstr>Model Types</vt:lpstr>
      <vt:lpstr>Sample vs Distribution Models</vt:lpstr>
      <vt:lpstr>Sample vs Distribution Models</vt:lpstr>
      <vt:lpstr>Sample vs Distribution Models</vt:lpstr>
      <vt:lpstr>Distribution Models Example</vt:lpstr>
      <vt:lpstr>Distribution Models Example</vt:lpstr>
      <vt:lpstr>Sample Models Example</vt:lpstr>
      <vt:lpstr>Sample Models Example</vt:lpstr>
      <vt:lpstr>Summary</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dc:title>
  <dc:creator>Microsoft Office User</dc:creator>
  <cp:lastModifiedBy>Hoa Doan Nguyen Thanh</cp:lastModifiedBy>
  <cp:revision>9</cp:revision>
  <dcterms:created xsi:type="dcterms:W3CDTF">2022-12-09T09:55:15Z</dcterms:created>
  <dcterms:modified xsi:type="dcterms:W3CDTF">2024-03-31T16:12:28Z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0</vt:i4>
  </property>
  <property fmtid="{D5CDD505-2E9C-101B-9397-08002B2CF9AE}" pid="3" name="GraphicType">
    <vt:i4>0</vt:i4>
  </property>
  <property fmtid="{D5CDD505-2E9C-101B-9397-08002B2CF9AE}" pid="4" name="Compression">
    <vt:i4>0</vt:i4>
  </property>
  <property fmtid="{D5CDD505-2E9C-101B-9397-08002B2CF9AE}" pid="5" name="ScreenSize">
    <vt:i4>0</vt:i4>
  </property>
  <property fmtid="{D5CDD505-2E9C-101B-9397-08002B2CF9AE}" pid="6" name="ScreenUsage">
    <vt:i4>0</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0</vt:i4>
  </property>
  <property fmtid="{D5CDD505-2E9C-101B-9397-08002B2CF9AE}" pid="14" name="TextColor">
    <vt:i4>0</vt:i4>
  </property>
  <property fmtid="{D5CDD505-2E9C-101B-9397-08002B2CF9AE}" pid="15" name="LinkColor">
    <vt:i4>0</vt:i4>
  </property>
  <property fmtid="{D5CDD505-2E9C-101B-9397-08002B2CF9AE}" pid="16" name="VisitedColor">
    <vt:i4>0</vt:i4>
  </property>
  <property fmtid="{D5CDD505-2E9C-101B-9397-08002B2CF9AE}" pid="17" name="TransparentButton">
    <vt:i4>0</vt:i4>
  </property>
  <property fmtid="{D5CDD505-2E9C-101B-9397-08002B2CF9AE}" pid="18" name="ButtonType">
    <vt:i4>0</vt:i4>
  </property>
  <property fmtid="{D5CDD505-2E9C-101B-9397-08002B2CF9AE}" pid="19" name="ShowNotes">
    <vt:bool>false</vt:bool>
  </property>
  <property fmtid="{D5CDD505-2E9C-101B-9397-08002B2CF9AE}" pid="20" name="NavBtnPos">
    <vt:i4>0</vt:i4>
  </property>
  <property fmtid="{D5CDD505-2E9C-101B-9397-08002B2CF9AE}" pid="21" name="OutputDir">
    <vt:lpwstr>C:\Work\html</vt:lpwstr>
  </property>
</Properties>
</file>