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  <p:sldMasterId id="2147483650" r:id="rId2"/>
  </p:sldMasterIdLst>
  <p:notesMasterIdLst>
    <p:notesMasterId r:id="rId27"/>
  </p:notesMasterIdLst>
  <p:sldIdLst>
    <p:sldId id="256" r:id="rId3"/>
    <p:sldId id="257" r:id="rId4"/>
    <p:sldId id="258" r:id="rId5"/>
    <p:sldId id="274" r:id="rId6"/>
    <p:sldId id="272" r:id="rId7"/>
    <p:sldId id="273" r:id="rId8"/>
    <p:sldId id="276" r:id="rId9"/>
    <p:sldId id="277" r:id="rId10"/>
    <p:sldId id="280" r:id="rId11"/>
    <p:sldId id="278" r:id="rId12"/>
    <p:sldId id="279" r:id="rId13"/>
    <p:sldId id="281" r:id="rId14"/>
    <p:sldId id="287" r:id="rId15"/>
    <p:sldId id="282" r:id="rId16"/>
    <p:sldId id="283" r:id="rId17"/>
    <p:sldId id="284" r:id="rId18"/>
    <p:sldId id="285" r:id="rId19"/>
    <p:sldId id="288" r:id="rId20"/>
    <p:sldId id="289" r:id="rId21"/>
    <p:sldId id="290" r:id="rId22"/>
    <p:sldId id="291" r:id="rId23"/>
    <p:sldId id="292" r:id="rId24"/>
    <p:sldId id="270" r:id="rId25"/>
    <p:sldId id="271" r:id="rId26"/>
  </p:sldIdLst>
  <p:sldSz cx="9144000" cy="6858000" type="screen4x3"/>
  <p:notesSz cx="7302500" cy="9588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sSwr0Rn44+Fg79SyXE1cdzAsQ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8"/>
    <p:restoredTop sz="94663"/>
  </p:normalViewPr>
  <p:slideViewPr>
    <p:cSldViewPr snapToGrid="0">
      <p:cViewPr varScale="1">
        <p:scale>
          <a:sx n="117" d="100"/>
          <a:sy n="117" d="100"/>
        </p:scale>
        <p:origin x="5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38612" y="0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5712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205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5577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75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8639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52441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370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8322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6036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74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211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4159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1582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9746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489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48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531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216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7620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720725"/>
            <a:ext cx="4792662" cy="3594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973137" y="4554537"/>
            <a:ext cx="5356225" cy="431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:notes"/>
          <p:cNvSpPr txBox="1"/>
          <p:nvPr/>
        </p:nvSpPr>
        <p:spPr>
          <a:xfrm>
            <a:off x="4138612" y="9109075"/>
            <a:ext cx="316388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00" tIns="48250" rIns="96500" bIns="482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609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 descr="Rectangle: Click to edit Master text styles&#10;Second level&#10;Third level&#10;Fourth level&#10;Fifth level"/>
          <p:cNvSpPr txBox="1"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hart" type="txAndChart">
  <p:cSld name="TEXT_AND_CHAR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19"/>
          <p:cNvSpPr>
            <a:spLocks noGrp="1"/>
          </p:cNvSpPr>
          <p:nvPr>
            <p:ph type="chart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528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9718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2" name="Google Shape;12;p16"/>
              <p:cNvSpPr txBox="1"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grpSp>
            <p:nvGrpSpPr>
              <p:cNvPr id="13" name="Google Shape;13;p16"/>
              <p:cNvGrpSpPr/>
              <p:nvPr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cxnSp>
              <p:nvCxnSpPr>
                <p:cNvPr id="14" name="Google Shape;14;p16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6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6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6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6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6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6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6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6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6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6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6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6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6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6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6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6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1" name="Google Shape;31;p16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16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6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6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6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6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6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6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6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6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6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6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6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6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6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6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6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6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6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6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6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6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6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6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6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6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6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6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6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6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16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2" name="Google Shape;62;p16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16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16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65" name="Google Shape;65;p16"/>
              <p:cNvCxnSpPr/>
              <p:nvPr/>
            </p:nvCxnSpPr>
            <p:spPr>
              <a:xfrm>
                <a:off x="5568" y="0"/>
                <a:ext cx="0" cy="14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66" name="Google Shape;66;p16"/>
            <p:cNvGrpSpPr/>
            <p:nvPr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cxnSp>
            <p:nvCxnSpPr>
              <p:cNvPr id="67" name="Google Shape;67;p16"/>
              <p:cNvCxnSpPr/>
              <p:nvPr/>
            </p:nvCxnSpPr>
            <p:spPr>
              <a:xfrm>
                <a:off x="506" y="559"/>
                <a:ext cx="0" cy="1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6"/>
              <p:cNvCxnSpPr/>
              <p:nvPr/>
            </p:nvCxnSpPr>
            <p:spPr>
              <a:xfrm rot="10800000">
                <a:off x="3" y="1924"/>
                <a:ext cx="32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6"/>
              <p:cNvCxnSpPr/>
              <p:nvPr/>
            </p:nvCxnSpPr>
            <p:spPr>
              <a:xfrm rot="10800000">
                <a:off x="384" y="938"/>
                <a:ext cx="3811" cy="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0" name="Google Shape;70;p16"/>
              <p:cNvSpPr/>
              <p:nvPr/>
            </p:nvSpPr>
            <p:spPr>
              <a:xfrm rot="-5400000" flipH="1">
                <a:off x="425" y="860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71" name="Google Shape;71;p16"/>
            <p:cNvGrpSpPr/>
            <p:nvPr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cxnSp>
            <p:nvCxnSpPr>
              <p:cNvPr id="72" name="Google Shape;72;p16"/>
              <p:cNvCxnSpPr/>
              <p:nvPr/>
            </p:nvCxnSpPr>
            <p:spPr>
              <a:xfrm>
                <a:off x="1480" y="3442"/>
                <a:ext cx="38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16"/>
              <p:cNvCxnSpPr/>
              <p:nvPr/>
            </p:nvCxnSpPr>
            <p:spPr>
              <a:xfrm>
                <a:off x="5172" y="1952"/>
                <a:ext cx="0" cy="18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74" name="Google Shape;74;p16"/>
              <p:cNvSpPr/>
              <p:nvPr/>
            </p:nvSpPr>
            <p:spPr>
              <a:xfrm rot="5400000">
                <a:off x="5096" y="3347"/>
                <a:ext cx="156" cy="157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6" name="Google Shape;76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8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88" name="Google Shape;88;p1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9" name="Google Shape;89;p18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0" name="Google Shape;90;p18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18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2" name="Google Shape;92;p18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3" name="Google Shape;93;p18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4" name="Google Shape;94;p18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5" name="Google Shape;95;p18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6" name="Google Shape;96;p18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7" name="Google Shape;97;p18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8" name="Google Shape;98;p18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99" name="Google Shape;99;p18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0" name="Google Shape;100;p18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1" name="Google Shape;101;p18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2" name="Google Shape;102;p18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18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4" name="Google Shape;104;p18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5" name="Google Shape;105;p18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6" name="Google Shape;106;p18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7" name="Google Shape;107;p18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8" name="Google Shape;108;p18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8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8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8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2" name="Google Shape;112;p1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113" name="Google Shape;113;p18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4" name="Google Shape;114;p18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5" name="Google Shape;115;p18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6" name="Google Shape;116;p18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7" name="Google Shape;117;p18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8" name="Google Shape;118;p18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9" name="Google Shape;119;p18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0" name="Google Shape;120;p18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1" name="Google Shape;121;p18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2" name="Google Shape;122;p18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3" name="Google Shape;123;p18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4" name="Google Shape;124;p18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5" name="Google Shape;125;p18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6" name="Google Shape;126;p18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7" name="Google Shape;127;p18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18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9" name="Google Shape;129;p18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0" name="Google Shape;130;p18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1" name="Google Shape;131;p18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2" name="Google Shape;132;p18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3" name="Google Shape;133;p18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4" name="Google Shape;134;p18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5" name="Google Shape;135;p18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136;p18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137;p18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18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139;p18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140;p18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1" name="Google Shape;141;p18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42" name="Google Shape;142;p18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43" name="Google Shape;143;p18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44" name="Google Shape;144;p18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145" name="Google Shape;145;p18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8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8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49" name="Google Shape;149;p1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Char char="❑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dt" idx="10"/>
          </p:nvPr>
        </p:nvSpPr>
        <p:spPr>
          <a:xfrm>
            <a:off x="76200" y="6248400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ftr" idx="11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ldNum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1219200" y="1752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dirty="0"/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Architecture- Advantages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Learning: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leveraging both model-based and model-free approaches, the agent can learn more efficiently and adapt to changes in the environment more quickly.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8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80118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key steps of the Dyna algorithm between planning and real experience.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During planning, the agent uses its learned model to simulate future states and rewards, and then updates its value estimates based on these simulations.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allows the agent to explore potential future trajectories without actually interacting with the real environment.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3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1: Initialize: Initialize the Q-values for all state-action pairs and optionally initialize the model of the environment.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443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Loop: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Learning: If the model of the environment is not provided, learn the model from experience by observing state transitions and rewards.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Planning: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a state-action pair from the agent's experience.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the model to simulate the next state and reward given the sampled state-action pair.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Update the Q-values based on the simulated experience using a model-free learning algorithm.</a:t>
            </a:r>
          </a:p>
          <a:p>
            <a:pPr marL="1257300" lvl="2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Repeat planning steps for a certain number of iterations or until convergence.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6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Step 2: Loop: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Learning: …..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Planning:</a:t>
            </a:r>
            <a:r>
              <a:rPr lang="en-US" sz="1400" dirty="0"/>
              <a:t>…..</a:t>
            </a:r>
            <a:endParaRPr lang="en-US" sz="14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Real Experience: Interact with the real environment to collect new experiences.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Update: If the model is learned from experience, update the model using the new real experiences.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SzPts val="1320"/>
            </a:pPr>
            <a:r>
              <a:rPr lang="en-US" sz="2200" dirty="0"/>
              <a:t>Step 3: Repeat the loop for a certain number of episodes or until convergence.</a:t>
            </a:r>
            <a:endParaRPr sz="22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39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FEA22-692F-0F4B-B59E-BC03D5EE6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752128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2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and Q-learning offer different approaches to reinforcement learning.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combines model-based planning with model-free learning, potentially leading to more efficient and stable learning, while Q-learning learns directly from experience and can be simpler to implement.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39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Learning: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In Dyna, the agent explicitly learns a model of the environment, including transition dynamics and immediate rewards. This model is then used for planning.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does not explicitly learn a model of the environment. Instead, it learns directly from experience by updating Q-values based on observed state transitions and rewards.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775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Dyna incorporates planning by using the learned model to simulate future trajectories of state-action pairs. These simulated trajectories are used to update value estimates through model-free learning.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does not involve planning. It selects actions based on the current policy and updates Q-values directly based on observed rewards and transitions.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Exploration-Exploitation: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Dyna often explores the environment through its planning process. By simulating future trajectories, it can explore potential actions without taking them in the real environment.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typically relies on exploration strategies, such as </a:t>
            </a:r>
            <a:r>
              <a:rPr lang="el-GR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ε-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greedy, to explore the environment. It balances exploration and exploitation by occasionally choosing random actions.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434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Objectives</a:t>
            </a:r>
            <a:endParaRPr/>
          </a:p>
        </p:txBody>
      </p:sp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80E9F35F-BEF3-8449-B91D-6BDA225D1FB5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dirty="0"/>
          </a:p>
        </p:txBody>
      </p:sp>
      <p:sp>
        <p:nvSpPr>
          <p:cNvPr id="10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E7A434-9D33-874C-9C9A-100E8B38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Dyna architecture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Tabular Dyna-Q algorithm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Dyna and Q-Learning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Efficiency: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Dyna can be more sample-efficient than Q-learning in some cases, especially when planning can lead to better decision-making without additional real experiences.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learns directly from experience, which can require more samples to converge to an optimal policy, especially in complex environments.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5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Stability: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Dyna updates its value estimates based on both real experiences and simulated trajectories, potentially leading to more stable learning.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updates its Q-values based solely on observed experiences. While this can lead to stable learning, it may also result in more volatile updates, especially in environments with high variance.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1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vs Q-learning Algorithm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Complexity: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Dyna is often more complex to implement due to the additional step of learning a model and incorporating planning.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1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Q-learning</a:t>
            </a: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Q-learning is relatively straightforward to implement and understand, as it directly learns from experience without the need for a learned model or planning.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58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Summary</a:t>
            </a: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4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  <p:sp>
        <p:nvSpPr>
          <p:cNvPr id="334" name="Google Shape;334;p14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endParaRPr/>
          </a:p>
        </p:txBody>
      </p:sp>
      <p:sp>
        <p:nvSpPr>
          <p:cNvPr id="9" name="Google Shape;207;p3" descr="Rectangle: Click to edit Master text styles &#10;Second level &#10;Third level &#10;Fourth level &#10;Fifth level">
            <a:extLst>
              <a:ext uri="{FF2B5EF4-FFF2-40B4-BE49-F238E27FC236}">
                <a16:creationId xmlns:a16="http://schemas.microsoft.com/office/drawing/2014/main" id="{9DCF86EC-9F76-EE40-82FC-20BF2B812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Dyna architecture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Describe the Tabular Dyna-Q algorithm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Compare Dyna and Q-Learning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1143000" y="3124200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 &amp; A</a:t>
            </a:r>
            <a:endParaRPr/>
          </a:p>
        </p:txBody>
      </p:sp>
      <p:pic>
        <p:nvPicPr>
          <p:cNvPr id="340" name="Google Shape;34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5"/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  <p:sp>
        <p:nvSpPr>
          <p:cNvPr id="342" name="Google Shape;342;p15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Dyna Architecture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2B1DC-D8D1-8840-8FE2-8F62CF901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243" y="2015137"/>
            <a:ext cx="6339114" cy="4118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Dyna Architecture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186057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Components: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Environment and policy: generate a experience.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Use experience to perform direct RL updates.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Model to do planning, 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The environment experience: learn the model. This model will be used to generate model experience.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Search Control: control how the model generates this simulated experience, what states the agent will plan from.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dirty="0"/>
              <a:t>Planning updates are performed using the experience generated by the model.</a:t>
            </a:r>
            <a:endParaRPr sz="1800"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98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The Dyna Architecture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859486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Dyna architecture is a hybrid approach in reinforcement learning that combines model-based planning with model-free learning.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was introduced by Richard S. Sutton in 1990 as a way to leverage both the advantages of model-based planning and model-free learning to improve decision-making in reinforcement learning tasks.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5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Architecture- Components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 Learning: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agent learns a model of the environment, which captures the dynamics of state transitions and the associated rewards.</a:t>
            </a:r>
            <a:endParaRPr lang="en-US" sz="22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 learned model, the agent performs planning by simulating possible trajectories of state-action pairs.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9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Architecture- Components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199" y="1708150"/>
            <a:ext cx="8240713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Model-Free Learning: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Model-free learning allows the agent to learn directly from experience, updating its value estimates based on observed rewards and transitions.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Integration: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Dyna architecture integrates planning and model-free learning in a seamless manner. 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98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Architecture- Components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Experience Replay: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enhance learning efficiency, the Dyna architecture often employs experience replay, where past experiences (both real and simulated) are stored in a replay buffer and sampled randomly for learning updates. This helps the agent to learn from a diverse set of experiences and avoid the issue of correlated updates.</a:t>
            </a:r>
            <a:endParaRPr dirty="0"/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54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"/>
          <p:cNvSpPr txBox="1">
            <a:spLocks noGrp="1"/>
          </p:cNvSpPr>
          <p:nvPr>
            <p:ph type="title"/>
          </p:nvPr>
        </p:nvSpPr>
        <p:spPr>
          <a:xfrm>
            <a:off x="609599" y="304800"/>
            <a:ext cx="846931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 Architecture- Advantages  </a:t>
            </a:r>
            <a:endParaRPr dirty="0"/>
          </a:p>
        </p:txBody>
      </p:sp>
      <p:sp>
        <p:nvSpPr>
          <p:cNvPr id="207" name="Google Shape;207;p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08150"/>
            <a:ext cx="7696200" cy="431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Improved Sample Efficiency: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Planning allows the agent to explore potential future trajectories without actually interacting with the environment, reducing the need for extensive exploration.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20"/>
              <a:buFont typeface="Noto Sans Symbols"/>
              <a:buChar char="❑"/>
            </a:pPr>
            <a:r>
              <a:rPr lang="en-US" sz="22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Better Generalization: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SzPts val="1320"/>
              <a:buFont typeface="Noto Sans Symbols"/>
              <a:buChar char="❑"/>
            </a:pPr>
            <a:r>
              <a:rPr lang="en-US" sz="1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Model-based planning enables the agent to generalize knowledge beyond its immediate experiences, leading to more robust decision-making in novel situations.</a:t>
            </a:r>
          </a:p>
        </p:txBody>
      </p:sp>
      <p:pic>
        <p:nvPicPr>
          <p:cNvPr id="208" name="Google Shape;20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087" y="44450"/>
            <a:ext cx="1254125" cy="4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"/>
          <p:cNvSpPr txBox="1"/>
          <p:nvPr/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endParaRPr/>
          </a:p>
        </p:txBody>
      </p:sp>
      <p:sp>
        <p:nvSpPr>
          <p:cNvPr id="7" name="Google Shape;341;p15">
            <a:extLst>
              <a:ext uri="{FF2B5EF4-FFF2-40B4-BE49-F238E27FC236}">
                <a16:creationId xmlns:a16="http://schemas.microsoft.com/office/drawing/2014/main" id="{1CAB40C9-7EE1-9045-B825-D3DA4E11F1FE}"/>
              </a:ext>
            </a:extLst>
          </p:cNvPr>
          <p:cNvSpPr txBox="1"/>
          <p:nvPr/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</a:pPr>
            <a:r>
              <a:rPr lang="en-US" sz="1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Dyna as a formalism for planning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965606"/>
      </p:ext>
    </p:extLst>
  </p:cSld>
  <p:clrMapOvr>
    <a:masterClrMapping/>
  </p:clrMapOvr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1240</Words>
  <Application>Microsoft Macintosh PowerPoint</Application>
  <PresentationFormat>On-screen Show (4:3)</PresentationFormat>
  <Paragraphs>160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Noto Sans Symbols</vt:lpstr>
      <vt:lpstr>Tahoma</vt:lpstr>
      <vt:lpstr>1_Blueprint</vt:lpstr>
      <vt:lpstr>Blueprint</vt:lpstr>
      <vt:lpstr>Dyna as a formalism for planning</vt:lpstr>
      <vt:lpstr>Objectives</vt:lpstr>
      <vt:lpstr>The Dyna Architecture  </vt:lpstr>
      <vt:lpstr>The Dyna Architecture  </vt:lpstr>
      <vt:lpstr>The Dyna Architecture  </vt:lpstr>
      <vt:lpstr>Dyna Architecture- Components  </vt:lpstr>
      <vt:lpstr>Dyna Architecture- Components  </vt:lpstr>
      <vt:lpstr>Dyna Architecture- Components  </vt:lpstr>
      <vt:lpstr>Dyna Architecture- Advantages  </vt:lpstr>
      <vt:lpstr>Dyna Architecture- Advantages  </vt:lpstr>
      <vt:lpstr>Dyna Algorithm  </vt:lpstr>
      <vt:lpstr>Dyna Algorithm  </vt:lpstr>
      <vt:lpstr>Dyna Algorithm  </vt:lpstr>
      <vt:lpstr>Dyna Algorithm  </vt:lpstr>
      <vt:lpstr>Dyna Algorithm  </vt:lpstr>
      <vt:lpstr>Dyna vs Q-learning Algorithm  </vt:lpstr>
      <vt:lpstr>Dyna vs Q-learning Algorithm  </vt:lpstr>
      <vt:lpstr>Dyna vs Q-learning Algorithm  </vt:lpstr>
      <vt:lpstr>Dyna vs Q-learning Algorithm  </vt:lpstr>
      <vt:lpstr>Dyna vs Q-learning Algorithm  </vt:lpstr>
      <vt:lpstr>Dyna vs Q-learning Algorithm  </vt:lpstr>
      <vt:lpstr>Dyna vs Q-learning Algorithm  </vt:lpstr>
      <vt:lpstr>Summary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Microsoft Office User</dc:creator>
  <cp:lastModifiedBy>Hoa Doan Nguyen Thanh</cp:lastModifiedBy>
  <cp:revision>13</cp:revision>
  <dcterms:created xsi:type="dcterms:W3CDTF">2022-12-09T09:55:15Z</dcterms:created>
  <dcterms:modified xsi:type="dcterms:W3CDTF">2024-03-31T16:20:25Z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0</vt:i4>
  </property>
  <property fmtid="{D5CDD505-2E9C-101B-9397-08002B2CF9AE}" pid="3" name="GraphicType">
    <vt:i4>0</vt:i4>
  </property>
  <property fmtid="{D5CDD505-2E9C-101B-9397-08002B2CF9AE}" pid="4" name="Compression">
    <vt:i4>0</vt:i4>
  </property>
  <property fmtid="{D5CDD505-2E9C-101B-9397-08002B2CF9AE}" pid="5" name="ScreenSize">
    <vt:i4>0</vt:i4>
  </property>
  <property fmtid="{D5CDD505-2E9C-101B-9397-08002B2CF9AE}" pid="6" name="ScreenUsage">
    <vt:i4>0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0</vt:i4>
  </property>
  <property fmtid="{D5CDD505-2E9C-101B-9397-08002B2CF9AE}" pid="14" name="TextColor">
    <vt:i4>0</vt:i4>
  </property>
  <property fmtid="{D5CDD505-2E9C-101B-9397-08002B2CF9AE}" pid="15" name="LinkColor">
    <vt:i4>0</vt:i4>
  </property>
  <property fmtid="{D5CDD505-2E9C-101B-9397-08002B2CF9AE}" pid="16" name="VisitedColor">
    <vt:i4>0</vt:i4>
  </property>
  <property fmtid="{D5CDD505-2E9C-101B-9397-08002B2CF9AE}" pid="17" name="TransparentButton">
    <vt:i4>0</vt:i4>
  </property>
  <property fmtid="{D5CDD505-2E9C-101B-9397-08002B2CF9AE}" pid="18" name="ButtonType">
    <vt:i4>0</vt:i4>
  </property>
  <property fmtid="{D5CDD505-2E9C-101B-9397-08002B2CF9AE}" pid="19" name="ShowNotes">
    <vt:bool>false</vt:bool>
  </property>
  <property fmtid="{D5CDD505-2E9C-101B-9397-08002B2CF9AE}" pid="20" name="NavBtnPos">
    <vt:i4>0</vt:i4>
  </property>
  <property fmtid="{D5CDD505-2E9C-101B-9397-08002B2CF9AE}" pid="21" name="OutputDir">
    <vt:lpwstr>C:\Work\html</vt:lpwstr>
  </property>
</Properties>
</file>