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7"/>
  </p:notesMasterIdLst>
  <p:sldIdLst>
    <p:sldId id="256" r:id="rId3"/>
    <p:sldId id="257" r:id="rId4"/>
    <p:sldId id="258" r:id="rId5"/>
    <p:sldId id="272" r:id="rId6"/>
    <p:sldId id="273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270" r:id="rId25"/>
    <p:sldId id="271" r:id="rId26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9"/>
    <p:restoredTop sz="94663"/>
  </p:normalViewPr>
  <p:slideViewPr>
    <p:cSldViewPr snapToGrid="0">
      <p:cViewPr varScale="1">
        <p:scale>
          <a:sx n="111" d="100"/>
          <a:sy n="111" d="100"/>
        </p:scale>
        <p:origin x="208" y="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07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9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12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910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589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9771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063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297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861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10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039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283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875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419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28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80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773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58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860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Generalized Policy Iteration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GPI includes a policy evaluation and a policy improvement step.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GPI algorithms produce sequences of policies that are at least as good as the policies before them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814B3-9347-0C4A-8722-F9EE191C4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331" y="4047362"/>
            <a:ext cx="4873938" cy="21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6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Generalized Policy Iteration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policy improvement step, we can make the policy greedy with respect to the agent's current action value estimates.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policy evaluation step, we will use a Monte Carlo method to estimate the action values.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C1AD1-963E-9E43-A7C2-AF04AF0DA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544" y="4282633"/>
            <a:ext cx="4848890" cy="21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6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Generalized Policy Iteration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 Carlo method for learning action values</a:t>
            </a:r>
            <a:endParaRPr lang="en-US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CB0E1-DBAD-F64B-824D-F19910B30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2445633"/>
            <a:ext cx="7580600" cy="34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004858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will train our agent to play blackjack using Monte Carlo with Exploring Starts.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Exploring starts requires that episodes begin with a random state and action.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Our version of blackjack naturally starts in random states. Then, all we have to do is to randomly select the first action in each episode. --&gt; the agent ignores what it thinks is the best action in the first state and randomly chooses to hit or stick.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0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initial policy is hit, when the agent sum is less than 20, and to stick when the sum is 20 or 21.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the agents cards show a total of 13 with no usable ace and the dealers visible card is an eight.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2CE2B-3E60-484D-8F3F-D0DFABB82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07" y="3717940"/>
            <a:ext cx="4517985" cy="25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1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3058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According to the randomly sampled first action, the agent hits.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gets a seven moving the sum to 20.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next step, the agent chooses the action according to its policy. --&gt; it sticks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3E823-DE72-9946-BB7F-0C44FBFA9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170" y="3832145"/>
            <a:ext cx="4476830" cy="24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3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dealer draws a nine and goes over 21 losing the game and resulting in a plus one reward for the agent.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836C5-42AC-6B44-95A5-436DA7277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483" y="3680750"/>
            <a:ext cx="4812051" cy="26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062732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last non-terminal state, the agent had a sum of 20, no usable ace, and the dealer had an eight.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that state, the agent chose to stick.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adds plus one to its list of returns corresponding to that state action pair.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estimated value for the action stick in this state is simply one.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14275-49F1-B446-8931-27B8F274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374" y="4657376"/>
            <a:ext cx="3947369" cy="22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1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Let's look at the value of the two actions in this state.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never tried to hit action, so its value is zero.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of the stick action is one. So the greedy action with respect to Q, in this state, is to stick.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has the highest estimated value.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278D4-FD1D-C347-9F0A-531A1148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599" y="4237460"/>
            <a:ext cx="3968509" cy="21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0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051157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more step to the start state.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had 13 with no usable ace, and the dealer had an eight.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randomly chosen action was to hit.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dirty="0"/>
              <a:t> 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adds plus one to the list of returns following that state action pair.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average of the list forms the estimate of the action value.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9AB1B-5969-C944-B5FF-880C06D7A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222" y="4851400"/>
            <a:ext cx="3683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5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Estimate action-value functions using Monte-Carlo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importance of maintaining exploration in Monte-Carlo algorithms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to use Monte-Carlo methods to implement a GPI algorithm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 Monte-Carlo with exploring starts to solve an MDP 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Finally, the policy is updated in this state to be greedy with respect to the action value estimates.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this state, we had never tried to stick action and its value is zero.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the hit action resulted in a return of one.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the greedy action is to hit, and the policy is updated to reflect this.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9DFCA-3359-9349-861F-4D888EBC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711700"/>
            <a:ext cx="36703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4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optimal policy that the agent found after we ran it for a really long time.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Notice how the agent plays when it has the usable ace.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most dealer cards, the agent hits until it has the sum near 19.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a usable ace, the agent has a lot more flexibility in calculating the sum of its cards, so the policy is much more aggressive.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42409-9F24-FE49-8813-3EF494FEA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134" y="4560425"/>
            <a:ext cx="4745388" cy="21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652040"/>
            <a:ext cx="7772400" cy="82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Blackjack Example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a usable ace, the policy depends a lot more on the cards the dealer is showing.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sticks when its sum is 13 or greater and the dealer has a low card, like a two or three.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A20E5-39AB-D84C-AB7D-1A4525A1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924" y="3656956"/>
            <a:ext cx="5890552" cy="25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09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Estimate action-value functions using Monte-Carlo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importance of maintaining exploration in Monte-Carlo algorithms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to use Monte-Carlo methods to implement a GPI algorithm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 Monte-Carlo with exploring starts to solve an MDP .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Action Value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Learning action values is almost exactly the same process as learning state values.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learned the value of a state by averaging sample returns from that state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AA2F4-35BD-514C-80FA-54A909816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786" y="3863975"/>
            <a:ext cx="5471028" cy="20007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Action Value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same process works for action values.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collect returns following a policy from state-action pair and then take their average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E07F6-9B69-C64E-B877-3DF1AC71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901" y="3429000"/>
            <a:ext cx="5952197" cy="19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9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Action Value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Action values are useful for learning a policy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allow us to compare different actions in the same state. Then, we can switch to a better action if one is available.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56E02-4F7C-1748-B09A-5D818691D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4089400"/>
            <a:ext cx="5740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2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Action Value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Let's consider learning the action-value function for a deterministic policy.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Imagine an action that is never selected by the policy.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will never observe returns corresponding to that action. We won't be able to form an accurate Monte Carlo estimate.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4E368-E3C8-A44F-85E5-67263393F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18" y="4654464"/>
            <a:ext cx="4724882" cy="15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Action Value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must try all the actions in each state in order to learn their values. This is the problem of maintaining exploration in reinforcement learning.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CF761-0FCC-AA4F-A933-94266F15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3721100"/>
            <a:ext cx="6502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0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Action Value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Real-world example. Imagine walking home along the road you usually take. Recently, a new road was built nearby. If we don't ever try the new way, then we couldn't know if it was actually better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54DBC-B869-B040-B71C-42E57697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3863975"/>
            <a:ext cx="5589608" cy="25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Monte-Carlo for Action Value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E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xploring starts.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This is a way to maintain exploration.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In exploring starts, we must guarantee that episodes start in every state-action pair.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2000" dirty="0"/>
              <a:t>Afterwards, the agent simply follows its policy. </a:t>
            </a:r>
            <a:endParaRPr sz="20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Monte-Carlo for Control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FC76F-33DE-EC47-B37E-546A7DA1B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761" y="4333030"/>
            <a:ext cx="5060307" cy="16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02222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1122</Words>
  <Application>Microsoft Macintosh PowerPoint</Application>
  <PresentationFormat>On-screen Show (4:3)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Noto Sans Symbols</vt:lpstr>
      <vt:lpstr>Tahoma</vt:lpstr>
      <vt:lpstr>1_Blueprint</vt:lpstr>
      <vt:lpstr>Blueprint</vt:lpstr>
      <vt:lpstr>Monte-Carlo for Control</vt:lpstr>
      <vt:lpstr>Objectives</vt:lpstr>
      <vt:lpstr>Monte-Carlo for Action Value  </vt:lpstr>
      <vt:lpstr>Monte-Carlo for Action Value  </vt:lpstr>
      <vt:lpstr>Monte-Carlo for Action Value  </vt:lpstr>
      <vt:lpstr>Monte-Carlo for Action Value  </vt:lpstr>
      <vt:lpstr>Monte-Carlo for Action Value  </vt:lpstr>
      <vt:lpstr>Monte-Carlo for Action Value  </vt:lpstr>
      <vt:lpstr>Monte-Carlo for Action Value  </vt:lpstr>
      <vt:lpstr>Monte-Carlo for Generalized Policy Iteration  </vt:lpstr>
      <vt:lpstr>Monte-Carlo for Generalized Policy Iteration  </vt:lpstr>
      <vt:lpstr>Monte-Carlo for Generalized Policy Iteration  </vt:lpstr>
      <vt:lpstr>Blackjack Example</vt:lpstr>
      <vt:lpstr>Blackjack Example</vt:lpstr>
      <vt:lpstr>Blackjack Example</vt:lpstr>
      <vt:lpstr>Blackjack Example</vt:lpstr>
      <vt:lpstr>Blackjack Example</vt:lpstr>
      <vt:lpstr>Blackjack Example</vt:lpstr>
      <vt:lpstr>Blackjack Example</vt:lpstr>
      <vt:lpstr>Blackjack Example</vt:lpstr>
      <vt:lpstr>Blackjack Example</vt:lpstr>
      <vt:lpstr>Blackjack Example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6</cp:revision>
  <dcterms:created xsi:type="dcterms:W3CDTF">2022-12-09T09:55:15Z</dcterms:created>
  <dcterms:modified xsi:type="dcterms:W3CDTF">2024-03-22T16:28:01Z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