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0"/>
  </p:notesMasterIdLst>
  <p:sldIdLst>
    <p:sldId id="256" r:id="rId3"/>
    <p:sldId id="257" r:id="rId4"/>
    <p:sldId id="258" r:id="rId5"/>
    <p:sldId id="274" r:id="rId6"/>
    <p:sldId id="275" r:id="rId7"/>
    <p:sldId id="276" r:id="rId8"/>
    <p:sldId id="279" r:id="rId9"/>
    <p:sldId id="280" r:id="rId10"/>
    <p:sldId id="277" r:id="rId11"/>
    <p:sldId id="278" r:id="rId12"/>
    <p:sldId id="272" r:id="rId13"/>
    <p:sldId id="273" r:id="rId14"/>
    <p:sldId id="281" r:id="rId15"/>
    <p:sldId id="282" r:id="rId16"/>
    <p:sldId id="283" r:id="rId17"/>
    <p:sldId id="270" r:id="rId18"/>
    <p:sldId id="271" r:id="rId19"/>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4"/>
    <p:restoredTop sz="94663"/>
  </p:normalViewPr>
  <p:slideViewPr>
    <p:cSldViewPr snapToGrid="0">
      <p:cViewPr varScale="1">
        <p:scale>
          <a:sx n="113" d="100"/>
          <a:sy n="113" d="100"/>
        </p:scale>
        <p:origin x="200"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147019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126062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378530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1676963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406994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3024427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413799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207922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238487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318671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108980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41729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Temporal Difference Learning</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Improvement: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can be used for policy improvement by estimating action values (Q-values) and selecting actions based on the estimated values. Q-learning is a popular TD learning algorithm that learns action values and selects actions greedily based on the estimated Q-values.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Tree>
    <p:extLst>
      <p:ext uri="{BB962C8B-B14F-4D97-AF65-F5344CB8AC3E}">
        <p14:creationId xmlns:p14="http://schemas.microsoft.com/office/powerpoint/2010/main" val="16816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3" name="Picture 2">
            <a:extLst>
              <a:ext uri="{FF2B5EF4-FFF2-40B4-BE49-F238E27FC236}">
                <a16:creationId xmlns:a16="http://schemas.microsoft.com/office/drawing/2014/main" id="{D67D2649-FF1E-8B47-A305-923A9487B1D8}"/>
              </a:ext>
            </a:extLst>
          </p:cNvPr>
          <p:cNvPicPr>
            <a:picLocks noChangeAspect="1"/>
          </p:cNvPicPr>
          <p:nvPr/>
        </p:nvPicPr>
        <p:blipFill>
          <a:blip r:embed="rId4"/>
          <a:stretch>
            <a:fillRect/>
          </a:stretch>
        </p:blipFill>
        <p:spPr>
          <a:xfrm>
            <a:off x="1319212" y="1698171"/>
            <a:ext cx="6139543" cy="4479076"/>
          </a:xfrm>
          <a:prstGeom prst="rect">
            <a:avLst/>
          </a:prstGeom>
        </p:spPr>
      </p:pic>
    </p:spTree>
    <p:extLst>
      <p:ext uri="{BB962C8B-B14F-4D97-AF65-F5344CB8AC3E}">
        <p14:creationId xmlns:p14="http://schemas.microsoft.com/office/powerpoint/2010/main" val="108229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T</a:t>
            </a:r>
            <a:r>
              <a:rPr lang="en-US" sz="2200" b="0" i="0" u="none" dirty="0">
                <a:solidFill>
                  <a:schemeClr val="dk1"/>
                </a:solidFill>
                <a:latin typeface="Tahoma"/>
                <a:ea typeface="Tahoma"/>
                <a:cs typeface="Tahoma"/>
                <a:sym typeface="Tahoma"/>
              </a:rPr>
              <a:t>he tabular TD zero algorithms.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3" name="Picture 2">
            <a:extLst>
              <a:ext uri="{FF2B5EF4-FFF2-40B4-BE49-F238E27FC236}">
                <a16:creationId xmlns:a16="http://schemas.microsoft.com/office/drawing/2014/main" id="{980147CB-2B93-E841-B4FF-BE0C252F5809}"/>
              </a:ext>
            </a:extLst>
          </p:cNvPr>
          <p:cNvPicPr>
            <a:picLocks noChangeAspect="1"/>
          </p:cNvPicPr>
          <p:nvPr/>
        </p:nvPicPr>
        <p:blipFill>
          <a:blip r:embed="rId4"/>
          <a:stretch>
            <a:fillRect/>
          </a:stretch>
        </p:blipFill>
        <p:spPr>
          <a:xfrm>
            <a:off x="1238250" y="2378527"/>
            <a:ext cx="7104562" cy="3739243"/>
          </a:xfrm>
          <a:prstGeom prst="rect">
            <a:avLst/>
          </a:prstGeom>
        </p:spPr>
      </p:pic>
    </p:spTree>
    <p:extLst>
      <p:ext uri="{BB962C8B-B14F-4D97-AF65-F5344CB8AC3E}">
        <p14:creationId xmlns:p14="http://schemas.microsoft.com/office/powerpoint/2010/main" val="427898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Simple illustrative example:</a:t>
            </a:r>
          </a:p>
          <a:p>
            <a:pPr marL="800100" lvl="1" indent="-342900">
              <a:lnSpc>
                <a:spcPct val="150000"/>
              </a:lnSpc>
              <a:spcBef>
                <a:spcPts val="0"/>
              </a:spcBef>
              <a:buSzPts val="1320"/>
              <a:buFont typeface="Noto Sans Symbols"/>
              <a:buChar char="❑"/>
            </a:pPr>
            <a:r>
              <a:rPr lang="en-US" sz="1800" dirty="0"/>
              <a:t>We have a simplified grid world environment where an agent can move left or right. The agent starts at position A and the goal is to reach position B, where it receives a reward of +1. The agent receives a reward of 0 for all other states.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4" name="Picture 3">
            <a:extLst>
              <a:ext uri="{FF2B5EF4-FFF2-40B4-BE49-F238E27FC236}">
                <a16:creationId xmlns:a16="http://schemas.microsoft.com/office/drawing/2014/main" id="{EE090C6D-61AF-7441-96BB-71774FDB9F40}"/>
              </a:ext>
            </a:extLst>
          </p:cNvPr>
          <p:cNvPicPr>
            <a:picLocks noChangeAspect="1"/>
          </p:cNvPicPr>
          <p:nvPr/>
        </p:nvPicPr>
        <p:blipFill>
          <a:blip r:embed="rId4"/>
          <a:stretch>
            <a:fillRect/>
          </a:stretch>
        </p:blipFill>
        <p:spPr>
          <a:xfrm>
            <a:off x="1365521" y="4364567"/>
            <a:ext cx="7168879" cy="1179689"/>
          </a:xfrm>
          <a:prstGeom prst="rect">
            <a:avLst/>
          </a:prstGeom>
        </p:spPr>
      </p:pic>
    </p:spTree>
    <p:extLst>
      <p:ext uri="{BB962C8B-B14F-4D97-AF65-F5344CB8AC3E}">
        <p14:creationId xmlns:p14="http://schemas.microsoft.com/office/powerpoint/2010/main" val="172243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Simple illustrative example:</a:t>
            </a:r>
          </a:p>
          <a:p>
            <a:pPr marL="800100" lvl="1" indent="-342900">
              <a:lnSpc>
                <a:spcPct val="150000"/>
              </a:lnSpc>
              <a:spcBef>
                <a:spcPts val="0"/>
              </a:spcBef>
              <a:buSzPts val="1320"/>
              <a:buFont typeface="Noto Sans Symbols"/>
              <a:buChar char="❑"/>
            </a:pPr>
            <a:r>
              <a:rPr lang="en-US" sz="1800" dirty="0"/>
              <a:t>Episode of the agent's interaction with the environment using TD learning:</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3" name="Picture 2">
            <a:extLst>
              <a:ext uri="{FF2B5EF4-FFF2-40B4-BE49-F238E27FC236}">
                <a16:creationId xmlns:a16="http://schemas.microsoft.com/office/drawing/2014/main" id="{559A228E-0FB3-5A4E-8F52-C5C24F1677A4}"/>
              </a:ext>
            </a:extLst>
          </p:cNvPr>
          <p:cNvPicPr>
            <a:picLocks noChangeAspect="1"/>
          </p:cNvPicPr>
          <p:nvPr/>
        </p:nvPicPr>
        <p:blipFill>
          <a:blip r:embed="rId4"/>
          <a:stretch>
            <a:fillRect/>
          </a:stretch>
        </p:blipFill>
        <p:spPr>
          <a:xfrm>
            <a:off x="1422399" y="3183466"/>
            <a:ext cx="7283973" cy="2664177"/>
          </a:xfrm>
          <a:prstGeom prst="rect">
            <a:avLst/>
          </a:prstGeom>
        </p:spPr>
      </p:pic>
    </p:spTree>
    <p:extLst>
      <p:ext uri="{BB962C8B-B14F-4D97-AF65-F5344CB8AC3E}">
        <p14:creationId xmlns:p14="http://schemas.microsoft.com/office/powerpoint/2010/main" val="331360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Simple illustrative example:</a:t>
            </a:r>
          </a:p>
          <a:p>
            <a:pPr marL="800100" lvl="1" indent="-342900">
              <a:lnSpc>
                <a:spcPct val="150000"/>
              </a:lnSpc>
              <a:spcBef>
                <a:spcPts val="0"/>
              </a:spcBef>
              <a:buSzPts val="1320"/>
              <a:buFont typeface="Noto Sans Symbols"/>
              <a:buChar char="❑"/>
            </a:pPr>
            <a:r>
              <a:rPr lang="en-US" sz="1800" dirty="0"/>
              <a:t>the agent's value estimate for state A has been updated based on the observed reward and the estimated value of the next state B.</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dirty="0"/>
              <a:t>The agent continues to interact with the environment over multiple episodes, updating its value estimates after each step using the TD update rule. </a:t>
            </a:r>
          </a:p>
          <a:p>
            <a:pPr marL="800100" lvl="1" indent="-342900">
              <a:lnSpc>
                <a:spcPct val="150000"/>
              </a:lnSpc>
              <a:spcBef>
                <a:spcPts val="0"/>
              </a:spcBef>
              <a:buSzPts val="1320"/>
              <a:buFont typeface="Noto Sans Symbols"/>
              <a:buChar char="❑"/>
            </a:pPr>
            <a:r>
              <a:rPr lang="en-US" sz="1800" dirty="0"/>
              <a:t>Over time, the agent's value estimates converge to the true values, allowing it to make better decisions and ultimately reach the goal more efficiently.</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Tree>
    <p:extLst>
      <p:ext uri="{BB962C8B-B14F-4D97-AF65-F5344CB8AC3E}">
        <p14:creationId xmlns:p14="http://schemas.microsoft.com/office/powerpoint/2010/main" val="339261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Define temporal-difference learning</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Define the temporal-difference error</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TD(0) algorithm</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Define temporal-difference learning</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Define the temporal-difference error</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TD(0) algorithm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Temporal Difference (TD) learning is a reinforcement learning technique that combines elements of Monte Carlo methods and dynamic programming.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is a model-free approach used to estimate value functions or policies directly from experience, without requiring a model of the environment's dynamics.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3" name="Picture 2">
            <a:extLst>
              <a:ext uri="{FF2B5EF4-FFF2-40B4-BE49-F238E27FC236}">
                <a16:creationId xmlns:a16="http://schemas.microsoft.com/office/drawing/2014/main" id="{EBC63F72-D89E-D046-AF3D-C9CB21B946F9}"/>
              </a:ext>
            </a:extLst>
          </p:cNvPr>
          <p:cNvPicPr>
            <a:picLocks noChangeAspect="1"/>
          </p:cNvPicPr>
          <p:nvPr/>
        </p:nvPicPr>
        <p:blipFill>
          <a:blip r:embed="rId4"/>
          <a:stretch>
            <a:fillRect/>
          </a:stretch>
        </p:blipFill>
        <p:spPr>
          <a:xfrm>
            <a:off x="1993900" y="5149850"/>
            <a:ext cx="4711700" cy="673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Temporal Difference Error: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At each time step, TD learning updates value estimates based on the temporal difference error, which is the difference between the expected return and the current estimate.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In other words, it updates the value estimate towards a better estimate of the true value, based on the difference between observed rewards and the predictions made by the current estimate.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Tree>
    <p:extLst>
      <p:ext uri="{BB962C8B-B14F-4D97-AF65-F5344CB8AC3E}">
        <p14:creationId xmlns:p14="http://schemas.microsoft.com/office/powerpoint/2010/main" val="201051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TD Target: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TD target is the sum of the immediate reward plus the estimated value of the next state, discounted by a factor </a:t>
            </a:r>
            <a:r>
              <a:rPr lang="el-GR" sz="1800" b="0" i="0" u="none" dirty="0">
                <a:solidFill>
                  <a:schemeClr val="dk1"/>
                </a:solidFill>
                <a:latin typeface="Tahoma"/>
                <a:ea typeface="Tahoma"/>
                <a:cs typeface="Tahoma"/>
                <a:sym typeface="Tahoma"/>
              </a:rPr>
              <a:t>γ. </a:t>
            </a:r>
            <a:r>
              <a:rPr lang="en-US" sz="1800" b="0" i="0" u="none" dirty="0">
                <a:solidFill>
                  <a:schemeClr val="dk1"/>
                </a:solidFill>
                <a:latin typeface="Tahoma"/>
                <a:ea typeface="Tahoma"/>
                <a:cs typeface="Tahoma"/>
                <a:sym typeface="Tahoma"/>
              </a:rPr>
              <a:t>It represents the agent's expected return from the current state-action pair.</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Tree>
    <p:extLst>
      <p:ext uri="{BB962C8B-B14F-4D97-AF65-F5344CB8AC3E}">
        <p14:creationId xmlns:p14="http://schemas.microsoft.com/office/powerpoint/2010/main" val="212653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TD Error: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TD error is the difference between the TD target and the current estimate of the value function.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It measures how much the current estimate needs to be adjusted to match the observed returns.</a:t>
            </a:r>
          </a:p>
          <a:p>
            <a:pPr marL="800100" lvl="1" indent="-342900">
              <a:lnSpc>
                <a:spcPct val="150000"/>
              </a:lnSpc>
              <a:spcBef>
                <a:spcPts val="0"/>
              </a:spcBef>
              <a:buSzPts val="1320"/>
              <a:buFont typeface="Noto Sans Symbols"/>
              <a:buChar char="❑"/>
            </a:pPr>
            <a:r>
              <a:rPr lang="en-US" sz="1800" dirty="0"/>
              <a:t>The temporal-difference (TD) error, often denoted as </a:t>
            </a:r>
            <a:r>
              <a:rPr lang="el-GR" sz="1800" dirty="0"/>
              <a:t>δ</a:t>
            </a:r>
            <a:r>
              <a:rPr lang="en-US" sz="1800" dirty="0"/>
              <a:t>t, is a key concept in temporal-difference learning in reinforcement learning.</a:t>
            </a:r>
          </a:p>
          <a:p>
            <a:pPr marL="800100" lvl="1" indent="-342900">
              <a:lnSpc>
                <a:spcPct val="150000"/>
              </a:lnSpc>
              <a:spcBef>
                <a:spcPts val="0"/>
              </a:spcBef>
              <a:buSzPts val="1320"/>
              <a:buFont typeface="Noto Sans Symbols"/>
              <a:buChar char="❑"/>
            </a:pPr>
            <a:r>
              <a:rPr lang="en-US" sz="1800" dirty="0"/>
              <a:t>It represents the discrepancy between the predicted value of a state or state-action pair and the observed return obtained from the environment at a given time step.</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Tree>
    <p:extLst>
      <p:ext uri="{BB962C8B-B14F-4D97-AF65-F5344CB8AC3E}">
        <p14:creationId xmlns:p14="http://schemas.microsoft.com/office/powerpoint/2010/main" val="387455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TD Error: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TD error at time step t is defined as: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3" name="Picture 2">
            <a:extLst>
              <a:ext uri="{FF2B5EF4-FFF2-40B4-BE49-F238E27FC236}">
                <a16:creationId xmlns:a16="http://schemas.microsoft.com/office/drawing/2014/main" id="{F9B9674E-C189-E34C-8BDD-C191D181CE9C}"/>
              </a:ext>
            </a:extLst>
          </p:cNvPr>
          <p:cNvPicPr>
            <a:picLocks noChangeAspect="1"/>
          </p:cNvPicPr>
          <p:nvPr/>
        </p:nvPicPr>
        <p:blipFill>
          <a:blip r:embed="rId4"/>
          <a:stretch>
            <a:fillRect/>
          </a:stretch>
        </p:blipFill>
        <p:spPr>
          <a:xfrm>
            <a:off x="1148443" y="2870200"/>
            <a:ext cx="7353300" cy="3149600"/>
          </a:xfrm>
          <a:prstGeom prst="rect">
            <a:avLst/>
          </a:prstGeom>
        </p:spPr>
      </p:pic>
    </p:spTree>
    <p:extLst>
      <p:ext uri="{BB962C8B-B14F-4D97-AF65-F5344CB8AC3E}">
        <p14:creationId xmlns:p14="http://schemas.microsoft.com/office/powerpoint/2010/main" val="102823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TD Error: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TD error measures the difference between the expected value of the current state and the sum of the immediate reward and the discounted value of the next state.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It indicates how much the current estimate of the value function needs to be adjusted to match the observed return.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Temporal-difference learning algorithms use the TD error to update value estimates iteratively, adjusting the estimates towards the observed returns in order to improve the accuracy of value function estimates and guide the agent's decision-making process.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spTree>
    <p:extLst>
      <p:ext uri="{BB962C8B-B14F-4D97-AF65-F5344CB8AC3E}">
        <p14:creationId xmlns:p14="http://schemas.microsoft.com/office/powerpoint/2010/main" val="255377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Temporal Difference Update Rule: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algorithms update value estimates iteratively based on TD errors.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value estimates are adjusted towards the TD target by a small step size </a:t>
            </a:r>
            <a:r>
              <a:rPr lang="el-GR" sz="1800" b="0" i="0" u="none" dirty="0">
                <a:solidFill>
                  <a:schemeClr val="dk1"/>
                </a:solidFill>
                <a:latin typeface="Tahoma"/>
                <a:ea typeface="Tahoma"/>
                <a:cs typeface="Tahoma"/>
                <a:sym typeface="Tahoma"/>
              </a:rPr>
              <a:t>α, </a:t>
            </a:r>
            <a:r>
              <a:rPr lang="en-US" sz="1800" b="0" i="0" u="none" dirty="0">
                <a:solidFill>
                  <a:schemeClr val="dk1"/>
                </a:solidFill>
                <a:latin typeface="Tahoma"/>
                <a:ea typeface="Tahoma"/>
                <a:cs typeface="Tahoma"/>
                <a:sym typeface="Tahoma"/>
              </a:rPr>
              <a:t>known as the learning rate.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update rule is typically of the form:</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Temporal Difference Learning</a:t>
            </a:r>
            <a:endParaRPr dirty="0"/>
          </a:p>
        </p:txBody>
      </p:sp>
      <p:pic>
        <p:nvPicPr>
          <p:cNvPr id="3" name="Picture 2">
            <a:extLst>
              <a:ext uri="{FF2B5EF4-FFF2-40B4-BE49-F238E27FC236}">
                <a16:creationId xmlns:a16="http://schemas.microsoft.com/office/drawing/2014/main" id="{E7B43D5B-A0B4-B149-B5DC-57E89C07B07D}"/>
              </a:ext>
            </a:extLst>
          </p:cNvPr>
          <p:cNvPicPr>
            <a:picLocks noChangeAspect="1"/>
          </p:cNvPicPr>
          <p:nvPr/>
        </p:nvPicPr>
        <p:blipFill>
          <a:blip r:embed="rId4"/>
          <a:stretch>
            <a:fillRect/>
          </a:stretch>
        </p:blipFill>
        <p:spPr>
          <a:xfrm>
            <a:off x="2216150" y="4813300"/>
            <a:ext cx="4711700" cy="673100"/>
          </a:xfrm>
          <a:prstGeom prst="rect">
            <a:avLst/>
          </a:prstGeom>
        </p:spPr>
      </p:pic>
    </p:spTree>
    <p:extLst>
      <p:ext uri="{BB962C8B-B14F-4D97-AF65-F5344CB8AC3E}">
        <p14:creationId xmlns:p14="http://schemas.microsoft.com/office/powerpoint/2010/main" val="4061475968"/>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747</Words>
  <Application>Microsoft Macintosh PowerPoint</Application>
  <PresentationFormat>On-screen Show (4:3)</PresentationFormat>
  <Paragraphs>104</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Noto Sans Symbols</vt:lpstr>
      <vt:lpstr>Tahoma</vt:lpstr>
      <vt:lpstr>1_Blueprint</vt:lpstr>
      <vt:lpstr>Blueprint</vt:lpstr>
      <vt:lpstr>Temporal Difference Learning</vt:lpstr>
      <vt:lpstr>Objectives</vt:lpstr>
      <vt:lpstr>Temporal Difference  </vt:lpstr>
      <vt:lpstr>Temporal Difference  </vt:lpstr>
      <vt:lpstr>Temporal Difference  </vt:lpstr>
      <vt:lpstr>Temporal Difference  </vt:lpstr>
      <vt:lpstr>Temporal Difference  </vt:lpstr>
      <vt:lpstr>Temporal Difference  </vt:lpstr>
      <vt:lpstr>Temporal Difference  </vt:lpstr>
      <vt:lpstr>Temporal Difference  </vt:lpstr>
      <vt:lpstr>Temporal Difference  </vt:lpstr>
      <vt:lpstr>Temporal Difference  </vt:lpstr>
      <vt:lpstr>Temporal Difference  </vt:lpstr>
      <vt:lpstr>Temporal Difference  </vt:lpstr>
      <vt:lpstr>Temporal Difference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7</cp:revision>
  <dcterms:created xsi:type="dcterms:W3CDTF">2022-12-09T09:55:15Z</dcterms:created>
  <dcterms:modified xsi:type="dcterms:W3CDTF">2024-03-31T15:46:31Z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