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 id="2147483650" r:id="rId2"/>
  </p:sldMasterIdLst>
  <p:notesMasterIdLst>
    <p:notesMasterId r:id="rId22"/>
  </p:notesMasterIdLst>
  <p:sldIdLst>
    <p:sldId id="256" r:id="rId3"/>
    <p:sldId id="257" r:id="rId4"/>
    <p:sldId id="275" r:id="rId5"/>
    <p:sldId id="276" r:id="rId6"/>
    <p:sldId id="277" r:id="rId7"/>
    <p:sldId id="278" r:id="rId8"/>
    <p:sldId id="279" r:id="rId9"/>
    <p:sldId id="280" r:id="rId10"/>
    <p:sldId id="281" r:id="rId11"/>
    <p:sldId id="258" r:id="rId12"/>
    <p:sldId id="272" r:id="rId13"/>
    <p:sldId id="273" r:id="rId14"/>
    <p:sldId id="282" r:id="rId15"/>
    <p:sldId id="283" r:id="rId16"/>
    <p:sldId id="284" r:id="rId17"/>
    <p:sldId id="285" r:id="rId18"/>
    <p:sldId id="286" r:id="rId19"/>
    <p:sldId id="270" r:id="rId20"/>
    <p:sldId id="271" r:id="rId21"/>
  </p:sldIdLst>
  <p:sldSz cx="9144000" cy="6858000" type="screen4x3"/>
  <p:notesSz cx="7302500" cy="9588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sSwr0Rn44+Fg79SyXE1cdzAsQ/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2"/>
    <p:restoredTop sz="94663"/>
  </p:normalViewPr>
  <p:slideViewPr>
    <p:cSldViewPr snapToGrid="0">
      <p:cViewPr varScale="1">
        <p:scale>
          <a:sx n="117" d="100"/>
          <a:sy n="117" d="100"/>
        </p:scale>
        <p:origin x="1376"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4138612"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09075"/>
            <a:ext cx="3163887" cy="479425"/>
          </a:xfrm>
          <a:prstGeom prst="rect">
            <a:avLst/>
          </a:prstGeom>
          <a:noFill/>
          <a:ln>
            <a:noFill/>
          </a:ln>
        </p:spPr>
        <p:txBody>
          <a:bodyPr spcFirstLastPara="1" wrap="square" lIns="96500" tIns="48250" rIns="96500" bIns="4825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strike="noStrike" cap="none">
                <a:solidFill>
                  <a:srgbClr val="000000"/>
                </a:solidFill>
                <a:latin typeface="Tahoma"/>
                <a:ea typeface="Tahoma"/>
                <a:cs typeface="Tahoma"/>
                <a:sym typeface="Tahoma"/>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p1: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87" name="Google Shape;187;p1: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11</a:t>
            </a:fld>
            <a:endParaRPr/>
          </a:p>
        </p:txBody>
      </p:sp>
    </p:spTree>
    <p:extLst>
      <p:ext uri="{BB962C8B-B14F-4D97-AF65-F5344CB8AC3E}">
        <p14:creationId xmlns:p14="http://schemas.microsoft.com/office/powerpoint/2010/main" val="2168010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12</a:t>
            </a:fld>
            <a:endParaRPr/>
          </a:p>
        </p:txBody>
      </p:sp>
    </p:spTree>
    <p:extLst>
      <p:ext uri="{BB962C8B-B14F-4D97-AF65-F5344CB8AC3E}">
        <p14:creationId xmlns:p14="http://schemas.microsoft.com/office/powerpoint/2010/main" val="1718434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13</a:t>
            </a:fld>
            <a:endParaRPr/>
          </a:p>
        </p:txBody>
      </p:sp>
    </p:spTree>
    <p:extLst>
      <p:ext uri="{BB962C8B-B14F-4D97-AF65-F5344CB8AC3E}">
        <p14:creationId xmlns:p14="http://schemas.microsoft.com/office/powerpoint/2010/main" val="3324349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14</a:t>
            </a:fld>
            <a:endParaRPr/>
          </a:p>
        </p:txBody>
      </p:sp>
    </p:spTree>
    <p:extLst>
      <p:ext uri="{BB962C8B-B14F-4D97-AF65-F5344CB8AC3E}">
        <p14:creationId xmlns:p14="http://schemas.microsoft.com/office/powerpoint/2010/main" val="639812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15</a:t>
            </a:fld>
            <a:endParaRPr/>
          </a:p>
        </p:txBody>
      </p:sp>
    </p:spTree>
    <p:extLst>
      <p:ext uri="{BB962C8B-B14F-4D97-AF65-F5344CB8AC3E}">
        <p14:creationId xmlns:p14="http://schemas.microsoft.com/office/powerpoint/2010/main" val="2001776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16</a:t>
            </a:fld>
            <a:endParaRPr/>
          </a:p>
        </p:txBody>
      </p:sp>
    </p:spTree>
    <p:extLst>
      <p:ext uri="{BB962C8B-B14F-4D97-AF65-F5344CB8AC3E}">
        <p14:creationId xmlns:p14="http://schemas.microsoft.com/office/powerpoint/2010/main" val="3162801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17</a:t>
            </a:fld>
            <a:endParaRPr/>
          </a:p>
        </p:txBody>
      </p:sp>
    </p:spTree>
    <p:extLst>
      <p:ext uri="{BB962C8B-B14F-4D97-AF65-F5344CB8AC3E}">
        <p14:creationId xmlns:p14="http://schemas.microsoft.com/office/powerpoint/2010/main" val="460597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4: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28" name="Google Shape;328;p14: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5: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37" name="Google Shape;337;p15: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2: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94" name="Google Shape;194;p2: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3</a:t>
            </a:fld>
            <a:endParaRPr/>
          </a:p>
        </p:txBody>
      </p:sp>
    </p:spTree>
    <p:extLst>
      <p:ext uri="{BB962C8B-B14F-4D97-AF65-F5344CB8AC3E}">
        <p14:creationId xmlns:p14="http://schemas.microsoft.com/office/powerpoint/2010/main" val="3975038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4</a:t>
            </a:fld>
            <a:endParaRPr/>
          </a:p>
        </p:txBody>
      </p:sp>
    </p:spTree>
    <p:extLst>
      <p:ext uri="{BB962C8B-B14F-4D97-AF65-F5344CB8AC3E}">
        <p14:creationId xmlns:p14="http://schemas.microsoft.com/office/powerpoint/2010/main" val="4014504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5</a:t>
            </a:fld>
            <a:endParaRPr/>
          </a:p>
        </p:txBody>
      </p:sp>
    </p:spTree>
    <p:extLst>
      <p:ext uri="{BB962C8B-B14F-4D97-AF65-F5344CB8AC3E}">
        <p14:creationId xmlns:p14="http://schemas.microsoft.com/office/powerpoint/2010/main" val="1702005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6</a:t>
            </a:fld>
            <a:endParaRPr/>
          </a:p>
        </p:txBody>
      </p:sp>
    </p:spTree>
    <p:extLst>
      <p:ext uri="{BB962C8B-B14F-4D97-AF65-F5344CB8AC3E}">
        <p14:creationId xmlns:p14="http://schemas.microsoft.com/office/powerpoint/2010/main" val="3378095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7</a:t>
            </a:fld>
            <a:endParaRPr/>
          </a:p>
        </p:txBody>
      </p:sp>
    </p:spTree>
    <p:extLst>
      <p:ext uri="{BB962C8B-B14F-4D97-AF65-F5344CB8AC3E}">
        <p14:creationId xmlns:p14="http://schemas.microsoft.com/office/powerpoint/2010/main" val="2568290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8</a:t>
            </a:fld>
            <a:endParaRPr/>
          </a:p>
        </p:txBody>
      </p:sp>
    </p:spTree>
    <p:extLst>
      <p:ext uri="{BB962C8B-B14F-4D97-AF65-F5344CB8AC3E}">
        <p14:creationId xmlns:p14="http://schemas.microsoft.com/office/powerpoint/2010/main" val="934148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9</a:t>
            </a:fld>
            <a:endParaRPr/>
          </a:p>
        </p:txBody>
      </p:sp>
    </p:spTree>
    <p:extLst>
      <p:ext uri="{BB962C8B-B14F-4D97-AF65-F5344CB8AC3E}">
        <p14:creationId xmlns:p14="http://schemas.microsoft.com/office/powerpoint/2010/main" val="3026107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0"/>
        <p:cNvGrpSpPr/>
        <p:nvPr/>
      </p:nvGrpSpPr>
      <p:grpSpPr>
        <a:xfrm>
          <a:off x="0" y="0"/>
          <a:ext cx="0" cy="0"/>
          <a:chOff x="0" y="0"/>
          <a:chExt cx="0" cy="0"/>
        </a:xfrm>
      </p:grpSpPr>
      <p:sp>
        <p:nvSpPr>
          <p:cNvPr id="81" name="Google Shape;81;p17"/>
          <p:cNvSpPr txBox="1">
            <a:spLocks noGrp="1"/>
          </p:cNvSpPr>
          <p:nvPr>
            <p:ph type="ctrTitle"/>
          </p:nvPr>
        </p:nvSpPr>
        <p:spPr>
          <a:xfrm>
            <a:off x="990600" y="17526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descr="Rectangle: Click to edit Master text styles&#10;Second level&#10;Third level&#10;Fourth level&#10;Fifth level"/>
          <p:cNvSpPr txBox="1">
            <a:spLocks noGrp="1"/>
          </p:cNvSpPr>
          <p:nvPr>
            <p:ph type="subTitle" idx="1"/>
          </p:nvPr>
        </p:nvSpPr>
        <p:spPr>
          <a:xfrm>
            <a:off x="990600" y="3309938"/>
            <a:ext cx="6400800" cy="1752600"/>
          </a:xfrm>
          <a:prstGeom prst="rect">
            <a:avLst/>
          </a:prstGeom>
          <a:noFill/>
          <a:ln>
            <a:noFill/>
          </a:ln>
        </p:spPr>
        <p:txBody>
          <a:bodyPr spcFirstLastPara="1" wrap="square" lIns="91425" tIns="45700" rIns="91425" bIns="45700" anchor="t" anchorCtr="0">
            <a:noAutofit/>
          </a:bodyPr>
          <a:lstStyle>
            <a:lvl1pPr lvl="0" algn="l">
              <a:spcBef>
                <a:spcPts val="640"/>
              </a:spcBef>
              <a:spcAft>
                <a:spcPts val="0"/>
              </a:spcAft>
              <a:buSzPts val="1920"/>
              <a:buFont typeface="Noto Sans Symbols"/>
              <a:buNone/>
              <a:defRPr/>
            </a:lvl1pPr>
            <a:lvl2pPr lvl="1" algn="l">
              <a:spcBef>
                <a:spcPts val="360"/>
              </a:spcBef>
              <a:spcAft>
                <a:spcPts val="0"/>
              </a:spcAft>
              <a:buSzPts val="1080"/>
              <a:buChar char="■"/>
              <a:defRPr/>
            </a:lvl2pPr>
            <a:lvl3pPr lvl="2" algn="l">
              <a:spcBef>
                <a:spcPts val="360"/>
              </a:spcBef>
              <a:spcAft>
                <a:spcPts val="0"/>
              </a:spcAft>
              <a:buSzPts val="1710"/>
              <a:buChar char="⬥"/>
              <a:defRPr/>
            </a:lvl3pPr>
            <a:lvl4pPr lvl="3" algn="l">
              <a:spcBef>
                <a:spcPts val="360"/>
              </a:spcBef>
              <a:spcAft>
                <a:spcPts val="0"/>
              </a:spcAft>
              <a:buSzPts val="1170"/>
              <a:buChar char="■"/>
              <a:defRPr/>
            </a:lvl4pPr>
            <a:lvl5pPr lvl="4" algn="l">
              <a:spcBef>
                <a:spcPts val="360"/>
              </a:spcBef>
              <a:spcAft>
                <a:spcPts val="0"/>
              </a:spcAft>
              <a:buSzPts val="1080"/>
              <a:buChar char="■"/>
              <a:defRPr/>
            </a:lvl5pPr>
            <a:lvl6pPr lvl="5" algn="l">
              <a:spcBef>
                <a:spcPts val="360"/>
              </a:spcBef>
              <a:spcAft>
                <a:spcPts val="0"/>
              </a:spcAft>
              <a:buSzPts val="1080"/>
              <a:buChar char="■"/>
              <a:defRPr/>
            </a:lvl6pPr>
            <a:lvl7pPr lvl="6" algn="l">
              <a:spcBef>
                <a:spcPts val="360"/>
              </a:spcBef>
              <a:spcAft>
                <a:spcPts val="0"/>
              </a:spcAft>
              <a:buSzPts val="1080"/>
              <a:buChar char="■"/>
              <a:defRPr/>
            </a:lvl7pPr>
            <a:lvl8pPr lvl="7" algn="l">
              <a:spcBef>
                <a:spcPts val="360"/>
              </a:spcBef>
              <a:spcAft>
                <a:spcPts val="0"/>
              </a:spcAft>
              <a:buSzPts val="1080"/>
              <a:buChar char="■"/>
              <a:defRPr/>
            </a:lvl8pPr>
            <a:lvl9pPr lvl="8" algn="l">
              <a:spcBef>
                <a:spcPts val="360"/>
              </a:spcBef>
              <a:spcAft>
                <a:spcPts val="0"/>
              </a:spcAft>
              <a:buSzPts val="1080"/>
              <a:buChar char="■"/>
              <a:defRPr/>
            </a:lvl9pPr>
          </a:lstStyle>
          <a:p>
            <a:endParaRPr/>
          </a:p>
        </p:txBody>
      </p:sp>
      <p:sp>
        <p:nvSpPr>
          <p:cNvPr id="83" name="Google Shape;83;p17"/>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17"/>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9"/>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56" name="Google Shape;156;p19"/>
          <p:cNvSpPr>
            <a:spLocks noGrp="1"/>
          </p:cNvSpPr>
          <p:nvPr>
            <p:ph type="chart"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R="0" lvl="5"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R="0" lvl="6"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R="0" lvl="7"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R="0" lvl="8"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7" name="Google Shape;157;p19"/>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19"/>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19"/>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0"/>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3" name="Google Shape;163;p20"/>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4" name="Google Shape;164;p20"/>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20"/>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20"/>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21"/>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21"/>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21"/>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2"/>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4" name="Google Shape;174;p22"/>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5" name="Google Shape;175;p22"/>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22"/>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22"/>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3"/>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81" name="Google Shape;181;p23"/>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23"/>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23"/>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6"/>
          <p:cNvGrpSpPr/>
          <p:nvPr/>
        </p:nvGrpSpPr>
        <p:grpSpPr>
          <a:xfrm>
            <a:off x="0" y="0"/>
            <a:ext cx="9144000" cy="6858000"/>
            <a:chOff x="0" y="0"/>
            <a:chExt cx="5760" cy="4320"/>
          </a:xfrm>
        </p:grpSpPr>
        <p:grpSp>
          <p:nvGrpSpPr>
            <p:cNvPr id="11" name="Google Shape;11;p16"/>
            <p:cNvGrpSpPr/>
            <p:nvPr/>
          </p:nvGrpSpPr>
          <p:grpSpPr>
            <a:xfrm>
              <a:off x="0" y="0"/>
              <a:ext cx="5760" cy="4320"/>
              <a:chOff x="0" y="0"/>
              <a:chExt cx="5760" cy="4320"/>
            </a:xfrm>
          </p:grpSpPr>
          <p:sp>
            <p:nvSpPr>
              <p:cNvPr id="12" name="Google Shape;12;p16"/>
              <p:cNvSpPr txBox="1"/>
              <p:nvPr/>
            </p:nvSpPr>
            <p:spPr>
              <a:xfrm>
                <a:off x="2112" y="0"/>
                <a:ext cx="3648" cy="96"/>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nvGrpSpPr>
              <p:cNvPr id="13" name="Google Shape;13;p16"/>
              <p:cNvGrpSpPr/>
              <p:nvPr/>
            </p:nvGrpSpPr>
            <p:grpSpPr>
              <a:xfrm>
                <a:off x="0" y="0"/>
                <a:ext cx="5760" cy="4320"/>
                <a:chOff x="0" y="0"/>
                <a:chExt cx="5760" cy="4320"/>
              </a:xfrm>
            </p:grpSpPr>
            <p:cxnSp>
              <p:nvCxnSpPr>
                <p:cNvPr id="14" name="Google Shape;14;p16"/>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5" name="Google Shape;15;p16"/>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6" name="Google Shape;16;p16"/>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7" name="Google Shape;17;p16"/>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8" name="Google Shape;18;p16"/>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9" name="Google Shape;19;p16"/>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0" name="Google Shape;20;p16"/>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1" name="Google Shape;21;p16"/>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2" name="Google Shape;22;p16"/>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3" name="Google Shape;23;p16"/>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4" name="Google Shape;24;p16"/>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5" name="Google Shape;25;p16"/>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6" name="Google Shape;26;p16"/>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7" name="Google Shape;27;p16"/>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8" name="Google Shape;28;p16"/>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9" name="Google Shape;29;p16"/>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0" name="Google Shape;30;p16"/>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1" name="Google Shape;31;p16"/>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2" name="Google Shape;32;p16"/>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3" name="Google Shape;33;p16"/>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4" name="Google Shape;34;p16"/>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5" name="Google Shape;35;p16"/>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6" name="Google Shape;36;p16"/>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7" name="Google Shape;37;p16"/>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8" name="Google Shape;38;p16"/>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9" name="Google Shape;39;p16"/>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0" name="Google Shape;40;p16"/>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1" name="Google Shape;41;p16"/>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2" name="Google Shape;42;p16"/>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3" name="Google Shape;43;p16"/>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4" name="Google Shape;44;p16"/>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5" name="Google Shape;45;p16"/>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6" name="Google Shape;46;p16"/>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7" name="Google Shape;47;p16"/>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8" name="Google Shape;48;p16"/>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9" name="Google Shape;49;p16"/>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0" name="Google Shape;50;p16"/>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1" name="Google Shape;51;p16"/>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2" name="Google Shape;52;p16"/>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3" name="Google Shape;53;p16"/>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4" name="Google Shape;54;p16"/>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5" name="Google Shape;55;p16"/>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6" name="Google Shape;56;p16"/>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7" name="Google Shape;57;p16"/>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8" name="Google Shape;58;p16"/>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9" name="Google Shape;59;p16"/>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0" name="Google Shape;60;p16"/>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1" name="Google Shape;61;p16"/>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2" name="Google Shape;62;p16"/>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3" name="Google Shape;63;p16"/>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4" name="Google Shape;64;p16"/>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cxnSp>
            <p:nvCxnSpPr>
              <p:cNvPr id="65" name="Google Shape;65;p16"/>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grpSp>
          <p:nvGrpSpPr>
            <p:cNvPr id="66" name="Google Shape;66;p16"/>
            <p:cNvGrpSpPr/>
            <p:nvPr/>
          </p:nvGrpSpPr>
          <p:grpSpPr>
            <a:xfrm>
              <a:off x="3" y="559"/>
              <a:ext cx="4192" cy="1796"/>
              <a:chOff x="3" y="559"/>
              <a:chExt cx="4192" cy="1796"/>
            </a:xfrm>
          </p:grpSpPr>
          <p:cxnSp>
            <p:nvCxnSpPr>
              <p:cNvPr id="67" name="Google Shape;67;p16"/>
              <p:cNvCxnSpPr/>
              <p:nvPr/>
            </p:nvCxnSpPr>
            <p:spPr>
              <a:xfrm>
                <a:off x="506" y="559"/>
                <a:ext cx="0" cy="1796"/>
              </a:xfrm>
              <a:prstGeom prst="straightConnector1">
                <a:avLst/>
              </a:prstGeom>
              <a:noFill/>
              <a:ln w="9525" cap="flat" cmpd="sng">
                <a:solidFill>
                  <a:schemeClr val="hlink"/>
                </a:solidFill>
                <a:prstDash val="solid"/>
                <a:miter lim="800000"/>
                <a:headEnd type="none" w="med" len="med"/>
                <a:tailEnd type="none" w="med" len="med"/>
              </a:ln>
            </p:spPr>
          </p:cxnSp>
          <p:cxnSp>
            <p:nvCxnSpPr>
              <p:cNvPr id="68" name="Google Shape;68;p16"/>
              <p:cNvCxnSpPr/>
              <p:nvPr/>
            </p:nvCxnSpPr>
            <p:spPr>
              <a:xfrm rot="10800000">
                <a:off x="3" y="1924"/>
                <a:ext cx="3211" cy="1"/>
              </a:xfrm>
              <a:prstGeom prst="straightConnector1">
                <a:avLst/>
              </a:prstGeom>
              <a:noFill/>
              <a:ln w="9525" cap="flat" cmpd="sng">
                <a:solidFill>
                  <a:schemeClr val="hlink"/>
                </a:solidFill>
                <a:prstDash val="solid"/>
                <a:miter lim="800000"/>
                <a:headEnd type="none" w="med" len="med"/>
                <a:tailEnd type="none" w="med" len="med"/>
              </a:ln>
            </p:spPr>
          </p:cxnSp>
          <p:cxnSp>
            <p:nvCxnSpPr>
              <p:cNvPr id="69" name="Google Shape;69;p16"/>
              <p:cNvCxnSpPr/>
              <p:nvPr/>
            </p:nvCxnSpPr>
            <p:spPr>
              <a:xfrm rot="10800000">
                <a:off x="384" y="938"/>
                <a:ext cx="3811" cy="1"/>
              </a:xfrm>
              <a:prstGeom prst="straightConnector1">
                <a:avLst/>
              </a:prstGeom>
              <a:noFill/>
              <a:ln w="9525" cap="flat" cmpd="sng">
                <a:solidFill>
                  <a:schemeClr val="hlink"/>
                </a:solidFill>
                <a:prstDash val="solid"/>
                <a:miter lim="800000"/>
                <a:headEnd type="none" w="med" len="med"/>
                <a:tailEnd type="none" w="med" len="med"/>
              </a:ln>
            </p:spPr>
          </p:cxnSp>
          <p:sp>
            <p:nvSpPr>
              <p:cNvPr id="70" name="Google Shape;70;p16"/>
              <p:cNvSpPr/>
              <p:nvPr/>
            </p:nvSpPr>
            <p:spPr>
              <a:xfrm rot="-5400000" flipH="1">
                <a:off x="425" y="860"/>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nvGrpSpPr>
            <p:cNvPr id="71" name="Google Shape;71;p16"/>
            <p:cNvGrpSpPr/>
            <p:nvPr/>
          </p:nvGrpSpPr>
          <p:grpSpPr>
            <a:xfrm>
              <a:off x="1480" y="1952"/>
              <a:ext cx="3808" cy="1812"/>
              <a:chOff x="1480" y="1952"/>
              <a:chExt cx="3808" cy="1812"/>
            </a:xfrm>
          </p:grpSpPr>
          <p:cxnSp>
            <p:nvCxnSpPr>
              <p:cNvPr id="72" name="Google Shape;72;p16"/>
              <p:cNvCxnSpPr/>
              <p:nvPr/>
            </p:nvCxnSpPr>
            <p:spPr>
              <a:xfrm>
                <a:off x="1480" y="3442"/>
                <a:ext cx="3808" cy="0"/>
              </a:xfrm>
              <a:prstGeom prst="straightConnector1">
                <a:avLst/>
              </a:prstGeom>
              <a:noFill/>
              <a:ln w="9525" cap="flat" cmpd="sng">
                <a:solidFill>
                  <a:schemeClr val="hlink"/>
                </a:solidFill>
                <a:prstDash val="solid"/>
                <a:miter lim="800000"/>
                <a:headEnd type="none" w="med" len="med"/>
                <a:tailEnd type="none" w="med" len="med"/>
              </a:ln>
            </p:spPr>
          </p:cxnSp>
          <p:cxnSp>
            <p:nvCxnSpPr>
              <p:cNvPr id="73" name="Google Shape;73;p16"/>
              <p:cNvCxnSpPr/>
              <p:nvPr/>
            </p:nvCxnSpPr>
            <p:spPr>
              <a:xfrm>
                <a:off x="5172" y="1952"/>
                <a:ext cx="0" cy="1812"/>
              </a:xfrm>
              <a:prstGeom prst="straightConnector1">
                <a:avLst/>
              </a:prstGeom>
              <a:noFill/>
              <a:ln w="9525" cap="flat" cmpd="sng">
                <a:solidFill>
                  <a:schemeClr val="hlink"/>
                </a:solidFill>
                <a:prstDash val="solid"/>
                <a:miter lim="800000"/>
                <a:headEnd type="none" w="med" len="med"/>
                <a:tailEnd type="none" w="med" len="med"/>
              </a:ln>
            </p:spPr>
          </p:cxnSp>
          <p:sp>
            <p:nvSpPr>
              <p:cNvPr id="74" name="Google Shape;74;p16"/>
              <p:cNvSpPr/>
              <p:nvPr/>
            </p:nvSpPr>
            <p:spPr>
              <a:xfrm rot="5400000">
                <a:off x="5096" y="3347"/>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75" name="Google Shape;75;p16"/>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76" name="Google Shape;76;p16"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77" name="Google Shape;77;p16"/>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78" name="Google Shape;78;p16"/>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79" name="Google Shape;79;p16"/>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grpSp>
        <p:nvGrpSpPr>
          <p:cNvPr id="87" name="Google Shape;87;p18"/>
          <p:cNvGrpSpPr/>
          <p:nvPr/>
        </p:nvGrpSpPr>
        <p:grpSpPr>
          <a:xfrm>
            <a:off x="0" y="0"/>
            <a:ext cx="9144000" cy="6858000"/>
            <a:chOff x="0" y="0"/>
            <a:chExt cx="5760" cy="4320"/>
          </a:xfrm>
        </p:grpSpPr>
        <p:grpSp>
          <p:nvGrpSpPr>
            <p:cNvPr id="88" name="Google Shape;88;p18"/>
            <p:cNvGrpSpPr/>
            <p:nvPr/>
          </p:nvGrpSpPr>
          <p:grpSpPr>
            <a:xfrm>
              <a:off x="0" y="0"/>
              <a:ext cx="5760" cy="4320"/>
              <a:chOff x="0" y="0"/>
              <a:chExt cx="5760" cy="4320"/>
            </a:xfrm>
          </p:grpSpPr>
          <p:grpSp>
            <p:nvGrpSpPr>
              <p:cNvPr id="89" name="Google Shape;89;p18"/>
              <p:cNvGrpSpPr/>
              <p:nvPr/>
            </p:nvGrpSpPr>
            <p:grpSpPr>
              <a:xfrm>
                <a:off x="0" y="192"/>
                <a:ext cx="5760" cy="4032"/>
                <a:chOff x="0" y="192"/>
                <a:chExt cx="5760" cy="4032"/>
              </a:xfrm>
            </p:grpSpPr>
            <p:cxnSp>
              <p:nvCxnSpPr>
                <p:cNvPr id="90" name="Google Shape;90;p18"/>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1" name="Google Shape;91;p18"/>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2" name="Google Shape;92;p18"/>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3" name="Google Shape;93;p18"/>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4" name="Google Shape;94;p18"/>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5" name="Google Shape;95;p18"/>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6" name="Google Shape;96;p18"/>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7" name="Google Shape;97;p18"/>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8" name="Google Shape;98;p18"/>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9" name="Google Shape;99;p18"/>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0" name="Google Shape;100;p18"/>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1" name="Google Shape;101;p18"/>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2" name="Google Shape;102;p18"/>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3" name="Google Shape;103;p18"/>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4" name="Google Shape;104;p18"/>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5" name="Google Shape;105;p18"/>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6" name="Google Shape;106;p18"/>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7" name="Google Shape;107;p18"/>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8" name="Google Shape;108;p18"/>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9" name="Google Shape;109;p18"/>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0" name="Google Shape;110;p18"/>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1" name="Google Shape;111;p18"/>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grpSp>
          <p:grpSp>
            <p:nvGrpSpPr>
              <p:cNvPr id="112" name="Google Shape;112;p18"/>
              <p:cNvGrpSpPr/>
              <p:nvPr/>
            </p:nvGrpSpPr>
            <p:grpSpPr>
              <a:xfrm>
                <a:off x="192" y="0"/>
                <a:ext cx="5376" cy="4320"/>
                <a:chOff x="192" y="0"/>
                <a:chExt cx="5376" cy="4320"/>
              </a:xfrm>
            </p:grpSpPr>
            <p:cxnSp>
              <p:nvCxnSpPr>
                <p:cNvPr id="113" name="Google Shape;113;p18"/>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4" name="Google Shape;114;p18"/>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5" name="Google Shape;115;p18"/>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6" name="Google Shape;116;p18"/>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7" name="Google Shape;117;p18"/>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8" name="Google Shape;118;p18"/>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9" name="Google Shape;119;p18"/>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0" name="Google Shape;120;p18"/>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1" name="Google Shape;121;p18"/>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2" name="Google Shape;122;p18"/>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3" name="Google Shape;123;p18"/>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4" name="Google Shape;124;p18"/>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5" name="Google Shape;125;p18"/>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6" name="Google Shape;126;p18"/>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7" name="Google Shape;127;p18"/>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8" name="Google Shape;128;p18"/>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9" name="Google Shape;129;p18"/>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0" name="Google Shape;130;p18"/>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1" name="Google Shape;131;p18"/>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2" name="Google Shape;132;p18"/>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3" name="Google Shape;133;p18"/>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4" name="Google Shape;134;p18"/>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5" name="Google Shape;135;p18"/>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6" name="Google Shape;136;p18"/>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7" name="Google Shape;137;p18"/>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8" name="Google Shape;138;p18"/>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9" name="Google Shape;139;p18"/>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0" name="Google Shape;140;p18"/>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1" name="Google Shape;141;p18"/>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grpSp>
        <p:sp>
          <p:nvSpPr>
            <p:cNvPr id="142" name="Google Shape;142;p18" descr="60%"/>
            <p:cNvSpPr txBox="1"/>
            <p:nvPr/>
          </p:nvSpPr>
          <p:spPr>
            <a:xfrm>
              <a:off x="2112" y="0"/>
              <a:ext cx="3648" cy="96"/>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cxnSp>
          <p:nvCxnSpPr>
            <p:cNvPr id="143" name="Google Shape;143;p18"/>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nvGrpSpPr>
            <p:cNvPr id="144" name="Google Shape;144;p18"/>
            <p:cNvGrpSpPr/>
            <p:nvPr/>
          </p:nvGrpSpPr>
          <p:grpSpPr>
            <a:xfrm>
              <a:off x="261" y="892"/>
              <a:ext cx="1124" cy="1464"/>
              <a:chOff x="96" y="916"/>
              <a:chExt cx="2208" cy="2876"/>
            </a:xfrm>
          </p:grpSpPr>
          <p:cxnSp>
            <p:nvCxnSpPr>
              <p:cNvPr id="145" name="Google Shape;145;p18"/>
              <p:cNvCxnSpPr/>
              <p:nvPr/>
            </p:nvCxnSpPr>
            <p:spPr>
              <a:xfrm rot="10800000">
                <a:off x="96" y="1038"/>
                <a:ext cx="2208" cy="0"/>
              </a:xfrm>
              <a:prstGeom prst="straightConnector1">
                <a:avLst/>
              </a:prstGeom>
              <a:noFill/>
              <a:ln w="9525" cap="flat" cmpd="sng">
                <a:solidFill>
                  <a:schemeClr val="hlink"/>
                </a:solidFill>
                <a:prstDash val="solid"/>
                <a:miter lim="800000"/>
                <a:headEnd type="none" w="med" len="med"/>
                <a:tailEnd type="none" w="med" len="med"/>
              </a:ln>
            </p:spPr>
          </p:cxnSp>
          <p:cxnSp>
            <p:nvCxnSpPr>
              <p:cNvPr id="146" name="Google Shape;146;p18"/>
              <p:cNvCxnSpPr/>
              <p:nvPr/>
            </p:nvCxnSpPr>
            <p:spPr>
              <a:xfrm>
                <a:off x="336" y="920"/>
                <a:ext cx="0" cy="2872"/>
              </a:xfrm>
              <a:prstGeom prst="straightConnector1">
                <a:avLst/>
              </a:prstGeom>
              <a:noFill/>
              <a:ln w="9525" cap="flat" cmpd="sng">
                <a:solidFill>
                  <a:schemeClr val="hlink"/>
                </a:solidFill>
                <a:prstDash val="solid"/>
                <a:miter lim="800000"/>
                <a:headEnd type="none" w="med" len="med"/>
                <a:tailEnd type="none" w="med" len="med"/>
              </a:ln>
            </p:spPr>
          </p:cxnSp>
          <p:sp>
            <p:nvSpPr>
              <p:cNvPr id="147" name="Google Shape;147;p18"/>
              <p:cNvSpPr/>
              <p:nvPr/>
            </p:nvSpPr>
            <p:spPr>
              <a:xfrm flipH="1">
                <a:off x="218" y="916"/>
                <a:ext cx="238" cy="240"/>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148" name="Google Shape;148;p18"/>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49" name="Google Shape;149;p18"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0" name="Google Shape;150;p18"/>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1" name="Google Shape;151;p18"/>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2" name="Google Shape;152;p18"/>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
          <p:cNvSpPr txBox="1">
            <a:spLocks noGrp="1"/>
          </p:cNvSpPr>
          <p:nvPr>
            <p:ph type="ctrTitle"/>
          </p:nvPr>
        </p:nvSpPr>
        <p:spPr>
          <a:xfrm>
            <a:off x="1219200" y="1752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Advantages of Temporal </a:t>
            </a:r>
            <a:r>
              <a:rPr lang="en-US" dirty="0"/>
              <a:t>D</a:t>
            </a:r>
            <a:r>
              <a:rPr lang="en-US" sz="4400" b="0" i="0" u="none" dirty="0">
                <a:solidFill>
                  <a:schemeClr val="dk2"/>
                </a:solidFill>
                <a:latin typeface="Tahoma"/>
                <a:ea typeface="Tahoma"/>
                <a:cs typeface="Tahoma"/>
                <a:sym typeface="Tahoma"/>
              </a:rPr>
              <a:t>ifference </a:t>
            </a:r>
            <a:r>
              <a:rPr lang="en-US" dirty="0"/>
              <a:t>L</a:t>
            </a:r>
            <a:r>
              <a:rPr lang="en-US" sz="4400" b="0" i="0" u="none" dirty="0">
                <a:solidFill>
                  <a:schemeClr val="dk2"/>
                </a:solidFill>
                <a:latin typeface="Tahoma"/>
                <a:ea typeface="Tahoma"/>
                <a:cs typeface="Tahoma"/>
                <a:sym typeface="Tahoma"/>
              </a:rPr>
              <a:t>earning</a:t>
            </a:r>
            <a:endParaRPr dirty="0"/>
          </a:p>
        </p:txBody>
      </p:sp>
      <p:pic>
        <p:nvPicPr>
          <p:cNvPr id="190" name="Google Shape;190;p1"/>
          <p:cNvPicPr preferRelativeResize="0"/>
          <p:nvPr/>
        </p:nvPicPr>
        <p:blipFill rotWithShape="1">
          <a:blip r:embed="rId3">
            <a:alphaModFix/>
          </a:blip>
          <a:srcRect/>
          <a:stretch/>
        </p:blipFill>
        <p:spPr>
          <a:xfrm>
            <a:off x="65087" y="44450"/>
            <a:ext cx="1254125" cy="488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Advantages of TD Learning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TD learning offers a powerful and versatile approach to reinforcement learning, combining efficiency, online learning, and the ability to handle complex environments with incomplete information.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These advantages make TD methods widely applicable in various domains, including robotics, game playing, finance, and natural language processing.</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10</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T</a:t>
            </a:r>
            <a:r>
              <a:rPr lang="en-US" sz="1400" b="0" i="0" u="none" dirty="0">
                <a:solidFill>
                  <a:schemeClr val="dk1"/>
                </a:solidFill>
                <a:latin typeface="Tahoma"/>
                <a:ea typeface="Tahoma"/>
                <a:cs typeface="Tahoma"/>
                <a:sym typeface="Tahoma"/>
              </a:rPr>
              <a:t>emporal Difference </a:t>
            </a:r>
            <a:r>
              <a:rPr lang="en-US" dirty="0">
                <a:solidFill>
                  <a:schemeClr val="dk1"/>
                </a:solidFill>
                <a:latin typeface="Tahoma"/>
                <a:ea typeface="Tahoma"/>
                <a:cs typeface="Tahoma"/>
                <a:sym typeface="Tahoma"/>
              </a:rPr>
              <a:t>L</a:t>
            </a:r>
            <a:r>
              <a:rPr lang="en-US" sz="1400" b="0" i="0" u="none" dirty="0">
                <a:solidFill>
                  <a:schemeClr val="dk1"/>
                </a:solidFill>
                <a:latin typeface="Tahoma"/>
                <a:ea typeface="Tahoma"/>
                <a:cs typeface="Tahoma"/>
                <a:sym typeface="Tahoma"/>
              </a:rPr>
              <a:t>earning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TD vs Monte Carlo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Both have their strengths and weaknesses, and the choice between them depends on factors such as the nature of the environment, computational resources, and desired properties of the learning algorithm.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Temporal Difference methods are often favored for their online learning capabilities, efficiency, and ability to handle incomplete sequences.</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Monte Carlo methods are preferred in certain situations, such as when episodic data is readily available or when computational resources are less constrained.</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11</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T</a:t>
            </a:r>
            <a:r>
              <a:rPr lang="en-US" sz="1400" b="0" i="0" u="none" dirty="0">
                <a:solidFill>
                  <a:schemeClr val="dk1"/>
                </a:solidFill>
                <a:latin typeface="Tahoma"/>
                <a:ea typeface="Tahoma"/>
                <a:cs typeface="Tahoma"/>
                <a:sym typeface="Tahoma"/>
              </a:rPr>
              <a:t>emporal Difference </a:t>
            </a:r>
            <a:r>
              <a:rPr lang="en-US" dirty="0">
                <a:solidFill>
                  <a:schemeClr val="dk1"/>
                </a:solidFill>
                <a:latin typeface="Tahoma"/>
                <a:ea typeface="Tahoma"/>
                <a:cs typeface="Tahoma"/>
                <a:sym typeface="Tahoma"/>
              </a:rPr>
              <a:t>L</a:t>
            </a:r>
            <a:r>
              <a:rPr lang="en-US" sz="1400" b="0" i="0" u="none" dirty="0">
                <a:solidFill>
                  <a:schemeClr val="dk1"/>
                </a:solidFill>
                <a:latin typeface="Tahoma"/>
                <a:ea typeface="Tahoma"/>
                <a:cs typeface="Tahoma"/>
                <a:sym typeface="Tahoma"/>
              </a:rPr>
              <a:t>earning</a:t>
            </a:r>
            <a:endParaRPr lang="en-US" dirty="0"/>
          </a:p>
        </p:txBody>
      </p:sp>
    </p:spTree>
    <p:extLst>
      <p:ext uri="{BB962C8B-B14F-4D97-AF65-F5344CB8AC3E}">
        <p14:creationId xmlns:p14="http://schemas.microsoft.com/office/powerpoint/2010/main" val="1594698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TD vs Monte Carlo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Online Learning:</a:t>
            </a:r>
          </a:p>
          <a:p>
            <a:pPr marL="800100" lvl="1" indent="-342900">
              <a:lnSpc>
                <a:spcPct val="150000"/>
              </a:lnSpc>
              <a:spcBef>
                <a:spcPts val="0"/>
              </a:spcBef>
              <a:buSzPts val="1320"/>
              <a:buFont typeface="Noto Sans Symbols"/>
              <a:buChar char="❑"/>
            </a:pPr>
            <a:r>
              <a:rPr lang="en-US" sz="1800" b="1" i="0" u="none" dirty="0">
                <a:solidFill>
                  <a:schemeClr val="dk1"/>
                </a:solidFill>
                <a:latin typeface="Tahoma"/>
                <a:ea typeface="Tahoma"/>
                <a:cs typeface="Tahoma"/>
                <a:sym typeface="Tahoma"/>
              </a:rPr>
              <a:t>Temporal Difference: </a:t>
            </a:r>
            <a:r>
              <a:rPr lang="en-US" sz="1800" b="0" i="0" u="none" dirty="0">
                <a:solidFill>
                  <a:schemeClr val="dk1"/>
                </a:solidFill>
                <a:latin typeface="Tahoma"/>
                <a:ea typeface="Tahoma"/>
                <a:cs typeface="Tahoma"/>
                <a:sym typeface="Tahoma"/>
              </a:rPr>
              <a:t>TD learning updates value estimates after every time step, allowing for continuous learning and online updates. It is well-suited for real-time applications and environments where data is collected incrementally.</a:t>
            </a:r>
          </a:p>
          <a:p>
            <a:pPr marL="800100" lvl="1" indent="-342900">
              <a:lnSpc>
                <a:spcPct val="150000"/>
              </a:lnSpc>
              <a:spcBef>
                <a:spcPts val="0"/>
              </a:spcBef>
              <a:buSzPts val="1320"/>
              <a:buFont typeface="Noto Sans Symbols"/>
              <a:buChar char="❑"/>
            </a:pPr>
            <a:r>
              <a:rPr lang="en-US" sz="1800" b="1" i="0" u="none" dirty="0">
                <a:solidFill>
                  <a:schemeClr val="dk1"/>
                </a:solidFill>
                <a:latin typeface="Tahoma"/>
                <a:ea typeface="Tahoma"/>
                <a:cs typeface="Tahoma"/>
                <a:sym typeface="Tahoma"/>
              </a:rPr>
              <a:t>Monte Carlo</a:t>
            </a:r>
            <a:r>
              <a:rPr lang="en-US" sz="1800" b="0" i="0" u="none" dirty="0">
                <a:solidFill>
                  <a:schemeClr val="dk1"/>
                </a:solidFill>
                <a:latin typeface="Tahoma"/>
                <a:ea typeface="Tahoma"/>
                <a:cs typeface="Tahoma"/>
                <a:sym typeface="Tahoma"/>
              </a:rPr>
              <a:t>: Monte Carlo methods update value estimates at the end of each episode, requiring the agent to wait until the entire episode is completed. They do not support online learning and may be slower to converge in dynamic environments.</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12</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T</a:t>
            </a:r>
            <a:r>
              <a:rPr lang="en-US" sz="1400" b="0" i="0" u="none" dirty="0">
                <a:solidFill>
                  <a:schemeClr val="dk1"/>
                </a:solidFill>
                <a:latin typeface="Tahoma"/>
                <a:ea typeface="Tahoma"/>
                <a:cs typeface="Tahoma"/>
                <a:sym typeface="Tahoma"/>
              </a:rPr>
              <a:t>emporal Difference </a:t>
            </a:r>
            <a:r>
              <a:rPr lang="en-US" dirty="0">
                <a:solidFill>
                  <a:schemeClr val="dk1"/>
                </a:solidFill>
                <a:latin typeface="Tahoma"/>
                <a:ea typeface="Tahoma"/>
                <a:cs typeface="Tahoma"/>
                <a:sym typeface="Tahoma"/>
              </a:rPr>
              <a:t>L</a:t>
            </a:r>
            <a:r>
              <a:rPr lang="en-US" sz="1400" b="0" i="0" u="none" dirty="0">
                <a:solidFill>
                  <a:schemeClr val="dk1"/>
                </a:solidFill>
                <a:latin typeface="Tahoma"/>
                <a:ea typeface="Tahoma"/>
                <a:cs typeface="Tahoma"/>
                <a:sym typeface="Tahoma"/>
              </a:rPr>
              <a:t>earning</a:t>
            </a:r>
            <a:endParaRPr lang="en-US" dirty="0"/>
          </a:p>
        </p:txBody>
      </p:sp>
    </p:spTree>
    <p:extLst>
      <p:ext uri="{BB962C8B-B14F-4D97-AF65-F5344CB8AC3E}">
        <p14:creationId xmlns:p14="http://schemas.microsoft.com/office/powerpoint/2010/main" val="249085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TD vs Monte Carlo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Efficiency:</a:t>
            </a:r>
          </a:p>
          <a:p>
            <a:pPr marL="800100" lvl="1" indent="-342900">
              <a:lnSpc>
                <a:spcPct val="150000"/>
              </a:lnSpc>
              <a:spcBef>
                <a:spcPts val="0"/>
              </a:spcBef>
              <a:buSzPts val="1320"/>
              <a:buFont typeface="Noto Sans Symbols"/>
              <a:buChar char="❑"/>
            </a:pPr>
            <a:r>
              <a:rPr lang="en-US" sz="1800" b="1" i="0" u="none" dirty="0">
                <a:solidFill>
                  <a:schemeClr val="dk1"/>
                </a:solidFill>
                <a:latin typeface="Tahoma"/>
                <a:ea typeface="Tahoma"/>
                <a:cs typeface="Tahoma"/>
                <a:sym typeface="Tahoma"/>
              </a:rPr>
              <a:t>Temporal Difference</a:t>
            </a:r>
            <a:r>
              <a:rPr lang="en-US" sz="1800" b="0" i="0" u="none" dirty="0">
                <a:solidFill>
                  <a:schemeClr val="dk1"/>
                </a:solidFill>
                <a:latin typeface="Tahoma"/>
                <a:ea typeface="Tahoma"/>
                <a:cs typeface="Tahoma"/>
                <a:sym typeface="Tahoma"/>
              </a:rPr>
              <a:t>: TD learning updates values based on single transitions or short sequences of transitions, resulting in faster convergence and lower computational overhead, especially in long episodes or environments with large state spaces.</a:t>
            </a:r>
          </a:p>
          <a:p>
            <a:pPr marL="800100" lvl="1" indent="-342900">
              <a:lnSpc>
                <a:spcPct val="150000"/>
              </a:lnSpc>
              <a:spcBef>
                <a:spcPts val="0"/>
              </a:spcBef>
              <a:buSzPts val="1320"/>
              <a:buFont typeface="Noto Sans Symbols"/>
              <a:buChar char="❑"/>
            </a:pPr>
            <a:r>
              <a:rPr lang="en-US" sz="1800" b="1" i="0" u="none" dirty="0">
                <a:solidFill>
                  <a:schemeClr val="dk1"/>
                </a:solidFill>
                <a:latin typeface="Tahoma"/>
                <a:ea typeface="Tahoma"/>
                <a:cs typeface="Tahoma"/>
                <a:sym typeface="Tahoma"/>
              </a:rPr>
              <a:t>Monte Carlo</a:t>
            </a:r>
            <a:r>
              <a:rPr lang="en-US" sz="1800" b="0" i="0" u="none" dirty="0">
                <a:solidFill>
                  <a:schemeClr val="dk1"/>
                </a:solidFill>
                <a:latin typeface="Tahoma"/>
                <a:ea typeface="Tahoma"/>
                <a:cs typeface="Tahoma"/>
                <a:sym typeface="Tahoma"/>
              </a:rPr>
              <a:t>: Monte Carlo methods require averaging returns obtained from entire episodes, which can be computationally expensive, especially in environments with long episodes or a large number of possible states.</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13</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T</a:t>
            </a:r>
            <a:r>
              <a:rPr lang="en-US" sz="1400" b="0" i="0" u="none" dirty="0">
                <a:solidFill>
                  <a:schemeClr val="dk1"/>
                </a:solidFill>
                <a:latin typeface="Tahoma"/>
                <a:ea typeface="Tahoma"/>
                <a:cs typeface="Tahoma"/>
                <a:sym typeface="Tahoma"/>
              </a:rPr>
              <a:t>emporal Difference </a:t>
            </a:r>
            <a:r>
              <a:rPr lang="en-US" dirty="0">
                <a:solidFill>
                  <a:schemeClr val="dk1"/>
                </a:solidFill>
                <a:latin typeface="Tahoma"/>
                <a:ea typeface="Tahoma"/>
                <a:cs typeface="Tahoma"/>
                <a:sym typeface="Tahoma"/>
              </a:rPr>
              <a:t>L</a:t>
            </a:r>
            <a:r>
              <a:rPr lang="en-US" sz="1400" b="0" i="0" u="none" dirty="0">
                <a:solidFill>
                  <a:schemeClr val="dk1"/>
                </a:solidFill>
                <a:latin typeface="Tahoma"/>
                <a:ea typeface="Tahoma"/>
                <a:cs typeface="Tahoma"/>
                <a:sym typeface="Tahoma"/>
              </a:rPr>
              <a:t>earning</a:t>
            </a:r>
            <a:endParaRPr lang="en-US" dirty="0"/>
          </a:p>
        </p:txBody>
      </p:sp>
    </p:spTree>
    <p:extLst>
      <p:ext uri="{BB962C8B-B14F-4D97-AF65-F5344CB8AC3E}">
        <p14:creationId xmlns:p14="http://schemas.microsoft.com/office/powerpoint/2010/main" val="424960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TD vs Monte Carlo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Bootstrapping:</a:t>
            </a:r>
          </a:p>
          <a:p>
            <a:pPr marL="800100" lvl="1" indent="-342900">
              <a:lnSpc>
                <a:spcPct val="150000"/>
              </a:lnSpc>
              <a:spcBef>
                <a:spcPts val="0"/>
              </a:spcBef>
              <a:buSzPts val="1320"/>
              <a:buFont typeface="Noto Sans Symbols"/>
              <a:buChar char="❑"/>
            </a:pPr>
            <a:r>
              <a:rPr lang="en-US" sz="1800" b="1" i="0" u="none" dirty="0">
                <a:solidFill>
                  <a:schemeClr val="dk1"/>
                </a:solidFill>
                <a:latin typeface="Tahoma"/>
                <a:ea typeface="Tahoma"/>
                <a:cs typeface="Tahoma"/>
                <a:sym typeface="Tahoma"/>
              </a:rPr>
              <a:t>Temporal Difference</a:t>
            </a:r>
            <a:r>
              <a:rPr lang="en-US" sz="1800" b="0" i="0" u="none" dirty="0">
                <a:solidFill>
                  <a:schemeClr val="dk1"/>
                </a:solidFill>
                <a:latin typeface="Tahoma"/>
                <a:ea typeface="Tahoma"/>
                <a:cs typeface="Tahoma"/>
                <a:sym typeface="Tahoma"/>
              </a:rPr>
              <a:t>: TD learning bootstraps value estimates from subsequent states, using estimates of future values to update current estimates. This allows for efficient propagation of information through the state space and faster convergence.</a:t>
            </a:r>
          </a:p>
          <a:p>
            <a:pPr marL="800100" lvl="1" indent="-342900">
              <a:lnSpc>
                <a:spcPct val="150000"/>
              </a:lnSpc>
              <a:spcBef>
                <a:spcPts val="0"/>
              </a:spcBef>
              <a:buSzPts val="1320"/>
              <a:buFont typeface="Noto Sans Symbols"/>
              <a:buChar char="❑"/>
            </a:pPr>
            <a:r>
              <a:rPr lang="en-US" sz="1800" b="1" i="0" u="none" dirty="0">
                <a:solidFill>
                  <a:schemeClr val="dk1"/>
                </a:solidFill>
                <a:latin typeface="Tahoma"/>
                <a:ea typeface="Tahoma"/>
                <a:cs typeface="Tahoma"/>
                <a:sym typeface="Tahoma"/>
              </a:rPr>
              <a:t>Monte Carlo</a:t>
            </a:r>
            <a:r>
              <a:rPr lang="en-US" sz="1800" b="0" i="0" u="none" dirty="0">
                <a:solidFill>
                  <a:schemeClr val="dk1"/>
                </a:solidFill>
                <a:latin typeface="Tahoma"/>
                <a:ea typeface="Tahoma"/>
                <a:cs typeface="Tahoma"/>
                <a:sym typeface="Tahoma"/>
              </a:rPr>
              <a:t>: Monte Carlo methods do not bootstrap and rely solely on observed returns from complete episodes, which may lead to slower convergence, especially in environments with sparse rewards or long horizons.</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14</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T</a:t>
            </a:r>
            <a:r>
              <a:rPr lang="en-US" sz="1400" b="0" i="0" u="none" dirty="0">
                <a:solidFill>
                  <a:schemeClr val="dk1"/>
                </a:solidFill>
                <a:latin typeface="Tahoma"/>
                <a:ea typeface="Tahoma"/>
                <a:cs typeface="Tahoma"/>
                <a:sym typeface="Tahoma"/>
              </a:rPr>
              <a:t>emporal Difference </a:t>
            </a:r>
            <a:r>
              <a:rPr lang="en-US" dirty="0">
                <a:solidFill>
                  <a:schemeClr val="dk1"/>
                </a:solidFill>
                <a:latin typeface="Tahoma"/>
                <a:ea typeface="Tahoma"/>
                <a:cs typeface="Tahoma"/>
                <a:sym typeface="Tahoma"/>
              </a:rPr>
              <a:t>L</a:t>
            </a:r>
            <a:r>
              <a:rPr lang="en-US" sz="1400" b="0" i="0" u="none" dirty="0">
                <a:solidFill>
                  <a:schemeClr val="dk1"/>
                </a:solidFill>
                <a:latin typeface="Tahoma"/>
                <a:ea typeface="Tahoma"/>
                <a:cs typeface="Tahoma"/>
                <a:sym typeface="Tahoma"/>
              </a:rPr>
              <a:t>earning</a:t>
            </a:r>
            <a:endParaRPr lang="en-US" dirty="0"/>
          </a:p>
        </p:txBody>
      </p:sp>
    </p:spTree>
    <p:extLst>
      <p:ext uri="{BB962C8B-B14F-4D97-AF65-F5344CB8AC3E}">
        <p14:creationId xmlns:p14="http://schemas.microsoft.com/office/powerpoint/2010/main" val="444536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TD vs Monte Carlo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Exploration and Exploitation:</a:t>
            </a:r>
          </a:p>
          <a:p>
            <a:pPr marL="800100" lvl="1" indent="-342900">
              <a:lnSpc>
                <a:spcPct val="150000"/>
              </a:lnSpc>
              <a:spcBef>
                <a:spcPts val="0"/>
              </a:spcBef>
              <a:buSzPts val="1320"/>
              <a:buFont typeface="Noto Sans Symbols"/>
              <a:buChar char="❑"/>
            </a:pPr>
            <a:r>
              <a:rPr lang="en-US" sz="1800" b="1" i="0" u="none" dirty="0">
                <a:solidFill>
                  <a:schemeClr val="dk1"/>
                </a:solidFill>
                <a:latin typeface="Tahoma"/>
                <a:ea typeface="Tahoma"/>
                <a:cs typeface="Tahoma"/>
                <a:sym typeface="Tahoma"/>
              </a:rPr>
              <a:t>Temporal Difference</a:t>
            </a:r>
            <a:r>
              <a:rPr lang="en-US" sz="1800" b="0" i="0" u="none" dirty="0">
                <a:solidFill>
                  <a:schemeClr val="dk1"/>
                </a:solidFill>
                <a:latin typeface="Tahoma"/>
                <a:ea typeface="Tahoma"/>
                <a:cs typeface="Tahoma"/>
                <a:sym typeface="Tahoma"/>
              </a:rPr>
              <a:t>: TD learning naturally balances exploration and exploitation through its updates, encouraging the agent to explore new actions while exploiting current knowledge to maximize rewards.</a:t>
            </a:r>
          </a:p>
          <a:p>
            <a:pPr marL="800100" lvl="1" indent="-342900">
              <a:lnSpc>
                <a:spcPct val="150000"/>
              </a:lnSpc>
              <a:spcBef>
                <a:spcPts val="0"/>
              </a:spcBef>
              <a:buSzPts val="1320"/>
              <a:buFont typeface="Noto Sans Symbols"/>
              <a:buChar char="❑"/>
            </a:pPr>
            <a:r>
              <a:rPr lang="en-US" sz="1800" b="1" i="0" u="none" dirty="0">
                <a:solidFill>
                  <a:schemeClr val="dk1"/>
                </a:solidFill>
                <a:latin typeface="Tahoma"/>
                <a:ea typeface="Tahoma"/>
                <a:cs typeface="Tahoma"/>
                <a:sym typeface="Tahoma"/>
              </a:rPr>
              <a:t>Monte Carlo</a:t>
            </a:r>
            <a:r>
              <a:rPr lang="en-US" sz="1800" b="0" i="0" u="none" dirty="0">
                <a:solidFill>
                  <a:schemeClr val="dk1"/>
                </a:solidFill>
                <a:latin typeface="Tahoma"/>
                <a:ea typeface="Tahoma"/>
                <a:cs typeface="Tahoma"/>
                <a:sym typeface="Tahoma"/>
              </a:rPr>
              <a:t>: Monte Carlo methods do not directly address exploration-exploitation trade-offs and may require additional mechanisms, such as epsilon-greedy policies, to encourage exploration.</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15</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T</a:t>
            </a:r>
            <a:r>
              <a:rPr lang="en-US" sz="1400" b="0" i="0" u="none" dirty="0">
                <a:solidFill>
                  <a:schemeClr val="dk1"/>
                </a:solidFill>
                <a:latin typeface="Tahoma"/>
                <a:ea typeface="Tahoma"/>
                <a:cs typeface="Tahoma"/>
                <a:sym typeface="Tahoma"/>
              </a:rPr>
              <a:t>emporal Difference </a:t>
            </a:r>
            <a:r>
              <a:rPr lang="en-US" dirty="0">
                <a:solidFill>
                  <a:schemeClr val="dk1"/>
                </a:solidFill>
                <a:latin typeface="Tahoma"/>
                <a:ea typeface="Tahoma"/>
                <a:cs typeface="Tahoma"/>
                <a:sym typeface="Tahoma"/>
              </a:rPr>
              <a:t>L</a:t>
            </a:r>
            <a:r>
              <a:rPr lang="en-US" sz="1400" b="0" i="0" u="none" dirty="0">
                <a:solidFill>
                  <a:schemeClr val="dk1"/>
                </a:solidFill>
                <a:latin typeface="Tahoma"/>
                <a:ea typeface="Tahoma"/>
                <a:cs typeface="Tahoma"/>
                <a:sym typeface="Tahoma"/>
              </a:rPr>
              <a:t>earning</a:t>
            </a:r>
            <a:endParaRPr lang="en-US" dirty="0"/>
          </a:p>
        </p:txBody>
      </p:sp>
    </p:spTree>
    <p:extLst>
      <p:ext uri="{BB962C8B-B14F-4D97-AF65-F5344CB8AC3E}">
        <p14:creationId xmlns:p14="http://schemas.microsoft.com/office/powerpoint/2010/main" val="3422484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TD vs Monte Carlo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Incomplete Sequences:</a:t>
            </a:r>
          </a:p>
          <a:p>
            <a:pPr marL="800100" lvl="1" indent="-342900">
              <a:lnSpc>
                <a:spcPct val="150000"/>
              </a:lnSpc>
              <a:spcBef>
                <a:spcPts val="0"/>
              </a:spcBef>
              <a:buSzPts val="1320"/>
              <a:buFont typeface="Noto Sans Symbols"/>
              <a:buChar char="❑"/>
            </a:pPr>
            <a:r>
              <a:rPr lang="en-US" sz="1800" b="1" i="0" u="none" dirty="0">
                <a:solidFill>
                  <a:schemeClr val="dk1"/>
                </a:solidFill>
                <a:latin typeface="Tahoma"/>
                <a:ea typeface="Tahoma"/>
                <a:cs typeface="Tahoma"/>
                <a:sym typeface="Tahoma"/>
              </a:rPr>
              <a:t>Temporal Difference</a:t>
            </a:r>
            <a:r>
              <a:rPr lang="en-US" sz="1800" b="0" i="0" u="none" dirty="0">
                <a:solidFill>
                  <a:schemeClr val="dk1"/>
                </a:solidFill>
                <a:latin typeface="Tahoma"/>
                <a:ea typeface="Tahoma"/>
                <a:cs typeface="Tahoma"/>
                <a:sym typeface="Tahoma"/>
              </a:rPr>
              <a:t>: TD learning can learn from incomplete sequences of transitions, making it suitable for environments with non-episodic or partially observable dynamics.</a:t>
            </a:r>
          </a:p>
          <a:p>
            <a:pPr marL="800100" lvl="1" indent="-342900">
              <a:lnSpc>
                <a:spcPct val="150000"/>
              </a:lnSpc>
              <a:spcBef>
                <a:spcPts val="0"/>
              </a:spcBef>
              <a:buSzPts val="1320"/>
              <a:buFont typeface="Noto Sans Symbols"/>
              <a:buChar char="❑"/>
            </a:pPr>
            <a:r>
              <a:rPr lang="en-US" sz="1800" b="1" i="0" u="none" dirty="0">
                <a:solidFill>
                  <a:schemeClr val="dk1"/>
                </a:solidFill>
                <a:latin typeface="Tahoma"/>
                <a:ea typeface="Tahoma"/>
                <a:cs typeface="Tahoma"/>
                <a:sym typeface="Tahoma"/>
              </a:rPr>
              <a:t>Monte Carlo</a:t>
            </a:r>
            <a:r>
              <a:rPr lang="en-US" sz="1800" b="0" i="0" u="none" dirty="0">
                <a:solidFill>
                  <a:schemeClr val="dk1"/>
                </a:solidFill>
                <a:latin typeface="Tahoma"/>
                <a:ea typeface="Tahoma"/>
                <a:cs typeface="Tahoma"/>
                <a:sym typeface="Tahoma"/>
              </a:rPr>
              <a:t>: Monte Carlo methods typically require complete episodes of interaction with the environment and may not handle incomplete sequences well.</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16</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T</a:t>
            </a:r>
            <a:r>
              <a:rPr lang="en-US" sz="1400" b="0" i="0" u="none" dirty="0">
                <a:solidFill>
                  <a:schemeClr val="dk1"/>
                </a:solidFill>
                <a:latin typeface="Tahoma"/>
                <a:ea typeface="Tahoma"/>
                <a:cs typeface="Tahoma"/>
                <a:sym typeface="Tahoma"/>
              </a:rPr>
              <a:t>emporal Difference </a:t>
            </a:r>
            <a:r>
              <a:rPr lang="en-US" dirty="0">
                <a:solidFill>
                  <a:schemeClr val="dk1"/>
                </a:solidFill>
                <a:latin typeface="Tahoma"/>
                <a:ea typeface="Tahoma"/>
                <a:cs typeface="Tahoma"/>
                <a:sym typeface="Tahoma"/>
              </a:rPr>
              <a:t>L</a:t>
            </a:r>
            <a:r>
              <a:rPr lang="en-US" sz="1400" b="0" i="0" u="none" dirty="0">
                <a:solidFill>
                  <a:schemeClr val="dk1"/>
                </a:solidFill>
                <a:latin typeface="Tahoma"/>
                <a:ea typeface="Tahoma"/>
                <a:cs typeface="Tahoma"/>
                <a:sym typeface="Tahoma"/>
              </a:rPr>
              <a:t>earning</a:t>
            </a:r>
            <a:endParaRPr lang="en-US" dirty="0"/>
          </a:p>
        </p:txBody>
      </p:sp>
    </p:spTree>
    <p:extLst>
      <p:ext uri="{BB962C8B-B14F-4D97-AF65-F5344CB8AC3E}">
        <p14:creationId xmlns:p14="http://schemas.microsoft.com/office/powerpoint/2010/main" val="2554007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TD vs Monte Carlo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Model-Free Learning:</a:t>
            </a:r>
          </a:p>
          <a:p>
            <a:pPr marL="800100" lvl="1" indent="-342900">
              <a:lnSpc>
                <a:spcPct val="150000"/>
              </a:lnSpc>
              <a:spcBef>
                <a:spcPts val="0"/>
              </a:spcBef>
              <a:buSzPts val="1320"/>
              <a:buFont typeface="Noto Sans Symbols"/>
              <a:buChar char="❑"/>
            </a:pPr>
            <a:r>
              <a:rPr lang="en-US" sz="1800" b="1" i="0" u="none" dirty="0">
                <a:solidFill>
                  <a:schemeClr val="dk1"/>
                </a:solidFill>
                <a:latin typeface="Tahoma"/>
                <a:ea typeface="Tahoma"/>
                <a:cs typeface="Tahoma"/>
                <a:sym typeface="Tahoma"/>
              </a:rPr>
              <a:t>Temporal Difference</a:t>
            </a:r>
            <a:r>
              <a:rPr lang="en-US" sz="1800" b="0" i="0" u="none" dirty="0">
                <a:solidFill>
                  <a:schemeClr val="dk1"/>
                </a:solidFill>
                <a:latin typeface="Tahoma"/>
                <a:ea typeface="Tahoma"/>
                <a:cs typeface="Tahoma"/>
                <a:sym typeface="Tahoma"/>
              </a:rPr>
              <a:t>: TD learning is a model-free approach, learning directly from experience without requiring explicit knowledge of the environment's dynamics.</a:t>
            </a:r>
          </a:p>
          <a:p>
            <a:pPr marL="800100" lvl="1" indent="-342900">
              <a:lnSpc>
                <a:spcPct val="150000"/>
              </a:lnSpc>
              <a:spcBef>
                <a:spcPts val="0"/>
              </a:spcBef>
              <a:buSzPts val="1320"/>
              <a:buFont typeface="Noto Sans Symbols"/>
              <a:buChar char="❑"/>
            </a:pPr>
            <a:r>
              <a:rPr lang="en-US" sz="1800" b="1" i="0" u="none" dirty="0">
                <a:solidFill>
                  <a:schemeClr val="dk1"/>
                </a:solidFill>
                <a:latin typeface="Tahoma"/>
                <a:ea typeface="Tahoma"/>
                <a:cs typeface="Tahoma"/>
                <a:sym typeface="Tahoma"/>
              </a:rPr>
              <a:t>Monte Carlo</a:t>
            </a:r>
            <a:r>
              <a:rPr lang="en-US" sz="1800" b="0" i="0" u="none" dirty="0">
                <a:solidFill>
                  <a:schemeClr val="dk1"/>
                </a:solidFill>
                <a:latin typeface="Tahoma"/>
                <a:ea typeface="Tahoma"/>
                <a:cs typeface="Tahoma"/>
                <a:sym typeface="Tahoma"/>
              </a:rPr>
              <a:t>: Monte Carlo methods are also model-free and learn directly from experience, making them applicable to a wide range of reinforcement learning problems.</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17</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T</a:t>
            </a:r>
            <a:r>
              <a:rPr lang="en-US" sz="1400" b="0" i="0" u="none" dirty="0">
                <a:solidFill>
                  <a:schemeClr val="dk1"/>
                </a:solidFill>
                <a:latin typeface="Tahoma"/>
                <a:ea typeface="Tahoma"/>
                <a:cs typeface="Tahoma"/>
                <a:sym typeface="Tahoma"/>
              </a:rPr>
              <a:t>emporal Difference </a:t>
            </a:r>
            <a:r>
              <a:rPr lang="en-US" dirty="0">
                <a:solidFill>
                  <a:schemeClr val="dk1"/>
                </a:solidFill>
                <a:latin typeface="Tahoma"/>
                <a:ea typeface="Tahoma"/>
                <a:cs typeface="Tahoma"/>
                <a:sym typeface="Tahoma"/>
              </a:rPr>
              <a:t>L</a:t>
            </a:r>
            <a:r>
              <a:rPr lang="en-US" sz="1400" b="0" i="0" u="none" dirty="0">
                <a:solidFill>
                  <a:schemeClr val="dk1"/>
                </a:solidFill>
                <a:latin typeface="Tahoma"/>
                <a:ea typeface="Tahoma"/>
                <a:cs typeface="Tahoma"/>
                <a:sym typeface="Tahoma"/>
              </a:rPr>
              <a:t>earning</a:t>
            </a:r>
            <a:endParaRPr lang="en-US" dirty="0"/>
          </a:p>
        </p:txBody>
      </p:sp>
    </p:spTree>
    <p:extLst>
      <p:ext uri="{BB962C8B-B14F-4D97-AF65-F5344CB8AC3E}">
        <p14:creationId xmlns:p14="http://schemas.microsoft.com/office/powerpoint/2010/main" val="766771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14"/>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Summary</a:t>
            </a:r>
            <a:endParaRPr/>
          </a:p>
        </p:txBody>
      </p:sp>
      <p:pic>
        <p:nvPicPr>
          <p:cNvPr id="332" name="Google Shape;332;p14"/>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33" name="Google Shape;333;p14"/>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T</a:t>
            </a:r>
            <a:r>
              <a:rPr lang="en-US" sz="1400" b="0" i="0" u="none" dirty="0">
                <a:solidFill>
                  <a:schemeClr val="dk1"/>
                </a:solidFill>
                <a:latin typeface="Tahoma"/>
                <a:ea typeface="Tahoma"/>
                <a:cs typeface="Tahoma"/>
                <a:sym typeface="Tahoma"/>
              </a:rPr>
              <a:t>emporal Difference </a:t>
            </a:r>
            <a:r>
              <a:rPr lang="en-US" dirty="0">
                <a:solidFill>
                  <a:schemeClr val="dk1"/>
                </a:solidFill>
                <a:latin typeface="Tahoma"/>
                <a:ea typeface="Tahoma"/>
                <a:cs typeface="Tahoma"/>
                <a:sym typeface="Tahoma"/>
              </a:rPr>
              <a:t>L</a:t>
            </a:r>
            <a:r>
              <a:rPr lang="en-US" sz="1400" b="0" i="0" u="none" dirty="0">
                <a:solidFill>
                  <a:schemeClr val="dk1"/>
                </a:solidFill>
                <a:latin typeface="Tahoma"/>
                <a:ea typeface="Tahoma"/>
                <a:cs typeface="Tahoma"/>
                <a:sym typeface="Tahoma"/>
              </a:rPr>
              <a:t>earning</a:t>
            </a:r>
            <a:endParaRPr lang="en-US" dirty="0"/>
          </a:p>
        </p:txBody>
      </p:sp>
      <p:sp>
        <p:nvSpPr>
          <p:cNvPr id="334" name="Google Shape;334;p14"/>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18</a:t>
            </a:fld>
            <a:endParaRPr/>
          </a:p>
        </p:txBody>
      </p:sp>
      <p:sp>
        <p:nvSpPr>
          <p:cNvPr id="9" name="Google Shape;207;p3" descr="Rectangle: Click to edit Master text styles &#10;Second level &#10;Third level &#10;Fourth level &#10;Fifth level">
            <a:extLst>
              <a:ext uri="{FF2B5EF4-FFF2-40B4-BE49-F238E27FC236}">
                <a16:creationId xmlns:a16="http://schemas.microsoft.com/office/drawing/2014/main" id="{9DCF86EC-9F76-EE40-82FC-20BF2B812E2E}"/>
              </a:ext>
            </a:extLst>
          </p:cNvPr>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Understand the benefits of learning online with TD</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Identify key advantages of TD methods over Dynamic Programming and Monte Carlo methods</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Identify the empirical benefits of TD learning</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5"/>
          <p:cNvSpPr txBox="1">
            <a:spLocks noGrp="1"/>
          </p:cNvSpPr>
          <p:nvPr>
            <p:ph type="title"/>
          </p:nvPr>
        </p:nvSpPr>
        <p:spPr>
          <a:xfrm>
            <a:off x="1143000" y="3124200"/>
            <a:ext cx="67056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Q &amp; A</a:t>
            </a:r>
            <a:endParaRPr/>
          </a:p>
        </p:txBody>
      </p:sp>
      <p:pic>
        <p:nvPicPr>
          <p:cNvPr id="340" name="Google Shape;340;p15"/>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41" name="Google Shape;341;p15"/>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T</a:t>
            </a:r>
            <a:r>
              <a:rPr lang="en-US" sz="1400" b="0" i="0" u="none" dirty="0">
                <a:solidFill>
                  <a:schemeClr val="dk1"/>
                </a:solidFill>
                <a:latin typeface="Tahoma"/>
                <a:ea typeface="Tahoma"/>
                <a:cs typeface="Tahoma"/>
                <a:sym typeface="Tahoma"/>
              </a:rPr>
              <a:t>emporal Difference </a:t>
            </a:r>
            <a:r>
              <a:rPr lang="en-US" dirty="0">
                <a:solidFill>
                  <a:schemeClr val="dk1"/>
                </a:solidFill>
                <a:latin typeface="Tahoma"/>
                <a:ea typeface="Tahoma"/>
                <a:cs typeface="Tahoma"/>
                <a:sym typeface="Tahoma"/>
              </a:rPr>
              <a:t>L</a:t>
            </a:r>
            <a:r>
              <a:rPr lang="en-US" sz="1400" b="0" i="0" u="none" dirty="0">
                <a:solidFill>
                  <a:schemeClr val="dk1"/>
                </a:solidFill>
                <a:latin typeface="Tahoma"/>
                <a:ea typeface="Tahoma"/>
                <a:cs typeface="Tahoma"/>
                <a:sym typeface="Tahoma"/>
              </a:rPr>
              <a:t>earning</a:t>
            </a:r>
            <a:endParaRPr lang="en-US" dirty="0"/>
          </a:p>
        </p:txBody>
      </p:sp>
      <p:sp>
        <p:nvSpPr>
          <p:cNvPr id="342" name="Google Shape;342;p15"/>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Objectives</a:t>
            </a:r>
            <a:endParaRPr/>
          </a:p>
        </p:txBody>
      </p:sp>
      <p:pic>
        <p:nvPicPr>
          <p:cNvPr id="198" name="Google Shape;198;p2"/>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0" name="Google Shape;200;p2"/>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a:t>
            </a:fld>
            <a:endParaRPr/>
          </a:p>
        </p:txBody>
      </p:sp>
      <p:sp>
        <p:nvSpPr>
          <p:cNvPr id="7" name="Google Shape;341;p15">
            <a:extLst>
              <a:ext uri="{FF2B5EF4-FFF2-40B4-BE49-F238E27FC236}">
                <a16:creationId xmlns:a16="http://schemas.microsoft.com/office/drawing/2014/main" id="{80E9F35F-BEF3-8449-B91D-6BDA225D1FB5}"/>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T</a:t>
            </a:r>
            <a:r>
              <a:rPr lang="en-US" sz="1400" b="0" i="0" u="none" dirty="0">
                <a:solidFill>
                  <a:schemeClr val="dk1"/>
                </a:solidFill>
                <a:latin typeface="Tahoma"/>
                <a:ea typeface="Tahoma"/>
                <a:cs typeface="Tahoma"/>
                <a:sym typeface="Tahoma"/>
              </a:rPr>
              <a:t>emporal Difference </a:t>
            </a:r>
            <a:r>
              <a:rPr lang="en-US" dirty="0">
                <a:solidFill>
                  <a:schemeClr val="dk1"/>
                </a:solidFill>
                <a:latin typeface="Tahoma"/>
                <a:ea typeface="Tahoma"/>
                <a:cs typeface="Tahoma"/>
                <a:sym typeface="Tahoma"/>
              </a:rPr>
              <a:t>L</a:t>
            </a:r>
            <a:r>
              <a:rPr lang="en-US" sz="1400" b="0" i="0" u="none" dirty="0">
                <a:solidFill>
                  <a:schemeClr val="dk1"/>
                </a:solidFill>
                <a:latin typeface="Tahoma"/>
                <a:ea typeface="Tahoma"/>
                <a:cs typeface="Tahoma"/>
                <a:sym typeface="Tahoma"/>
              </a:rPr>
              <a:t>earning</a:t>
            </a:r>
            <a:endParaRPr dirty="0"/>
          </a:p>
        </p:txBody>
      </p:sp>
      <p:sp>
        <p:nvSpPr>
          <p:cNvPr id="10" name="Google Shape;207;p3" descr="Rectangle: Click to edit Master text styles &#10;Second level &#10;Third level &#10;Fourth level &#10;Fifth level">
            <a:extLst>
              <a:ext uri="{FF2B5EF4-FFF2-40B4-BE49-F238E27FC236}">
                <a16:creationId xmlns:a16="http://schemas.microsoft.com/office/drawing/2014/main" id="{9DE7A434-9D33-874C-9C9A-100E8B38BA53}"/>
              </a:ext>
            </a:extLst>
          </p:cNvPr>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Understand the benefits of learning online with TD</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Identify key advantages of TD methods over Dynamic Programming and Monte Carlo methods</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Identify the empirical benefits of TD learning</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Advantages of TD Learning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Online Learning: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TD learning updates value estimates after every time step, allowing for continuous learning from interactions with the environment. This online learning property makes TD methods suitable for real-time applications and environments where data is collected incrementally.</a:t>
            </a:r>
          </a:p>
          <a:p>
            <a:pPr marL="342900" lvl="0" indent="-342900" algn="l" rtl="0">
              <a:lnSpc>
                <a:spcPct val="150000"/>
              </a:lnSpc>
              <a:spcBef>
                <a:spcPts val="0"/>
              </a:spcBef>
              <a:spcAft>
                <a:spcPts val="0"/>
              </a:spcAft>
              <a:buClr>
                <a:schemeClr val="dk1"/>
              </a:buClr>
              <a:buSzPts val="1320"/>
              <a:buFont typeface="Noto Sans Symbols"/>
              <a:buChar char="❑"/>
            </a:pP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3</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T</a:t>
            </a:r>
            <a:r>
              <a:rPr lang="en-US" sz="1400" b="0" i="0" u="none" dirty="0">
                <a:solidFill>
                  <a:schemeClr val="dk1"/>
                </a:solidFill>
                <a:latin typeface="Tahoma"/>
                <a:ea typeface="Tahoma"/>
                <a:cs typeface="Tahoma"/>
                <a:sym typeface="Tahoma"/>
              </a:rPr>
              <a:t>emporal Difference </a:t>
            </a:r>
            <a:r>
              <a:rPr lang="en-US" dirty="0">
                <a:solidFill>
                  <a:schemeClr val="dk1"/>
                </a:solidFill>
                <a:latin typeface="Tahoma"/>
                <a:ea typeface="Tahoma"/>
                <a:cs typeface="Tahoma"/>
                <a:sym typeface="Tahoma"/>
              </a:rPr>
              <a:t>L</a:t>
            </a:r>
            <a:r>
              <a:rPr lang="en-US" sz="1400" b="0" i="0" u="none" dirty="0">
                <a:solidFill>
                  <a:schemeClr val="dk1"/>
                </a:solidFill>
                <a:latin typeface="Tahoma"/>
                <a:ea typeface="Tahoma"/>
                <a:cs typeface="Tahoma"/>
                <a:sym typeface="Tahoma"/>
              </a:rPr>
              <a:t>earning</a:t>
            </a:r>
            <a:endParaRPr lang="en-US" dirty="0"/>
          </a:p>
        </p:txBody>
      </p:sp>
    </p:spTree>
    <p:extLst>
      <p:ext uri="{BB962C8B-B14F-4D97-AF65-F5344CB8AC3E}">
        <p14:creationId xmlns:p14="http://schemas.microsoft.com/office/powerpoint/2010/main" val="3129038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Advantages of TD Learning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Efficiency: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Unlike Monte Carlo methods, which require waiting until the end of an episode to update value estimates, TD learning updates values based on single transitions or short sequences of transitions. This results in faster convergence and lower computational overhead, especially in long episodes or environments with large state spaces.</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4</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T</a:t>
            </a:r>
            <a:r>
              <a:rPr lang="en-US" sz="1400" b="0" i="0" u="none" dirty="0">
                <a:solidFill>
                  <a:schemeClr val="dk1"/>
                </a:solidFill>
                <a:latin typeface="Tahoma"/>
                <a:ea typeface="Tahoma"/>
                <a:cs typeface="Tahoma"/>
                <a:sym typeface="Tahoma"/>
              </a:rPr>
              <a:t>emporal Difference </a:t>
            </a:r>
            <a:r>
              <a:rPr lang="en-US" dirty="0">
                <a:solidFill>
                  <a:schemeClr val="dk1"/>
                </a:solidFill>
                <a:latin typeface="Tahoma"/>
                <a:ea typeface="Tahoma"/>
                <a:cs typeface="Tahoma"/>
                <a:sym typeface="Tahoma"/>
              </a:rPr>
              <a:t>L</a:t>
            </a:r>
            <a:r>
              <a:rPr lang="en-US" sz="1400" b="0" i="0" u="none" dirty="0">
                <a:solidFill>
                  <a:schemeClr val="dk1"/>
                </a:solidFill>
                <a:latin typeface="Tahoma"/>
                <a:ea typeface="Tahoma"/>
                <a:cs typeface="Tahoma"/>
                <a:sym typeface="Tahoma"/>
              </a:rPr>
              <a:t>earning</a:t>
            </a:r>
            <a:endParaRPr lang="en-US" dirty="0"/>
          </a:p>
        </p:txBody>
      </p:sp>
    </p:spTree>
    <p:extLst>
      <p:ext uri="{BB962C8B-B14F-4D97-AF65-F5344CB8AC3E}">
        <p14:creationId xmlns:p14="http://schemas.microsoft.com/office/powerpoint/2010/main" val="3921479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Advantages of TD Learning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Bootstrapping: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TD learning combines ideas from both dynamic programming and Monte Carlo methods by bootstrapping value estimates from subsequent states. By using estimates of future values to update current estimates, TD methods can propagate information more efficiently through the state space and converge to accurate value functions more quickly.</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5</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T</a:t>
            </a:r>
            <a:r>
              <a:rPr lang="en-US" sz="1400" b="0" i="0" u="none" dirty="0">
                <a:solidFill>
                  <a:schemeClr val="dk1"/>
                </a:solidFill>
                <a:latin typeface="Tahoma"/>
                <a:ea typeface="Tahoma"/>
                <a:cs typeface="Tahoma"/>
                <a:sym typeface="Tahoma"/>
              </a:rPr>
              <a:t>emporal Difference </a:t>
            </a:r>
            <a:r>
              <a:rPr lang="en-US" dirty="0">
                <a:solidFill>
                  <a:schemeClr val="dk1"/>
                </a:solidFill>
                <a:latin typeface="Tahoma"/>
                <a:ea typeface="Tahoma"/>
                <a:cs typeface="Tahoma"/>
                <a:sym typeface="Tahoma"/>
              </a:rPr>
              <a:t>L</a:t>
            </a:r>
            <a:r>
              <a:rPr lang="en-US" sz="1400" b="0" i="0" u="none" dirty="0">
                <a:solidFill>
                  <a:schemeClr val="dk1"/>
                </a:solidFill>
                <a:latin typeface="Tahoma"/>
                <a:ea typeface="Tahoma"/>
                <a:cs typeface="Tahoma"/>
                <a:sym typeface="Tahoma"/>
              </a:rPr>
              <a:t>earning</a:t>
            </a:r>
            <a:endParaRPr lang="en-US" dirty="0"/>
          </a:p>
        </p:txBody>
      </p:sp>
    </p:spTree>
    <p:extLst>
      <p:ext uri="{BB962C8B-B14F-4D97-AF65-F5344CB8AC3E}">
        <p14:creationId xmlns:p14="http://schemas.microsoft.com/office/powerpoint/2010/main" val="226281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Advantages of TD Learning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Incomplete Sequences: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TD learning can learn from incomplete sequences of transitions, making it suitable for environments with non-episodic or partially observable dynamics. It does not require complete episodes of interaction, allowing the agent to learn continuously even when episodes are ongoing.</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6</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T</a:t>
            </a:r>
            <a:r>
              <a:rPr lang="en-US" sz="1400" b="0" i="0" u="none" dirty="0">
                <a:solidFill>
                  <a:schemeClr val="dk1"/>
                </a:solidFill>
                <a:latin typeface="Tahoma"/>
                <a:ea typeface="Tahoma"/>
                <a:cs typeface="Tahoma"/>
                <a:sym typeface="Tahoma"/>
              </a:rPr>
              <a:t>emporal Difference </a:t>
            </a:r>
            <a:r>
              <a:rPr lang="en-US" dirty="0">
                <a:solidFill>
                  <a:schemeClr val="dk1"/>
                </a:solidFill>
                <a:latin typeface="Tahoma"/>
                <a:ea typeface="Tahoma"/>
                <a:cs typeface="Tahoma"/>
                <a:sym typeface="Tahoma"/>
              </a:rPr>
              <a:t>L</a:t>
            </a:r>
            <a:r>
              <a:rPr lang="en-US" sz="1400" b="0" i="0" u="none" dirty="0">
                <a:solidFill>
                  <a:schemeClr val="dk1"/>
                </a:solidFill>
                <a:latin typeface="Tahoma"/>
                <a:ea typeface="Tahoma"/>
                <a:cs typeface="Tahoma"/>
                <a:sym typeface="Tahoma"/>
              </a:rPr>
              <a:t>earning</a:t>
            </a:r>
            <a:endParaRPr lang="en-US" dirty="0"/>
          </a:p>
        </p:txBody>
      </p:sp>
    </p:spTree>
    <p:extLst>
      <p:ext uri="{BB962C8B-B14F-4D97-AF65-F5344CB8AC3E}">
        <p14:creationId xmlns:p14="http://schemas.microsoft.com/office/powerpoint/2010/main" val="1034546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Advantages of TD Learning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Exploration and Exploitation: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TD learning naturally balances exploration and exploitation through its updates. By incorporating both immediate rewards and estimated future rewards, TD methods encourage the agent to explore new actions while exploiting current knowledge to maximize rewards.</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7</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T</a:t>
            </a:r>
            <a:r>
              <a:rPr lang="en-US" sz="1400" b="0" i="0" u="none" dirty="0">
                <a:solidFill>
                  <a:schemeClr val="dk1"/>
                </a:solidFill>
                <a:latin typeface="Tahoma"/>
                <a:ea typeface="Tahoma"/>
                <a:cs typeface="Tahoma"/>
                <a:sym typeface="Tahoma"/>
              </a:rPr>
              <a:t>emporal Difference </a:t>
            </a:r>
            <a:r>
              <a:rPr lang="en-US" dirty="0">
                <a:solidFill>
                  <a:schemeClr val="dk1"/>
                </a:solidFill>
                <a:latin typeface="Tahoma"/>
                <a:ea typeface="Tahoma"/>
                <a:cs typeface="Tahoma"/>
                <a:sym typeface="Tahoma"/>
              </a:rPr>
              <a:t>L</a:t>
            </a:r>
            <a:r>
              <a:rPr lang="en-US" sz="1400" b="0" i="0" u="none" dirty="0">
                <a:solidFill>
                  <a:schemeClr val="dk1"/>
                </a:solidFill>
                <a:latin typeface="Tahoma"/>
                <a:ea typeface="Tahoma"/>
                <a:cs typeface="Tahoma"/>
                <a:sym typeface="Tahoma"/>
              </a:rPr>
              <a:t>earning</a:t>
            </a:r>
            <a:endParaRPr lang="en-US" dirty="0"/>
          </a:p>
        </p:txBody>
      </p:sp>
    </p:spTree>
    <p:extLst>
      <p:ext uri="{BB962C8B-B14F-4D97-AF65-F5344CB8AC3E}">
        <p14:creationId xmlns:p14="http://schemas.microsoft.com/office/powerpoint/2010/main" val="185940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Advantages of TD Learning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Model-Free Learning: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TD learning is a model-free approach, meaning it does not require explicit knowledge of the environment's transition dynamics or reward function. It learns directly from experience, making it applicable to a wide range of reinforcement learning problems without the need for domain-specific information.</a:t>
            </a:r>
          </a:p>
          <a:p>
            <a:pPr marL="342900" lvl="0" indent="-342900" algn="l" rtl="0">
              <a:lnSpc>
                <a:spcPct val="150000"/>
              </a:lnSpc>
              <a:spcBef>
                <a:spcPts val="0"/>
              </a:spcBef>
              <a:spcAft>
                <a:spcPts val="0"/>
              </a:spcAft>
              <a:buClr>
                <a:schemeClr val="dk1"/>
              </a:buClr>
              <a:buSzPts val="1320"/>
              <a:buFont typeface="Noto Sans Symbols"/>
              <a:buChar char="❑"/>
            </a:pP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8</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T</a:t>
            </a:r>
            <a:r>
              <a:rPr lang="en-US" sz="1400" b="0" i="0" u="none" dirty="0">
                <a:solidFill>
                  <a:schemeClr val="dk1"/>
                </a:solidFill>
                <a:latin typeface="Tahoma"/>
                <a:ea typeface="Tahoma"/>
                <a:cs typeface="Tahoma"/>
                <a:sym typeface="Tahoma"/>
              </a:rPr>
              <a:t>emporal Difference </a:t>
            </a:r>
            <a:r>
              <a:rPr lang="en-US" dirty="0">
                <a:solidFill>
                  <a:schemeClr val="dk1"/>
                </a:solidFill>
                <a:latin typeface="Tahoma"/>
                <a:ea typeface="Tahoma"/>
                <a:cs typeface="Tahoma"/>
                <a:sym typeface="Tahoma"/>
              </a:rPr>
              <a:t>L</a:t>
            </a:r>
            <a:r>
              <a:rPr lang="en-US" sz="1400" b="0" i="0" u="none" dirty="0">
                <a:solidFill>
                  <a:schemeClr val="dk1"/>
                </a:solidFill>
                <a:latin typeface="Tahoma"/>
                <a:ea typeface="Tahoma"/>
                <a:cs typeface="Tahoma"/>
                <a:sym typeface="Tahoma"/>
              </a:rPr>
              <a:t>earning</a:t>
            </a:r>
            <a:endParaRPr lang="en-US" dirty="0"/>
          </a:p>
        </p:txBody>
      </p:sp>
    </p:spTree>
    <p:extLst>
      <p:ext uri="{BB962C8B-B14F-4D97-AF65-F5344CB8AC3E}">
        <p14:creationId xmlns:p14="http://schemas.microsoft.com/office/powerpoint/2010/main" val="13750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Advantages of TD Learning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Policy Improvement: </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TD learning algorithms, such as Q-learning and SARSA, can learn optimal policies directly from experience by estimating action values. This allows agents to improve their decision-making policies based on learned value functions without explicitly searching for optimal policies.</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9</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dirty="0">
                <a:solidFill>
                  <a:schemeClr val="dk1"/>
                </a:solidFill>
                <a:latin typeface="Tahoma"/>
                <a:ea typeface="Tahoma"/>
                <a:cs typeface="Tahoma"/>
                <a:sym typeface="Tahoma"/>
              </a:rPr>
              <a:t>T</a:t>
            </a:r>
            <a:r>
              <a:rPr lang="en-US" sz="1400" b="0" i="0" u="none" dirty="0">
                <a:solidFill>
                  <a:schemeClr val="dk1"/>
                </a:solidFill>
                <a:latin typeface="Tahoma"/>
                <a:ea typeface="Tahoma"/>
                <a:cs typeface="Tahoma"/>
                <a:sym typeface="Tahoma"/>
              </a:rPr>
              <a:t>emporal Difference </a:t>
            </a:r>
            <a:r>
              <a:rPr lang="en-US" dirty="0">
                <a:solidFill>
                  <a:schemeClr val="dk1"/>
                </a:solidFill>
                <a:latin typeface="Tahoma"/>
                <a:ea typeface="Tahoma"/>
                <a:cs typeface="Tahoma"/>
                <a:sym typeface="Tahoma"/>
              </a:rPr>
              <a:t>L</a:t>
            </a:r>
            <a:r>
              <a:rPr lang="en-US" sz="1400" b="0" i="0" u="none" dirty="0">
                <a:solidFill>
                  <a:schemeClr val="dk1"/>
                </a:solidFill>
                <a:latin typeface="Tahoma"/>
                <a:ea typeface="Tahoma"/>
                <a:cs typeface="Tahoma"/>
                <a:sym typeface="Tahoma"/>
              </a:rPr>
              <a:t>earning</a:t>
            </a:r>
            <a:endParaRPr lang="en-US" dirty="0"/>
          </a:p>
        </p:txBody>
      </p:sp>
    </p:spTree>
    <p:extLst>
      <p:ext uri="{BB962C8B-B14F-4D97-AF65-F5344CB8AC3E}">
        <p14:creationId xmlns:p14="http://schemas.microsoft.com/office/powerpoint/2010/main" val="960463195"/>
      </p:ext>
    </p:extLst>
  </p:cSld>
  <p:clrMapOvr>
    <a:masterClrMapping/>
  </p:clrMapOvr>
</p:sld>
</file>

<file path=ppt/theme/theme1.xml><?xml version="1.0" encoding="utf-8"?>
<a:theme xmlns:a="http://schemas.openxmlformats.org/drawingml/2006/main" name="1_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1076</Words>
  <Application>Microsoft Macintosh PowerPoint</Application>
  <PresentationFormat>On-screen Show (4:3)</PresentationFormat>
  <Paragraphs>115</Paragraphs>
  <Slides>19</Slides>
  <Notes>19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Arial</vt:lpstr>
      <vt:lpstr>Noto Sans Symbols</vt:lpstr>
      <vt:lpstr>Tahoma</vt:lpstr>
      <vt:lpstr>1_Blueprint</vt:lpstr>
      <vt:lpstr>Blueprint</vt:lpstr>
      <vt:lpstr>Advantages of Temporal Difference Learning</vt:lpstr>
      <vt:lpstr>Objectives</vt:lpstr>
      <vt:lpstr>Advantages of TD Learning  </vt:lpstr>
      <vt:lpstr>Advantages of TD Learning  </vt:lpstr>
      <vt:lpstr>Advantages of TD Learning  </vt:lpstr>
      <vt:lpstr>Advantages of TD Learning  </vt:lpstr>
      <vt:lpstr>Advantages of TD Learning  </vt:lpstr>
      <vt:lpstr>Advantages of TD Learning  </vt:lpstr>
      <vt:lpstr>Advantages of TD Learning  </vt:lpstr>
      <vt:lpstr>Advantages of TD Learning  </vt:lpstr>
      <vt:lpstr>TD vs Monte Carlo  </vt:lpstr>
      <vt:lpstr>TD vs Monte Carlo  </vt:lpstr>
      <vt:lpstr>TD vs Monte Carlo  </vt:lpstr>
      <vt:lpstr>TD vs Monte Carlo  </vt:lpstr>
      <vt:lpstr>TD vs Monte Carlo  </vt:lpstr>
      <vt:lpstr>TD vs Monte Carlo  </vt:lpstr>
      <vt:lpstr>TD vs Monte Carlo  </vt:lpstr>
      <vt:lpstr>Summary</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dc:title>
  <dc:creator>Microsoft Office User</dc:creator>
  <cp:lastModifiedBy>Hoa Doan Nguyen Thanh</cp:lastModifiedBy>
  <cp:revision>10</cp:revision>
  <dcterms:created xsi:type="dcterms:W3CDTF">2022-12-09T09:55:15Z</dcterms:created>
  <dcterms:modified xsi:type="dcterms:W3CDTF">2024-03-31T15:50:22Z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0</vt:i4>
  </property>
  <property fmtid="{D5CDD505-2E9C-101B-9397-08002B2CF9AE}" pid="3" name="GraphicType">
    <vt:i4>0</vt:i4>
  </property>
  <property fmtid="{D5CDD505-2E9C-101B-9397-08002B2CF9AE}" pid="4" name="Compression">
    <vt:i4>0</vt:i4>
  </property>
  <property fmtid="{D5CDD505-2E9C-101B-9397-08002B2CF9AE}" pid="5" name="ScreenSize">
    <vt:i4>0</vt:i4>
  </property>
  <property fmtid="{D5CDD505-2E9C-101B-9397-08002B2CF9AE}" pid="6" name="ScreenUsage">
    <vt:i4>0</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0</vt:i4>
  </property>
  <property fmtid="{D5CDD505-2E9C-101B-9397-08002B2CF9AE}" pid="14" name="TextColor">
    <vt:i4>0</vt:i4>
  </property>
  <property fmtid="{D5CDD505-2E9C-101B-9397-08002B2CF9AE}" pid="15" name="LinkColor">
    <vt:i4>0</vt:i4>
  </property>
  <property fmtid="{D5CDD505-2E9C-101B-9397-08002B2CF9AE}" pid="16" name="VisitedColor">
    <vt:i4>0</vt:i4>
  </property>
  <property fmtid="{D5CDD505-2E9C-101B-9397-08002B2CF9AE}" pid="17" name="TransparentButton">
    <vt:i4>0</vt:i4>
  </property>
  <property fmtid="{D5CDD505-2E9C-101B-9397-08002B2CF9AE}" pid="18" name="ButtonType">
    <vt:i4>0</vt:i4>
  </property>
  <property fmtid="{D5CDD505-2E9C-101B-9397-08002B2CF9AE}" pid="19" name="ShowNotes">
    <vt:bool>false</vt:bool>
  </property>
  <property fmtid="{D5CDD505-2E9C-101B-9397-08002B2CF9AE}" pid="20" name="NavBtnPos">
    <vt:i4>0</vt:i4>
  </property>
  <property fmtid="{D5CDD505-2E9C-101B-9397-08002B2CF9AE}" pid="21" name="OutputDir">
    <vt:lpwstr>C:\Work\html</vt:lpwstr>
  </property>
</Properties>
</file>