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8" r:id="rId5"/>
    <p:sldId id="273" r:id="rId6"/>
    <p:sldId id="274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0" r:id="rId19"/>
    <p:sldId id="271" r:id="rId2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3"/>
    <p:restoredTop sz="94663"/>
  </p:normalViewPr>
  <p:slideViewPr>
    <p:cSldViewPr snapToGrid="0">
      <p:cViewPr varScale="1">
        <p:scale>
          <a:sx n="83" d="100"/>
          <a:sy n="83" d="100"/>
        </p:scale>
        <p:origin x="192" y="9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857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30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053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7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59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178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43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65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2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054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832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58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05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Temporal Difference for Control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initial state 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initial action a using an epsilon-greedy policy based on the current Q values.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 the action a and observe the reward r and the next state s’.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the next action a’ using an epsilon-greedy policy based on the updated Q values.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 the action-value estimate for the current state-action pair using the SARSA update rule: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Q(s, a) = Q(s, a) + alpha * (r + gamma * Q(s’, a’) – Q(s, a))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steps 4-7 until the episode ends.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4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1779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 </a:t>
            </a:r>
            <a:r>
              <a:rPr lang="en-US" dirty="0"/>
              <a:t>Example code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Importing the required libraries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Building the environment: using the ‘FrozenLake-v0’ environment which is preloaded into gym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284F7-D4C0-204B-9A40-225B4475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429" y="2571750"/>
            <a:ext cx="28702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EC502-D230-7F49-802C-B54BAAD82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0" y="4863885"/>
            <a:ext cx="4229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1779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 </a:t>
            </a:r>
            <a:r>
              <a:rPr lang="en-US" dirty="0"/>
              <a:t>Example code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3: Initializing different parameters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99862-7940-2940-B0C5-83380355A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578100"/>
            <a:ext cx="7467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7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1779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 </a:t>
            </a:r>
            <a:r>
              <a:rPr lang="en-US" dirty="0"/>
              <a:t>Example code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4: Defining utility functions to be used in the learning process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14F47-565E-524D-A17B-BFD0FB94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70" y="2860621"/>
            <a:ext cx="7229130" cy="33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7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1779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 </a:t>
            </a:r>
            <a:r>
              <a:rPr lang="en-US" dirty="0"/>
              <a:t>Example code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5: Training the learning agent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0B35D-9BAD-F241-B332-F532B5604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35" y="2265627"/>
            <a:ext cx="5556465" cy="40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1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1779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 </a:t>
            </a:r>
            <a:r>
              <a:rPr lang="en-US" dirty="0"/>
              <a:t>Example code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5: Training the learning agent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871B8-3C51-FA48-9BC0-4F476F06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343" y="2470042"/>
            <a:ext cx="6289396" cy="36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1779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 </a:t>
            </a:r>
            <a:r>
              <a:rPr lang="en-US" dirty="0"/>
              <a:t>Example code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6: Evaluating the performance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2D72E-744F-1643-8774-87D09C342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2216258"/>
            <a:ext cx="4868030" cy="1309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6C318-2760-2F4F-87F6-62D1C72BB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100" y="3346583"/>
            <a:ext cx="4673600" cy="29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4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how generalized policy iteration can be used with TD to find improved policies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Control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how generalized policy iteration can be used with TD to find improved policies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algorithm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GPI with Temporal Difference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Generalized Policy Iteration (GPI) is a framework in reinforcement learning that combines policy evaluation and policy improvement in an iterative manner.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involves continuously alternating between evaluating the current policy and improving it based on the estimated value functions.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Temporal Difference (TD) learning can be integrated into the GPI framework to find improved policies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GPI with Temporal Difference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does not perform a full policy evaluation step before improvement.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Rather, it evaluates and improves after each episode.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could improve the policy after just one policy evaluation step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02CD0-6FBC-B545-AC9B-D554974C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4310743"/>
            <a:ext cx="5156266" cy="19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1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 (State-Action-Reward-State-Action) is a temporal difference learning algorithm commonly used in reinforcement learning.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 is an on-policy algorithm, meaning it learns the value function and policy while following the same policy being evaluated.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 can be used for prediction, which involves estimating the value function Q(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s,a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representing the expected cumulative reward starting from state s and taking action a, under a given policy.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9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state action pair to state action pair and learn the value of each pair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353C6-45BC-574B-AD87-D4D3AFCAC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3030583"/>
            <a:ext cx="7757824" cy="28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9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 steps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Initialization: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Initialize the state-action value function Q(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s,a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arbitrarily for all state-action pairs.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Interaction: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 with the environment by following a policy.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episodes of interaction, where each episode consists of a sequence of state-action-reward-state-action transitions.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 Selection: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each time step t, select an action at in the current state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based on the policy. </a:t>
            </a: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could be an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ε-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greedy policy, where with probability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ε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random action is chosen, and with probability 1−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ε 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action with the highest value estimate Q(s t ,a) is selected.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5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 Algorithm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 Rule: After selecting an action a t and observing the reward r t+1and the next state st+1, update the value estimate for the current state-action pair Q(s t ,at) using the SARSA update rule: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TD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5EA69-259D-5E4B-BB01-4161E35B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58" y="3815261"/>
            <a:ext cx="6240780" cy="462280"/>
          </a:xfrm>
          <a:prstGeom prst="rect">
            <a:avLst/>
          </a:prstGeom>
        </p:spPr>
      </p:pic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B034DE4-D9A7-F34E-A72D-D5BDD1EB8703}"/>
              </a:ext>
            </a:extLst>
          </p:cNvPr>
          <p:cNvSpPr txBox="1">
            <a:spLocks/>
          </p:cNvSpPr>
          <p:nvPr/>
        </p:nvSpPr>
        <p:spPr>
          <a:xfrm>
            <a:off x="800100" y="4075611"/>
            <a:ext cx="7696200" cy="479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71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717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08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where: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l-GR" sz="1800" dirty="0"/>
              <a:t>α </a:t>
            </a:r>
            <a:r>
              <a:rPr lang="en-US" sz="1800" dirty="0"/>
              <a:t>is the learning rate, controlling the size of the updates             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l-GR" sz="1800" dirty="0"/>
              <a:t>γ </a:t>
            </a:r>
            <a:r>
              <a:rPr lang="en-US" sz="1800" dirty="0"/>
              <a:t>is the discount factor, representing the importance of future rewards relative to immediate rewards.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1800" dirty="0"/>
              <a:t>a t+1is the next action chosen in states t+1according to the 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27394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742</Words>
  <Application>Microsoft Macintosh PowerPoint</Application>
  <PresentationFormat>On-screen Show (4:3)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Noto Sans Symbols</vt:lpstr>
      <vt:lpstr>Tahoma</vt:lpstr>
      <vt:lpstr>1_Blueprint</vt:lpstr>
      <vt:lpstr>Blueprint</vt:lpstr>
      <vt:lpstr>Temporal Difference for Control</vt:lpstr>
      <vt:lpstr>Objectives</vt:lpstr>
      <vt:lpstr>GPI with Temporal Difference</vt:lpstr>
      <vt:lpstr>GPI with Temporal Difference</vt:lpstr>
      <vt:lpstr>SARSA Algorithm</vt:lpstr>
      <vt:lpstr>SARSA Algorithm</vt:lpstr>
      <vt:lpstr>SARSA Algorithm steps</vt:lpstr>
      <vt:lpstr>SARSA Algorithm</vt:lpstr>
      <vt:lpstr>SARSA Algorithm</vt:lpstr>
      <vt:lpstr>SARSA Algorithm</vt:lpstr>
      <vt:lpstr>SARSA Algorithm Example code</vt:lpstr>
      <vt:lpstr>SARSA Algorithm Example code</vt:lpstr>
      <vt:lpstr>SARSA Algorithm Example code</vt:lpstr>
      <vt:lpstr>SARSA Algorithm Example code</vt:lpstr>
      <vt:lpstr>SARSA Algorithm Example code</vt:lpstr>
      <vt:lpstr>SARSA Algorithm Example code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13</cp:revision>
  <dcterms:created xsi:type="dcterms:W3CDTF">2022-12-09T09:55:15Z</dcterms:created>
  <dcterms:modified xsi:type="dcterms:W3CDTF">2024-03-26T04:29:11Z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