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50" r:id="rId2"/>
  </p:sldMasterIdLst>
  <p:notesMasterIdLst>
    <p:notesMasterId r:id="rId21"/>
  </p:notesMasterIdLst>
  <p:sldIdLst>
    <p:sldId id="256" r:id="rId3"/>
    <p:sldId id="257" r:id="rId4"/>
    <p:sldId id="258" r:id="rId5"/>
    <p:sldId id="272" r:id="rId6"/>
    <p:sldId id="273" r:id="rId7"/>
    <p:sldId id="274" r:id="rId8"/>
    <p:sldId id="278" r:id="rId9"/>
    <p:sldId id="275" r:id="rId10"/>
    <p:sldId id="280" r:id="rId11"/>
    <p:sldId id="281" r:id="rId12"/>
    <p:sldId id="282" r:id="rId13"/>
    <p:sldId id="283" r:id="rId14"/>
    <p:sldId id="284" r:id="rId15"/>
    <p:sldId id="279" r:id="rId16"/>
    <p:sldId id="285" r:id="rId17"/>
    <p:sldId id="286" r:id="rId18"/>
    <p:sldId id="270" r:id="rId19"/>
    <p:sldId id="271" r:id="rId20"/>
  </p:sldIdLst>
  <p:sldSz cx="9144000" cy="6858000" type="screen4x3"/>
  <p:notesSz cx="7302500" cy="9588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sSwr0Rn44+Fg79SyXE1cdzAsQ/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4"/>
    <p:restoredTop sz="94663"/>
  </p:normalViewPr>
  <p:slideViewPr>
    <p:cSldViewPr snapToGrid="0">
      <p:cViewPr varScale="1">
        <p:scale>
          <a:sx n="117" d="100"/>
          <a:sy n="117" d="100"/>
        </p:scale>
        <p:origin x="504"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4138612" y="0"/>
            <a:ext cx="3163887" cy="479425"/>
          </a:xfrm>
          <a:prstGeom prst="rect">
            <a:avLst/>
          </a:prstGeom>
          <a:noFill/>
          <a:ln>
            <a:noFill/>
          </a:ln>
        </p:spPr>
        <p:txBody>
          <a:bodyPr spcFirstLastPara="1" wrap="square" lIns="96500" tIns="48250" rIns="96500" bIns="4825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255712"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09075"/>
            <a:ext cx="3163887" cy="479425"/>
          </a:xfrm>
          <a:prstGeom prst="rect">
            <a:avLst/>
          </a:prstGeom>
          <a:noFill/>
          <a:ln>
            <a:noFill/>
          </a:ln>
        </p:spPr>
        <p:txBody>
          <a:bodyPr spcFirstLastPara="1" wrap="square" lIns="96500" tIns="48250" rIns="96500" bIns="4825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strike="noStrike" cap="none">
                <a:solidFill>
                  <a:srgbClr val="000000"/>
                </a:solidFill>
                <a:latin typeface="Tahoma"/>
                <a:ea typeface="Tahoma"/>
                <a:cs typeface="Tahoma"/>
                <a:sym typeface="Tahoma"/>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87" name="Google Shape;187;p1: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10</a:t>
            </a:fld>
            <a:endParaRPr/>
          </a:p>
        </p:txBody>
      </p:sp>
    </p:spTree>
    <p:extLst>
      <p:ext uri="{BB962C8B-B14F-4D97-AF65-F5344CB8AC3E}">
        <p14:creationId xmlns:p14="http://schemas.microsoft.com/office/powerpoint/2010/main" val="3940096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11</a:t>
            </a:fld>
            <a:endParaRPr/>
          </a:p>
        </p:txBody>
      </p:sp>
    </p:spTree>
    <p:extLst>
      <p:ext uri="{BB962C8B-B14F-4D97-AF65-F5344CB8AC3E}">
        <p14:creationId xmlns:p14="http://schemas.microsoft.com/office/powerpoint/2010/main" val="2084116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12</a:t>
            </a:fld>
            <a:endParaRPr/>
          </a:p>
        </p:txBody>
      </p:sp>
    </p:spTree>
    <p:extLst>
      <p:ext uri="{BB962C8B-B14F-4D97-AF65-F5344CB8AC3E}">
        <p14:creationId xmlns:p14="http://schemas.microsoft.com/office/powerpoint/2010/main" val="1016223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13</a:t>
            </a:fld>
            <a:endParaRPr/>
          </a:p>
        </p:txBody>
      </p:sp>
    </p:spTree>
    <p:extLst>
      <p:ext uri="{BB962C8B-B14F-4D97-AF65-F5344CB8AC3E}">
        <p14:creationId xmlns:p14="http://schemas.microsoft.com/office/powerpoint/2010/main" val="3733149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14</a:t>
            </a:fld>
            <a:endParaRPr/>
          </a:p>
        </p:txBody>
      </p:sp>
    </p:spTree>
    <p:extLst>
      <p:ext uri="{BB962C8B-B14F-4D97-AF65-F5344CB8AC3E}">
        <p14:creationId xmlns:p14="http://schemas.microsoft.com/office/powerpoint/2010/main" val="1980870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15</a:t>
            </a:fld>
            <a:endParaRPr/>
          </a:p>
        </p:txBody>
      </p:sp>
    </p:spTree>
    <p:extLst>
      <p:ext uri="{BB962C8B-B14F-4D97-AF65-F5344CB8AC3E}">
        <p14:creationId xmlns:p14="http://schemas.microsoft.com/office/powerpoint/2010/main" val="2390633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16</a:t>
            </a:fld>
            <a:endParaRPr/>
          </a:p>
        </p:txBody>
      </p:sp>
    </p:spTree>
    <p:extLst>
      <p:ext uri="{BB962C8B-B14F-4D97-AF65-F5344CB8AC3E}">
        <p14:creationId xmlns:p14="http://schemas.microsoft.com/office/powerpoint/2010/main" val="2703163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4: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28" name="Google Shape;328;p14: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5:notes"/>
          <p:cNvSpPr txBox="1">
            <a:spLocks noGrp="1"/>
          </p:cNvSpPr>
          <p:nvPr>
            <p:ph type="body" idx="1"/>
          </p:nvPr>
        </p:nvSpPr>
        <p:spPr>
          <a:xfrm>
            <a:off x="973137" y="4554537"/>
            <a:ext cx="5356225" cy="4313237"/>
          </a:xfrm>
          <a:prstGeom prst="rect">
            <a:avLst/>
          </a:prstGeom>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337" name="Google Shape;337;p15: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2: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194" name="Google Shape;194;p2: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4</a:t>
            </a:fld>
            <a:endParaRPr/>
          </a:p>
        </p:txBody>
      </p:sp>
    </p:spTree>
    <p:extLst>
      <p:ext uri="{BB962C8B-B14F-4D97-AF65-F5344CB8AC3E}">
        <p14:creationId xmlns:p14="http://schemas.microsoft.com/office/powerpoint/2010/main" val="975695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5</a:t>
            </a:fld>
            <a:endParaRPr/>
          </a:p>
        </p:txBody>
      </p:sp>
    </p:spTree>
    <p:extLst>
      <p:ext uri="{BB962C8B-B14F-4D97-AF65-F5344CB8AC3E}">
        <p14:creationId xmlns:p14="http://schemas.microsoft.com/office/powerpoint/2010/main" val="1809124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6</a:t>
            </a:fld>
            <a:endParaRPr/>
          </a:p>
        </p:txBody>
      </p:sp>
    </p:spTree>
    <p:extLst>
      <p:ext uri="{BB962C8B-B14F-4D97-AF65-F5344CB8AC3E}">
        <p14:creationId xmlns:p14="http://schemas.microsoft.com/office/powerpoint/2010/main" val="3216093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7</a:t>
            </a:fld>
            <a:endParaRPr/>
          </a:p>
        </p:txBody>
      </p:sp>
    </p:spTree>
    <p:extLst>
      <p:ext uri="{BB962C8B-B14F-4D97-AF65-F5344CB8AC3E}">
        <p14:creationId xmlns:p14="http://schemas.microsoft.com/office/powerpoint/2010/main" val="3900695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8</a:t>
            </a:fld>
            <a:endParaRPr/>
          </a:p>
        </p:txBody>
      </p:sp>
    </p:spTree>
    <p:extLst>
      <p:ext uri="{BB962C8B-B14F-4D97-AF65-F5344CB8AC3E}">
        <p14:creationId xmlns:p14="http://schemas.microsoft.com/office/powerpoint/2010/main" val="4038484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1255713" y="720725"/>
            <a:ext cx="4792662" cy="3594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3:notes"/>
          <p:cNvSpPr txBox="1">
            <a:spLocks noGrp="1"/>
          </p:cNvSpPr>
          <p:nvPr>
            <p:ph type="body" idx="1"/>
          </p:nvPr>
        </p:nvSpPr>
        <p:spPr>
          <a:xfrm>
            <a:off x="973137" y="4554537"/>
            <a:ext cx="5356225" cy="4313237"/>
          </a:xfrm>
          <a:prstGeom prst="rect">
            <a:avLst/>
          </a:prstGeom>
          <a:noFill/>
          <a:ln>
            <a:noFill/>
          </a:ln>
        </p:spPr>
        <p:txBody>
          <a:bodyPr spcFirstLastPara="1" wrap="square" lIns="96500" tIns="48250" rIns="96500" bIns="48250" anchor="t" anchorCtr="0">
            <a:noAutofit/>
          </a:bodyPr>
          <a:lstStyle/>
          <a:p>
            <a:pPr marL="0" lvl="0" indent="0" algn="l" rtl="0">
              <a:spcBef>
                <a:spcPts val="0"/>
              </a:spcBef>
              <a:spcAft>
                <a:spcPts val="0"/>
              </a:spcAft>
              <a:buNone/>
            </a:pPr>
            <a:endParaRPr/>
          </a:p>
        </p:txBody>
      </p:sp>
      <p:sp>
        <p:nvSpPr>
          <p:cNvPr id="204" name="Google Shape;204;p3:notes"/>
          <p:cNvSpPr txBox="1"/>
          <p:nvPr/>
        </p:nvSpPr>
        <p:spPr>
          <a:xfrm>
            <a:off x="4138612" y="9109075"/>
            <a:ext cx="3163887" cy="479425"/>
          </a:xfrm>
          <a:prstGeom prst="rect">
            <a:avLst/>
          </a:prstGeom>
          <a:noFill/>
          <a:ln>
            <a:noFill/>
          </a:ln>
        </p:spPr>
        <p:txBody>
          <a:bodyPr spcFirstLastPara="1" wrap="square" lIns="96500" tIns="48250" rIns="96500" bIns="48250" anchor="b" anchorCtr="0">
            <a:noAutofit/>
          </a:bodyPr>
          <a:lstStyle/>
          <a:p>
            <a:pPr marL="0" marR="0" lvl="0" indent="0" algn="r" rtl="0">
              <a:lnSpc>
                <a:spcPct val="100000"/>
              </a:lnSpc>
              <a:spcBef>
                <a:spcPts val="0"/>
              </a:spcBef>
              <a:spcAft>
                <a:spcPts val="0"/>
              </a:spcAft>
              <a:buClr>
                <a:srgbClr val="000000"/>
              </a:buClr>
              <a:buSzPts val="1300"/>
              <a:buFont typeface="Tahoma"/>
              <a:buNone/>
            </a:pPr>
            <a:fld id="{00000000-1234-1234-1234-123412341234}" type="slidenum">
              <a:rPr lang="en-US" sz="1300" b="0" i="0" u="none">
                <a:solidFill>
                  <a:srgbClr val="000000"/>
                </a:solidFill>
                <a:latin typeface="Tahoma"/>
                <a:ea typeface="Tahoma"/>
                <a:cs typeface="Tahoma"/>
                <a:sym typeface="Tahoma"/>
              </a:rPr>
              <a:t>9</a:t>
            </a:fld>
            <a:endParaRPr/>
          </a:p>
        </p:txBody>
      </p:sp>
    </p:spTree>
    <p:extLst>
      <p:ext uri="{BB962C8B-B14F-4D97-AF65-F5344CB8AC3E}">
        <p14:creationId xmlns:p14="http://schemas.microsoft.com/office/powerpoint/2010/main" val="2015532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0"/>
        <p:cNvGrpSpPr/>
        <p:nvPr/>
      </p:nvGrpSpPr>
      <p:grpSpPr>
        <a:xfrm>
          <a:off x="0" y="0"/>
          <a:ext cx="0" cy="0"/>
          <a:chOff x="0" y="0"/>
          <a:chExt cx="0" cy="0"/>
        </a:xfrm>
      </p:grpSpPr>
      <p:sp>
        <p:nvSpPr>
          <p:cNvPr id="81" name="Google Shape;81;p17"/>
          <p:cNvSpPr txBox="1">
            <a:spLocks noGrp="1"/>
          </p:cNvSpPr>
          <p:nvPr>
            <p:ph type="ctrTitle"/>
          </p:nvPr>
        </p:nvSpPr>
        <p:spPr>
          <a:xfrm>
            <a:off x="990600" y="17526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descr="Rectangle: Click to edit Master text styles&#10;Second level&#10;Third level&#10;Fourth level&#10;Fifth level"/>
          <p:cNvSpPr txBox="1">
            <a:spLocks noGrp="1"/>
          </p:cNvSpPr>
          <p:nvPr>
            <p:ph type="subTitle" idx="1"/>
          </p:nvPr>
        </p:nvSpPr>
        <p:spPr>
          <a:xfrm>
            <a:off x="990600" y="3309938"/>
            <a:ext cx="6400800" cy="1752600"/>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SzPts val="1920"/>
              <a:buFont typeface="Noto Sans Symbols"/>
              <a:buNone/>
              <a:defRPr/>
            </a:lvl1pPr>
            <a:lvl2pPr lvl="1" algn="l">
              <a:spcBef>
                <a:spcPts val="360"/>
              </a:spcBef>
              <a:spcAft>
                <a:spcPts val="0"/>
              </a:spcAft>
              <a:buSzPts val="1080"/>
              <a:buChar char="■"/>
              <a:defRPr/>
            </a:lvl2pPr>
            <a:lvl3pPr lvl="2" algn="l">
              <a:spcBef>
                <a:spcPts val="360"/>
              </a:spcBef>
              <a:spcAft>
                <a:spcPts val="0"/>
              </a:spcAft>
              <a:buSzPts val="1710"/>
              <a:buChar char="⬥"/>
              <a:defRPr/>
            </a:lvl3pPr>
            <a:lvl4pPr lvl="3" algn="l">
              <a:spcBef>
                <a:spcPts val="360"/>
              </a:spcBef>
              <a:spcAft>
                <a:spcPts val="0"/>
              </a:spcAft>
              <a:buSzPts val="1170"/>
              <a:buChar char="■"/>
              <a:defRPr/>
            </a:lvl4pPr>
            <a:lvl5pPr lvl="4" algn="l">
              <a:spcBef>
                <a:spcPts val="360"/>
              </a:spcBef>
              <a:spcAft>
                <a:spcPts val="0"/>
              </a:spcAft>
              <a:buSzPts val="1080"/>
              <a:buChar char="■"/>
              <a:defRPr/>
            </a:lvl5pPr>
            <a:lvl6pPr lvl="5" algn="l">
              <a:spcBef>
                <a:spcPts val="360"/>
              </a:spcBef>
              <a:spcAft>
                <a:spcPts val="0"/>
              </a:spcAft>
              <a:buSzPts val="1080"/>
              <a:buChar char="■"/>
              <a:defRPr/>
            </a:lvl6pPr>
            <a:lvl7pPr lvl="6" algn="l">
              <a:spcBef>
                <a:spcPts val="360"/>
              </a:spcBef>
              <a:spcAft>
                <a:spcPts val="0"/>
              </a:spcAft>
              <a:buSzPts val="1080"/>
              <a:buChar char="■"/>
              <a:defRPr/>
            </a:lvl7pPr>
            <a:lvl8pPr lvl="7" algn="l">
              <a:spcBef>
                <a:spcPts val="360"/>
              </a:spcBef>
              <a:spcAft>
                <a:spcPts val="0"/>
              </a:spcAft>
              <a:buSzPts val="1080"/>
              <a:buChar char="■"/>
              <a:defRPr/>
            </a:lvl8pPr>
            <a:lvl9pPr lvl="8" algn="l">
              <a:spcBef>
                <a:spcPts val="360"/>
              </a:spcBef>
              <a:spcAft>
                <a:spcPts val="0"/>
              </a:spcAft>
              <a:buSzPts val="1080"/>
              <a:buChar char="■"/>
              <a:defRPr/>
            </a:lvl9pPr>
          </a:lstStyle>
          <a:p>
            <a:endParaRPr/>
          </a:p>
        </p:txBody>
      </p:sp>
      <p:sp>
        <p:nvSpPr>
          <p:cNvPr id="83" name="Google Shape;83;p17"/>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7"/>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9"/>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56" name="Google Shape;156;p19"/>
          <p:cNvSpPr>
            <a:spLocks noGrp="1"/>
          </p:cNvSpPr>
          <p:nvPr>
            <p:ph type="chart"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7" name="Google Shape;157;p19"/>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19"/>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9"/>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0"/>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3" name="Google Shape;163;p20"/>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64" name="Google Shape;164;p20"/>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0"/>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0"/>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7"/>
        <p:cNvGrpSpPr/>
        <p:nvPr/>
      </p:nvGrpSpPr>
      <p:grpSpPr>
        <a:xfrm>
          <a:off x="0" y="0"/>
          <a:ext cx="0" cy="0"/>
          <a:chOff x="0" y="0"/>
          <a:chExt cx="0" cy="0"/>
        </a:xfrm>
      </p:grpSpPr>
      <p:sp>
        <p:nvSpPr>
          <p:cNvPr id="168" name="Google Shape;168;p21"/>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1"/>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21"/>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2"/>
          <p:cNvSpPr txBox="1">
            <a:spLocks noGrp="1"/>
          </p:cNvSpPr>
          <p:nvPr>
            <p:ph type="body" idx="1"/>
          </p:nvPr>
        </p:nvSpPr>
        <p:spPr>
          <a:xfrm>
            <a:off x="8382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4" name="Google Shape;174;p22"/>
          <p:cNvSpPr txBox="1">
            <a:spLocks noGrp="1"/>
          </p:cNvSpPr>
          <p:nvPr>
            <p:ph type="body" idx="2"/>
          </p:nvPr>
        </p:nvSpPr>
        <p:spPr>
          <a:xfrm>
            <a:off x="4800600" y="1905000"/>
            <a:ext cx="3810000" cy="4114800"/>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320040" algn="l">
              <a:spcBef>
                <a:spcPts val="480"/>
              </a:spcBef>
              <a:spcAft>
                <a:spcPts val="0"/>
              </a:spcAft>
              <a:buSzPts val="1440"/>
              <a:buChar char="■"/>
              <a:defRPr sz="2400"/>
            </a:lvl2pPr>
            <a:lvl3pPr marL="1371600" lvl="2" indent="-349250" algn="l">
              <a:spcBef>
                <a:spcPts val="400"/>
              </a:spcBef>
              <a:spcAft>
                <a:spcPts val="0"/>
              </a:spcAft>
              <a:buSzPts val="1900"/>
              <a:buChar char="⬥"/>
              <a:defRPr sz="2000"/>
            </a:lvl3pPr>
            <a:lvl4pPr marL="1828800" lvl="3" indent="-302894" algn="l">
              <a:spcBef>
                <a:spcPts val="360"/>
              </a:spcBef>
              <a:spcAft>
                <a:spcPts val="0"/>
              </a:spcAft>
              <a:buSzPts val="117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sz="1800"/>
            </a:lvl6pPr>
            <a:lvl7pPr marL="3200400" lvl="6" indent="-297179" algn="l">
              <a:spcBef>
                <a:spcPts val="360"/>
              </a:spcBef>
              <a:spcAft>
                <a:spcPts val="0"/>
              </a:spcAft>
              <a:buSzPts val="1080"/>
              <a:buChar char="■"/>
              <a:defRPr sz="1800"/>
            </a:lvl7pPr>
            <a:lvl8pPr marL="3657600" lvl="7" indent="-297179" algn="l">
              <a:spcBef>
                <a:spcPts val="360"/>
              </a:spcBef>
              <a:spcAft>
                <a:spcPts val="0"/>
              </a:spcAft>
              <a:buSzPts val="1080"/>
              <a:buChar char="■"/>
              <a:defRPr sz="1800"/>
            </a:lvl8pPr>
            <a:lvl9pPr marL="4114800" lvl="8" indent="-297179" algn="l">
              <a:spcBef>
                <a:spcPts val="360"/>
              </a:spcBef>
              <a:spcAft>
                <a:spcPts val="0"/>
              </a:spcAft>
              <a:buSzPts val="1080"/>
              <a:buChar char="■"/>
              <a:defRPr sz="1800"/>
            </a:lvl9pPr>
          </a:lstStyle>
          <a:p>
            <a:endParaRPr/>
          </a:p>
        </p:txBody>
      </p:sp>
      <p:sp>
        <p:nvSpPr>
          <p:cNvPr id="175" name="Google Shape;175;p22"/>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2"/>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22"/>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3"/>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7180" algn="l">
              <a:spcBef>
                <a:spcPts val="360"/>
              </a:spcBef>
              <a:spcAft>
                <a:spcPts val="0"/>
              </a:spcAft>
              <a:buSzPts val="1080"/>
              <a:buChar char="■"/>
              <a:defRPr/>
            </a:lvl2pPr>
            <a:lvl3pPr marL="1371600" lvl="2" indent="-337185" algn="l">
              <a:spcBef>
                <a:spcPts val="360"/>
              </a:spcBef>
              <a:spcAft>
                <a:spcPts val="0"/>
              </a:spcAft>
              <a:buSzPts val="1710"/>
              <a:buChar char="⬥"/>
              <a:defRPr/>
            </a:lvl3pPr>
            <a:lvl4pPr marL="1828800" lvl="3" indent="-302894" algn="l">
              <a:spcBef>
                <a:spcPts val="360"/>
              </a:spcBef>
              <a:spcAft>
                <a:spcPts val="0"/>
              </a:spcAft>
              <a:buSzPts val="117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181" name="Google Shape;181;p23"/>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23"/>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23"/>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6"/>
          <p:cNvGrpSpPr/>
          <p:nvPr/>
        </p:nvGrpSpPr>
        <p:grpSpPr>
          <a:xfrm>
            <a:off x="0" y="0"/>
            <a:ext cx="9144000" cy="6858000"/>
            <a:chOff x="0" y="0"/>
            <a:chExt cx="5760" cy="4320"/>
          </a:xfrm>
        </p:grpSpPr>
        <p:grpSp>
          <p:nvGrpSpPr>
            <p:cNvPr id="11" name="Google Shape;11;p16"/>
            <p:cNvGrpSpPr/>
            <p:nvPr/>
          </p:nvGrpSpPr>
          <p:grpSpPr>
            <a:xfrm>
              <a:off x="0" y="0"/>
              <a:ext cx="5760" cy="4320"/>
              <a:chOff x="0" y="0"/>
              <a:chExt cx="5760" cy="4320"/>
            </a:xfrm>
          </p:grpSpPr>
          <p:sp>
            <p:nvSpPr>
              <p:cNvPr id="12" name="Google Shape;12;p16"/>
              <p:cNvSpPr txBox="1"/>
              <p:nvPr/>
            </p:nvSpPr>
            <p:spPr>
              <a:xfrm>
                <a:off x="2112" y="0"/>
                <a:ext cx="3648" cy="96"/>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nvGrpSpPr>
              <p:cNvPr id="13" name="Google Shape;13;p16"/>
              <p:cNvGrpSpPr/>
              <p:nvPr/>
            </p:nvGrpSpPr>
            <p:grpSpPr>
              <a:xfrm>
                <a:off x="0" y="0"/>
                <a:ext cx="5760" cy="4320"/>
                <a:chOff x="0" y="0"/>
                <a:chExt cx="5760" cy="4320"/>
              </a:xfrm>
            </p:grpSpPr>
            <p:cxnSp>
              <p:nvCxnSpPr>
                <p:cNvPr id="14" name="Google Shape;14;p16"/>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5" name="Google Shape;15;p16"/>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6" name="Google Shape;16;p16"/>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7" name="Google Shape;17;p16"/>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8" name="Google Shape;18;p16"/>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9" name="Google Shape;19;p16"/>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0" name="Google Shape;20;p16"/>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1" name="Google Shape;21;p16"/>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2" name="Google Shape;22;p16"/>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3" name="Google Shape;23;p16"/>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4" name="Google Shape;24;p16"/>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5" name="Google Shape;25;p16"/>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6" name="Google Shape;26;p16"/>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7" name="Google Shape;27;p16"/>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8" name="Google Shape;28;p16"/>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29" name="Google Shape;29;p16"/>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0" name="Google Shape;30;p16"/>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1" name="Google Shape;31;p16"/>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2" name="Google Shape;32;p16"/>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3" name="Google Shape;33;p16"/>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4" name="Google Shape;34;p16"/>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5" name="Google Shape;35;p16"/>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36" name="Google Shape;36;p16"/>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7" name="Google Shape;37;p16"/>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8" name="Google Shape;38;p16"/>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39" name="Google Shape;39;p16"/>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0" name="Google Shape;40;p16"/>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1" name="Google Shape;41;p16"/>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2" name="Google Shape;42;p16"/>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3" name="Google Shape;43;p16"/>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4" name="Google Shape;44;p16"/>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5" name="Google Shape;45;p16"/>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6" name="Google Shape;46;p16"/>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7" name="Google Shape;47;p16"/>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8" name="Google Shape;48;p16"/>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49" name="Google Shape;49;p16"/>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0" name="Google Shape;50;p16"/>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1" name="Google Shape;51;p16"/>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2" name="Google Shape;52;p16"/>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3" name="Google Shape;53;p16"/>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4" name="Google Shape;54;p16"/>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5" name="Google Shape;55;p16"/>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6" name="Google Shape;56;p16"/>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7" name="Google Shape;57;p16"/>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8" name="Google Shape;58;p16"/>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59" name="Google Shape;59;p16"/>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0" name="Google Shape;60;p16"/>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1" name="Google Shape;61;p16"/>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2" name="Google Shape;62;p16"/>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3" name="Google Shape;63;p16"/>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64" name="Google Shape;64;p16"/>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cxnSp>
            <p:nvCxnSpPr>
              <p:cNvPr id="65" name="Google Shape;65;p16"/>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grpSp>
          <p:nvGrpSpPr>
            <p:cNvPr id="66" name="Google Shape;66;p16"/>
            <p:cNvGrpSpPr/>
            <p:nvPr/>
          </p:nvGrpSpPr>
          <p:grpSpPr>
            <a:xfrm>
              <a:off x="3" y="559"/>
              <a:ext cx="4192" cy="1796"/>
              <a:chOff x="3" y="559"/>
              <a:chExt cx="4192" cy="1796"/>
            </a:xfrm>
          </p:grpSpPr>
          <p:cxnSp>
            <p:nvCxnSpPr>
              <p:cNvPr id="67" name="Google Shape;67;p16"/>
              <p:cNvCxnSpPr/>
              <p:nvPr/>
            </p:nvCxnSpPr>
            <p:spPr>
              <a:xfrm>
                <a:off x="506" y="559"/>
                <a:ext cx="0" cy="1796"/>
              </a:xfrm>
              <a:prstGeom prst="straightConnector1">
                <a:avLst/>
              </a:prstGeom>
              <a:noFill/>
              <a:ln w="9525" cap="flat" cmpd="sng">
                <a:solidFill>
                  <a:schemeClr val="hlink"/>
                </a:solidFill>
                <a:prstDash val="solid"/>
                <a:miter lim="800000"/>
                <a:headEnd type="none" w="med" len="med"/>
                <a:tailEnd type="none" w="med" len="med"/>
              </a:ln>
            </p:spPr>
          </p:cxnSp>
          <p:cxnSp>
            <p:nvCxnSpPr>
              <p:cNvPr id="68" name="Google Shape;68;p16"/>
              <p:cNvCxnSpPr/>
              <p:nvPr/>
            </p:nvCxnSpPr>
            <p:spPr>
              <a:xfrm rot="10800000">
                <a:off x="3" y="1924"/>
                <a:ext cx="3211" cy="1"/>
              </a:xfrm>
              <a:prstGeom prst="straightConnector1">
                <a:avLst/>
              </a:prstGeom>
              <a:noFill/>
              <a:ln w="9525" cap="flat" cmpd="sng">
                <a:solidFill>
                  <a:schemeClr val="hlink"/>
                </a:solidFill>
                <a:prstDash val="solid"/>
                <a:miter lim="800000"/>
                <a:headEnd type="none" w="med" len="med"/>
                <a:tailEnd type="none" w="med" len="med"/>
              </a:ln>
            </p:spPr>
          </p:cxnSp>
          <p:cxnSp>
            <p:nvCxnSpPr>
              <p:cNvPr id="69" name="Google Shape;69;p16"/>
              <p:cNvCxnSpPr/>
              <p:nvPr/>
            </p:nvCxnSpPr>
            <p:spPr>
              <a:xfrm rot="10800000">
                <a:off x="384" y="938"/>
                <a:ext cx="3811" cy="1"/>
              </a:xfrm>
              <a:prstGeom prst="straightConnector1">
                <a:avLst/>
              </a:prstGeom>
              <a:noFill/>
              <a:ln w="9525" cap="flat" cmpd="sng">
                <a:solidFill>
                  <a:schemeClr val="hlink"/>
                </a:solidFill>
                <a:prstDash val="solid"/>
                <a:miter lim="800000"/>
                <a:headEnd type="none" w="med" len="med"/>
                <a:tailEnd type="none" w="med" len="med"/>
              </a:ln>
            </p:spPr>
          </p:cxnSp>
          <p:sp>
            <p:nvSpPr>
              <p:cNvPr id="70" name="Google Shape;70;p16"/>
              <p:cNvSpPr/>
              <p:nvPr/>
            </p:nvSpPr>
            <p:spPr>
              <a:xfrm rot="-5400000" flipH="1">
                <a:off x="425" y="860"/>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nvGrpSpPr>
            <p:cNvPr id="71" name="Google Shape;71;p16"/>
            <p:cNvGrpSpPr/>
            <p:nvPr/>
          </p:nvGrpSpPr>
          <p:grpSpPr>
            <a:xfrm>
              <a:off x="1480" y="1952"/>
              <a:ext cx="3808" cy="1812"/>
              <a:chOff x="1480" y="1952"/>
              <a:chExt cx="3808" cy="1812"/>
            </a:xfrm>
          </p:grpSpPr>
          <p:cxnSp>
            <p:nvCxnSpPr>
              <p:cNvPr id="72" name="Google Shape;72;p16"/>
              <p:cNvCxnSpPr/>
              <p:nvPr/>
            </p:nvCxnSpPr>
            <p:spPr>
              <a:xfrm>
                <a:off x="1480" y="3442"/>
                <a:ext cx="3808" cy="0"/>
              </a:xfrm>
              <a:prstGeom prst="straightConnector1">
                <a:avLst/>
              </a:prstGeom>
              <a:noFill/>
              <a:ln w="9525" cap="flat" cmpd="sng">
                <a:solidFill>
                  <a:schemeClr val="hlink"/>
                </a:solidFill>
                <a:prstDash val="solid"/>
                <a:miter lim="800000"/>
                <a:headEnd type="none" w="med" len="med"/>
                <a:tailEnd type="none" w="med" len="med"/>
              </a:ln>
            </p:spPr>
          </p:cxnSp>
          <p:cxnSp>
            <p:nvCxnSpPr>
              <p:cNvPr id="73" name="Google Shape;73;p16"/>
              <p:cNvCxnSpPr/>
              <p:nvPr/>
            </p:nvCxnSpPr>
            <p:spPr>
              <a:xfrm>
                <a:off x="5172" y="1952"/>
                <a:ext cx="0" cy="1812"/>
              </a:xfrm>
              <a:prstGeom prst="straightConnector1">
                <a:avLst/>
              </a:prstGeom>
              <a:noFill/>
              <a:ln w="9525" cap="flat" cmpd="sng">
                <a:solidFill>
                  <a:schemeClr val="hlink"/>
                </a:solidFill>
                <a:prstDash val="solid"/>
                <a:miter lim="800000"/>
                <a:headEnd type="none" w="med" len="med"/>
                <a:tailEnd type="none" w="med" len="med"/>
              </a:ln>
            </p:spPr>
          </p:cxnSp>
          <p:sp>
            <p:nvSpPr>
              <p:cNvPr id="74" name="Google Shape;74;p16"/>
              <p:cNvSpPr/>
              <p:nvPr/>
            </p:nvSpPr>
            <p:spPr>
              <a:xfrm rot="5400000">
                <a:off x="5096" y="3347"/>
                <a:ext cx="156" cy="157"/>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75" name="Google Shape;75;p16"/>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76" name="Google Shape;76;p16"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77" name="Google Shape;77;p16"/>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78" name="Google Shape;78;p16"/>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79" name="Google Shape;79;p16"/>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grpSp>
        <p:nvGrpSpPr>
          <p:cNvPr id="87" name="Google Shape;87;p18"/>
          <p:cNvGrpSpPr/>
          <p:nvPr/>
        </p:nvGrpSpPr>
        <p:grpSpPr>
          <a:xfrm>
            <a:off x="0" y="0"/>
            <a:ext cx="9144000" cy="6858000"/>
            <a:chOff x="0" y="0"/>
            <a:chExt cx="5760" cy="4320"/>
          </a:xfrm>
        </p:grpSpPr>
        <p:grpSp>
          <p:nvGrpSpPr>
            <p:cNvPr id="88" name="Google Shape;88;p18"/>
            <p:cNvGrpSpPr/>
            <p:nvPr/>
          </p:nvGrpSpPr>
          <p:grpSpPr>
            <a:xfrm>
              <a:off x="0" y="0"/>
              <a:ext cx="5760" cy="4320"/>
              <a:chOff x="0" y="0"/>
              <a:chExt cx="5760" cy="4320"/>
            </a:xfrm>
          </p:grpSpPr>
          <p:grpSp>
            <p:nvGrpSpPr>
              <p:cNvPr id="89" name="Google Shape;89;p18"/>
              <p:cNvGrpSpPr/>
              <p:nvPr/>
            </p:nvGrpSpPr>
            <p:grpSpPr>
              <a:xfrm>
                <a:off x="0" y="192"/>
                <a:ext cx="5760" cy="4032"/>
                <a:chOff x="0" y="192"/>
                <a:chExt cx="5760" cy="4032"/>
              </a:xfrm>
            </p:grpSpPr>
            <p:cxnSp>
              <p:nvCxnSpPr>
                <p:cNvPr id="90" name="Google Shape;90;p18"/>
                <p:cNvCxnSpPr/>
                <p:nvPr/>
              </p:nvCxnSpPr>
              <p:spPr>
                <a:xfrm>
                  <a:off x="0" y="19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1" name="Google Shape;91;p18"/>
                <p:cNvCxnSpPr/>
                <p:nvPr/>
              </p:nvCxnSpPr>
              <p:spPr>
                <a:xfrm>
                  <a:off x="0" y="38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2" name="Google Shape;92;p18"/>
                <p:cNvCxnSpPr/>
                <p:nvPr/>
              </p:nvCxnSpPr>
              <p:spPr>
                <a:xfrm>
                  <a:off x="0" y="57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3" name="Google Shape;93;p18"/>
                <p:cNvCxnSpPr/>
                <p:nvPr/>
              </p:nvCxnSpPr>
              <p:spPr>
                <a:xfrm>
                  <a:off x="0" y="76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4" name="Google Shape;94;p18"/>
                <p:cNvCxnSpPr/>
                <p:nvPr/>
              </p:nvCxnSpPr>
              <p:spPr>
                <a:xfrm>
                  <a:off x="0" y="96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5" name="Google Shape;95;p18"/>
                <p:cNvCxnSpPr/>
                <p:nvPr/>
              </p:nvCxnSpPr>
              <p:spPr>
                <a:xfrm>
                  <a:off x="0" y="115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6" name="Google Shape;96;p18"/>
                <p:cNvCxnSpPr/>
                <p:nvPr/>
              </p:nvCxnSpPr>
              <p:spPr>
                <a:xfrm>
                  <a:off x="0" y="134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7" name="Google Shape;97;p18"/>
                <p:cNvCxnSpPr/>
                <p:nvPr/>
              </p:nvCxnSpPr>
              <p:spPr>
                <a:xfrm>
                  <a:off x="0" y="153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8" name="Google Shape;98;p18"/>
                <p:cNvCxnSpPr/>
                <p:nvPr/>
              </p:nvCxnSpPr>
              <p:spPr>
                <a:xfrm>
                  <a:off x="0" y="172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99" name="Google Shape;99;p18"/>
                <p:cNvCxnSpPr/>
                <p:nvPr/>
              </p:nvCxnSpPr>
              <p:spPr>
                <a:xfrm>
                  <a:off x="0" y="192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0" name="Google Shape;100;p18"/>
                <p:cNvCxnSpPr/>
                <p:nvPr/>
              </p:nvCxnSpPr>
              <p:spPr>
                <a:xfrm>
                  <a:off x="0" y="211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1" name="Google Shape;101;p18"/>
                <p:cNvCxnSpPr/>
                <p:nvPr/>
              </p:nvCxnSpPr>
              <p:spPr>
                <a:xfrm>
                  <a:off x="0" y="230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2" name="Google Shape;102;p18"/>
                <p:cNvCxnSpPr/>
                <p:nvPr/>
              </p:nvCxnSpPr>
              <p:spPr>
                <a:xfrm>
                  <a:off x="0" y="249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3" name="Google Shape;103;p18"/>
                <p:cNvCxnSpPr/>
                <p:nvPr/>
              </p:nvCxnSpPr>
              <p:spPr>
                <a:xfrm>
                  <a:off x="0" y="268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4" name="Google Shape;104;p18"/>
                <p:cNvCxnSpPr/>
                <p:nvPr/>
              </p:nvCxnSpPr>
              <p:spPr>
                <a:xfrm>
                  <a:off x="0" y="288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5" name="Google Shape;105;p18"/>
                <p:cNvCxnSpPr/>
                <p:nvPr/>
              </p:nvCxnSpPr>
              <p:spPr>
                <a:xfrm>
                  <a:off x="0" y="307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6" name="Google Shape;106;p18"/>
                <p:cNvCxnSpPr/>
                <p:nvPr/>
              </p:nvCxnSpPr>
              <p:spPr>
                <a:xfrm>
                  <a:off x="0" y="3264"/>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7" name="Google Shape;107;p18"/>
                <p:cNvCxnSpPr/>
                <p:nvPr/>
              </p:nvCxnSpPr>
              <p:spPr>
                <a:xfrm>
                  <a:off x="0" y="3456"/>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8" name="Google Shape;108;p18"/>
                <p:cNvCxnSpPr/>
                <p:nvPr/>
              </p:nvCxnSpPr>
              <p:spPr>
                <a:xfrm>
                  <a:off x="0" y="3648"/>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09" name="Google Shape;109;p18"/>
                <p:cNvCxnSpPr/>
                <p:nvPr/>
              </p:nvCxnSpPr>
              <p:spPr>
                <a:xfrm>
                  <a:off x="0" y="3840"/>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0" name="Google Shape;110;p18"/>
                <p:cNvCxnSpPr/>
                <p:nvPr/>
              </p:nvCxnSpPr>
              <p:spPr>
                <a:xfrm>
                  <a:off x="0" y="4032"/>
                  <a:ext cx="5760" cy="0"/>
                </a:xfrm>
                <a:prstGeom prst="straightConnector1">
                  <a:avLst/>
                </a:prstGeom>
                <a:noFill/>
                <a:ln w="9525" cap="flat" cmpd="sng">
                  <a:solidFill>
                    <a:schemeClr val="folHlink"/>
                  </a:solidFill>
                  <a:prstDash val="solid"/>
                  <a:miter lim="800000"/>
                  <a:headEnd type="none" w="med" len="med"/>
                  <a:tailEnd type="none" w="med" len="med"/>
                </a:ln>
              </p:spPr>
            </p:cxnSp>
            <p:cxnSp>
              <p:nvCxnSpPr>
                <p:cNvPr id="111" name="Google Shape;111;p18"/>
                <p:cNvCxnSpPr/>
                <p:nvPr/>
              </p:nvCxnSpPr>
              <p:spPr>
                <a:xfrm>
                  <a:off x="0" y="4224"/>
                  <a:ext cx="5760" cy="0"/>
                </a:xfrm>
                <a:prstGeom prst="straightConnector1">
                  <a:avLst/>
                </a:prstGeom>
                <a:noFill/>
                <a:ln w="9525" cap="flat" cmpd="sng">
                  <a:solidFill>
                    <a:schemeClr val="folHlink"/>
                  </a:solidFill>
                  <a:prstDash val="solid"/>
                  <a:miter lim="800000"/>
                  <a:headEnd type="none" w="med" len="med"/>
                  <a:tailEnd type="none" w="med" len="med"/>
                </a:ln>
              </p:spPr>
            </p:cxnSp>
          </p:grpSp>
          <p:grpSp>
            <p:nvGrpSpPr>
              <p:cNvPr id="112" name="Google Shape;112;p18"/>
              <p:cNvGrpSpPr/>
              <p:nvPr/>
            </p:nvGrpSpPr>
            <p:grpSpPr>
              <a:xfrm>
                <a:off x="192" y="0"/>
                <a:ext cx="5376" cy="4320"/>
                <a:chOff x="192" y="0"/>
                <a:chExt cx="5376" cy="4320"/>
              </a:xfrm>
            </p:grpSpPr>
            <p:cxnSp>
              <p:nvCxnSpPr>
                <p:cNvPr id="113" name="Google Shape;113;p18"/>
                <p:cNvCxnSpPr/>
                <p:nvPr/>
              </p:nvCxnSpPr>
              <p:spPr>
                <a:xfrm>
                  <a:off x="1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4" name="Google Shape;114;p18"/>
                <p:cNvCxnSpPr/>
                <p:nvPr/>
              </p:nvCxnSpPr>
              <p:spPr>
                <a:xfrm>
                  <a:off x="3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5" name="Google Shape;115;p18"/>
                <p:cNvCxnSpPr/>
                <p:nvPr/>
              </p:nvCxnSpPr>
              <p:spPr>
                <a:xfrm>
                  <a:off x="5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6" name="Google Shape;116;p18"/>
                <p:cNvCxnSpPr/>
                <p:nvPr/>
              </p:nvCxnSpPr>
              <p:spPr>
                <a:xfrm>
                  <a:off x="76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7" name="Google Shape;117;p18"/>
                <p:cNvCxnSpPr/>
                <p:nvPr/>
              </p:nvCxnSpPr>
              <p:spPr>
                <a:xfrm>
                  <a:off x="96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8" name="Google Shape;118;p18"/>
                <p:cNvCxnSpPr/>
                <p:nvPr/>
              </p:nvCxnSpPr>
              <p:spPr>
                <a:xfrm>
                  <a:off x="115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19" name="Google Shape;119;p18"/>
                <p:cNvCxnSpPr/>
                <p:nvPr/>
              </p:nvCxnSpPr>
              <p:spPr>
                <a:xfrm>
                  <a:off x="134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0" name="Google Shape;120;p18"/>
                <p:cNvCxnSpPr/>
                <p:nvPr/>
              </p:nvCxnSpPr>
              <p:spPr>
                <a:xfrm>
                  <a:off x="153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1" name="Google Shape;121;p18"/>
                <p:cNvCxnSpPr/>
                <p:nvPr/>
              </p:nvCxnSpPr>
              <p:spPr>
                <a:xfrm>
                  <a:off x="172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2" name="Google Shape;122;p18"/>
                <p:cNvCxnSpPr/>
                <p:nvPr/>
              </p:nvCxnSpPr>
              <p:spPr>
                <a:xfrm>
                  <a:off x="192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3" name="Google Shape;123;p18"/>
                <p:cNvCxnSpPr/>
                <p:nvPr/>
              </p:nvCxnSpPr>
              <p:spPr>
                <a:xfrm>
                  <a:off x="211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4" name="Google Shape;124;p18"/>
                <p:cNvCxnSpPr/>
                <p:nvPr/>
              </p:nvCxnSpPr>
              <p:spPr>
                <a:xfrm>
                  <a:off x="230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5" name="Google Shape;125;p18"/>
                <p:cNvCxnSpPr/>
                <p:nvPr/>
              </p:nvCxnSpPr>
              <p:spPr>
                <a:xfrm>
                  <a:off x="249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6" name="Google Shape;126;p18"/>
                <p:cNvCxnSpPr/>
                <p:nvPr/>
              </p:nvCxnSpPr>
              <p:spPr>
                <a:xfrm>
                  <a:off x="268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7" name="Google Shape;127;p18"/>
                <p:cNvCxnSpPr/>
                <p:nvPr/>
              </p:nvCxnSpPr>
              <p:spPr>
                <a:xfrm>
                  <a:off x="288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8" name="Google Shape;128;p18"/>
                <p:cNvCxnSpPr/>
                <p:nvPr/>
              </p:nvCxnSpPr>
              <p:spPr>
                <a:xfrm>
                  <a:off x="307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29" name="Google Shape;129;p18"/>
                <p:cNvCxnSpPr/>
                <p:nvPr/>
              </p:nvCxnSpPr>
              <p:spPr>
                <a:xfrm>
                  <a:off x="326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0" name="Google Shape;130;p18"/>
                <p:cNvCxnSpPr/>
                <p:nvPr/>
              </p:nvCxnSpPr>
              <p:spPr>
                <a:xfrm>
                  <a:off x="345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1" name="Google Shape;131;p18"/>
                <p:cNvCxnSpPr/>
                <p:nvPr/>
              </p:nvCxnSpPr>
              <p:spPr>
                <a:xfrm>
                  <a:off x="364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2" name="Google Shape;132;p18"/>
                <p:cNvCxnSpPr/>
                <p:nvPr/>
              </p:nvCxnSpPr>
              <p:spPr>
                <a:xfrm>
                  <a:off x="384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3" name="Google Shape;133;p18"/>
                <p:cNvCxnSpPr/>
                <p:nvPr/>
              </p:nvCxnSpPr>
              <p:spPr>
                <a:xfrm>
                  <a:off x="403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4" name="Google Shape;134;p18"/>
                <p:cNvCxnSpPr/>
                <p:nvPr/>
              </p:nvCxnSpPr>
              <p:spPr>
                <a:xfrm>
                  <a:off x="422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5" name="Google Shape;135;p18"/>
                <p:cNvCxnSpPr/>
                <p:nvPr/>
              </p:nvCxnSpPr>
              <p:spPr>
                <a:xfrm>
                  <a:off x="441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6" name="Google Shape;136;p18"/>
                <p:cNvCxnSpPr/>
                <p:nvPr/>
              </p:nvCxnSpPr>
              <p:spPr>
                <a:xfrm>
                  <a:off x="4608"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7" name="Google Shape;137;p18"/>
                <p:cNvCxnSpPr/>
                <p:nvPr/>
              </p:nvCxnSpPr>
              <p:spPr>
                <a:xfrm>
                  <a:off x="4800"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8" name="Google Shape;138;p18"/>
                <p:cNvCxnSpPr/>
                <p:nvPr/>
              </p:nvCxnSpPr>
              <p:spPr>
                <a:xfrm>
                  <a:off x="4992"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39" name="Google Shape;139;p18"/>
                <p:cNvCxnSpPr/>
                <p:nvPr/>
              </p:nvCxnSpPr>
              <p:spPr>
                <a:xfrm>
                  <a:off x="5184"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0" name="Google Shape;140;p18"/>
                <p:cNvCxnSpPr/>
                <p:nvPr/>
              </p:nvCxnSpPr>
              <p:spPr>
                <a:xfrm>
                  <a:off x="5376" y="0"/>
                  <a:ext cx="0" cy="4320"/>
                </a:xfrm>
                <a:prstGeom prst="straightConnector1">
                  <a:avLst/>
                </a:prstGeom>
                <a:noFill/>
                <a:ln w="9525" cap="flat" cmpd="sng">
                  <a:solidFill>
                    <a:schemeClr val="folHlink"/>
                  </a:solidFill>
                  <a:prstDash val="solid"/>
                  <a:miter lim="800000"/>
                  <a:headEnd type="none" w="med" len="med"/>
                  <a:tailEnd type="none" w="med" len="med"/>
                </a:ln>
              </p:spPr>
            </p:cxnSp>
            <p:cxnSp>
              <p:nvCxnSpPr>
                <p:cNvPr id="141" name="Google Shape;141;p18"/>
                <p:cNvCxnSpPr/>
                <p:nvPr/>
              </p:nvCxnSpPr>
              <p:spPr>
                <a:xfrm>
                  <a:off x="5568" y="0"/>
                  <a:ext cx="0" cy="4320"/>
                </a:xfrm>
                <a:prstGeom prst="straightConnector1">
                  <a:avLst/>
                </a:prstGeom>
                <a:noFill/>
                <a:ln w="9525" cap="flat" cmpd="sng">
                  <a:solidFill>
                    <a:schemeClr val="folHlink"/>
                  </a:solidFill>
                  <a:prstDash val="solid"/>
                  <a:miter lim="800000"/>
                  <a:headEnd type="none" w="med" len="med"/>
                  <a:tailEnd type="none" w="med" len="med"/>
                </a:ln>
              </p:spPr>
            </p:cxnSp>
          </p:grpSp>
        </p:grpSp>
        <p:sp>
          <p:nvSpPr>
            <p:cNvPr id="142" name="Google Shape;142;p18" descr="60%"/>
            <p:cNvSpPr txBox="1"/>
            <p:nvPr/>
          </p:nvSpPr>
          <p:spPr>
            <a:xfrm>
              <a:off x="2112" y="0"/>
              <a:ext cx="3648" cy="9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143" name="Google Shape;143;p18"/>
            <p:cNvCxnSpPr/>
            <p:nvPr/>
          </p:nvCxnSpPr>
          <p:spPr>
            <a:xfrm>
              <a:off x="5568" y="0"/>
              <a:ext cx="0" cy="1488"/>
            </a:xfrm>
            <a:prstGeom prst="straightConnector1">
              <a:avLst/>
            </a:prstGeom>
            <a:noFill/>
            <a:ln w="9525" cap="flat" cmpd="sng">
              <a:solidFill>
                <a:schemeClr val="hlink"/>
              </a:solidFill>
              <a:prstDash val="solid"/>
              <a:miter lim="800000"/>
              <a:headEnd type="none" w="med" len="med"/>
              <a:tailEnd type="none" w="med" len="med"/>
            </a:ln>
          </p:spPr>
        </p:cxnSp>
        <p:grpSp>
          <p:nvGrpSpPr>
            <p:cNvPr id="144" name="Google Shape;144;p18"/>
            <p:cNvGrpSpPr/>
            <p:nvPr/>
          </p:nvGrpSpPr>
          <p:grpSpPr>
            <a:xfrm>
              <a:off x="261" y="892"/>
              <a:ext cx="1124" cy="1464"/>
              <a:chOff x="96" y="916"/>
              <a:chExt cx="2208" cy="2876"/>
            </a:xfrm>
          </p:grpSpPr>
          <p:cxnSp>
            <p:nvCxnSpPr>
              <p:cNvPr id="145" name="Google Shape;145;p18"/>
              <p:cNvCxnSpPr/>
              <p:nvPr/>
            </p:nvCxnSpPr>
            <p:spPr>
              <a:xfrm rot="10800000">
                <a:off x="96" y="1038"/>
                <a:ext cx="2208" cy="0"/>
              </a:xfrm>
              <a:prstGeom prst="straightConnector1">
                <a:avLst/>
              </a:prstGeom>
              <a:noFill/>
              <a:ln w="9525" cap="flat" cmpd="sng">
                <a:solidFill>
                  <a:schemeClr val="hlink"/>
                </a:solidFill>
                <a:prstDash val="solid"/>
                <a:miter lim="800000"/>
                <a:headEnd type="none" w="med" len="med"/>
                <a:tailEnd type="none" w="med" len="med"/>
              </a:ln>
            </p:spPr>
          </p:cxnSp>
          <p:cxnSp>
            <p:nvCxnSpPr>
              <p:cNvPr id="146" name="Google Shape;146;p18"/>
              <p:cNvCxnSpPr/>
              <p:nvPr/>
            </p:nvCxnSpPr>
            <p:spPr>
              <a:xfrm>
                <a:off x="336" y="920"/>
                <a:ext cx="0" cy="2872"/>
              </a:xfrm>
              <a:prstGeom prst="straightConnector1">
                <a:avLst/>
              </a:prstGeom>
              <a:noFill/>
              <a:ln w="9525" cap="flat" cmpd="sng">
                <a:solidFill>
                  <a:schemeClr val="hlink"/>
                </a:solidFill>
                <a:prstDash val="solid"/>
                <a:miter lim="800000"/>
                <a:headEnd type="none" w="med" len="med"/>
                <a:tailEnd type="none" w="med" len="med"/>
              </a:ln>
            </p:spPr>
          </p:cxnSp>
          <p:sp>
            <p:nvSpPr>
              <p:cNvPr id="147" name="Google Shape;147;p18"/>
              <p:cNvSpPr/>
              <p:nvPr/>
            </p:nvSpPr>
            <p:spPr>
              <a:xfrm flipH="1">
                <a:off x="218" y="916"/>
                <a:ext cx="238" cy="240"/>
              </a:xfrm>
              <a:custGeom>
                <a:avLst/>
                <a:gdLst/>
                <a:ahLst/>
                <a:cxnLst/>
                <a:rect l="l" t="t"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sp>
        <p:nvSpPr>
          <p:cNvPr id="148" name="Google Shape;148;p18"/>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49" name="Google Shape;149;p18" descr="Rectangle: Click to edit Master text styles &#10;Second level &#10;Third level &#10;Fourth level &#10;Fifth level"/>
          <p:cNvSpPr txBox="1">
            <a:spLocks noGrp="1"/>
          </p:cNvSpPr>
          <p:nvPr>
            <p:ph type="body" idx="1"/>
          </p:nvPr>
        </p:nvSpPr>
        <p:spPr>
          <a:xfrm>
            <a:off x="838200" y="1905000"/>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dk1"/>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35280" algn="l" rtl="0">
              <a:spcBef>
                <a:spcPts val="560"/>
              </a:spcBef>
              <a:spcAft>
                <a:spcPts val="0"/>
              </a:spcAft>
              <a:buClr>
                <a:schemeClr val="dk1"/>
              </a:buClr>
              <a:buSzPts val="1680"/>
              <a:buFont typeface="Noto Sans Symbols"/>
              <a:buChar char="■"/>
              <a:defRPr sz="2800" b="0" i="0" u="none" strike="noStrike" cap="none">
                <a:solidFill>
                  <a:schemeClr val="dk1"/>
                </a:solidFill>
                <a:latin typeface="Tahoma"/>
                <a:ea typeface="Tahoma"/>
                <a:cs typeface="Tahoma"/>
                <a:sym typeface="Tahoma"/>
              </a:defRPr>
            </a:lvl2pPr>
            <a:lvl3pPr marL="1371600" marR="0" lvl="2" indent="-373380" algn="l" rtl="0">
              <a:spcBef>
                <a:spcPts val="480"/>
              </a:spcBef>
              <a:spcAft>
                <a:spcPts val="0"/>
              </a:spcAft>
              <a:buClr>
                <a:schemeClr val="hlink"/>
              </a:buClr>
              <a:buSzPts val="2280"/>
              <a:buFont typeface="Noto Sans Symbols"/>
              <a:buChar char="⬥"/>
              <a:defRPr sz="2400" b="0" i="0" u="none" strike="noStrike" cap="none">
                <a:solidFill>
                  <a:schemeClr val="dk1"/>
                </a:solidFill>
                <a:latin typeface="Tahoma"/>
                <a:ea typeface="Tahoma"/>
                <a:cs typeface="Tahoma"/>
                <a:sym typeface="Tahoma"/>
              </a:defRPr>
            </a:lvl3pPr>
            <a:lvl4pPr marL="1828800" marR="0" lvl="3" indent="-311150" algn="l" rtl="0">
              <a:spcBef>
                <a:spcPts val="400"/>
              </a:spcBef>
              <a:spcAft>
                <a:spcPts val="0"/>
              </a:spcAft>
              <a:buClr>
                <a:schemeClr val="dk1"/>
              </a:buClr>
              <a:buSzPts val="1300"/>
              <a:buFont typeface="Noto Sans Symbols"/>
              <a:buChar char="■"/>
              <a:defRPr sz="2000" b="0" i="0" u="none" strike="noStrike" cap="none">
                <a:solidFill>
                  <a:schemeClr val="dk1"/>
                </a:solidFill>
                <a:latin typeface="Tahoma"/>
                <a:ea typeface="Tahoma"/>
                <a:cs typeface="Tahoma"/>
                <a:sym typeface="Tahoma"/>
              </a:defRPr>
            </a:lvl4pPr>
            <a:lvl5pPr marL="2286000" marR="0" lvl="4"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5pPr>
            <a:lvl6pPr marL="2743200" marR="0" lvl="5"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6pPr>
            <a:lvl7pPr marL="3200400" marR="0" lvl="6"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7pPr>
            <a:lvl8pPr marL="3657600" marR="0" lvl="7"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8pPr>
            <a:lvl9pPr marL="4114800" marR="0" lvl="8" indent="-304800" algn="l" rtl="0">
              <a:spcBef>
                <a:spcPts val="400"/>
              </a:spcBef>
              <a:spcAft>
                <a:spcPts val="0"/>
              </a:spcAft>
              <a:buClr>
                <a:schemeClr val="hlink"/>
              </a:buClr>
              <a:buSzPts val="12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50" name="Google Shape;150;p18"/>
          <p:cNvSpPr txBox="1">
            <a:spLocks noGrp="1"/>
          </p:cNvSpPr>
          <p:nvPr>
            <p:ph type="dt" idx="10"/>
          </p:nvPr>
        </p:nvSpPr>
        <p:spPr>
          <a:xfrm>
            <a:off x="76200" y="6248400"/>
            <a:ext cx="35052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1" name="Google Shape;151;p18"/>
          <p:cNvSpPr txBox="1">
            <a:spLocks noGrp="1"/>
          </p:cNvSpPr>
          <p:nvPr>
            <p:ph type="ftr" idx="1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2" name="Google Shape;152;p18"/>
          <p:cNvSpPr txBox="1">
            <a:spLocks noGrp="1"/>
          </p:cNvSpPr>
          <p:nvPr>
            <p:ph type="sldNum" idx="12"/>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
          <p:cNvSpPr txBox="1">
            <a:spLocks noGrp="1"/>
          </p:cNvSpPr>
          <p:nvPr>
            <p:ph type="ctrTitle"/>
          </p:nvPr>
        </p:nvSpPr>
        <p:spPr>
          <a:xfrm>
            <a:off x="1219200" y="17526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Q-Learning</a:t>
            </a:r>
            <a:endParaRPr dirty="0"/>
          </a:p>
        </p:txBody>
      </p:sp>
      <p:pic>
        <p:nvPicPr>
          <p:cNvPr id="190" name="Google Shape;190;p1"/>
          <p:cNvPicPr preferRelativeResize="0"/>
          <p:nvPr/>
        </p:nvPicPr>
        <p:blipFill rotWithShape="1">
          <a:blip r:embed="rId3">
            <a:alphaModFix/>
          </a:blip>
          <a:srcRect/>
          <a:stretch/>
        </p:blipFill>
        <p:spPr>
          <a:xfrm>
            <a:off x="65087" y="44450"/>
            <a:ext cx="1254125" cy="488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Q-Learning vs SARSA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Update Rule:</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SARSA: SARSA uses the SARSA update rule, which updates the Q-values based on the current action and the action chosen by the policy in the next state:</a:t>
            </a:r>
          </a:p>
          <a:p>
            <a:pPr marL="800100" lvl="1" indent="-342900">
              <a:lnSpc>
                <a:spcPct val="150000"/>
              </a:lnSpc>
              <a:spcBef>
                <a:spcPts val="0"/>
              </a:spcBef>
              <a:buSzPts val="1320"/>
              <a:buFont typeface="Noto Sans Symbols"/>
              <a:buChar char="❑"/>
            </a:pPr>
            <a:endParaRPr lang="en-US" sz="1800" dirty="0"/>
          </a:p>
          <a:p>
            <a:pPr marL="800100" lvl="1" indent="-342900">
              <a:lnSpc>
                <a:spcPct val="150000"/>
              </a:lnSpc>
              <a:spcBef>
                <a:spcPts val="0"/>
              </a:spcBef>
              <a:buSzPts val="1320"/>
              <a:buFont typeface="Noto Sans Symbols"/>
              <a:buChar char="❑"/>
            </a:pPr>
            <a:endParaRPr lang="en-US" sz="1800" b="0" i="0" u="none" dirty="0">
              <a:solidFill>
                <a:schemeClr val="dk1"/>
              </a:solidFill>
              <a:latin typeface="Tahoma"/>
              <a:ea typeface="Tahoma"/>
              <a:cs typeface="Tahoma"/>
              <a:sym typeface="Tahoma"/>
            </a:endParaRP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Q-Learning: Q-Learning uses the Q-Learning update rule, which updates the Q-values based on the maximum Q-value of the next state:</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10</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Q- Learning</a:t>
            </a:r>
            <a:endParaRPr lang="en-US" dirty="0"/>
          </a:p>
        </p:txBody>
      </p:sp>
      <p:pic>
        <p:nvPicPr>
          <p:cNvPr id="3" name="Picture 2">
            <a:extLst>
              <a:ext uri="{FF2B5EF4-FFF2-40B4-BE49-F238E27FC236}">
                <a16:creationId xmlns:a16="http://schemas.microsoft.com/office/drawing/2014/main" id="{D69BDA99-9CBA-744E-A89E-2C6E22B43AAD}"/>
              </a:ext>
            </a:extLst>
          </p:cNvPr>
          <p:cNvPicPr>
            <a:picLocks noChangeAspect="1"/>
          </p:cNvPicPr>
          <p:nvPr/>
        </p:nvPicPr>
        <p:blipFill>
          <a:blip r:embed="rId4"/>
          <a:stretch>
            <a:fillRect/>
          </a:stretch>
        </p:blipFill>
        <p:spPr>
          <a:xfrm>
            <a:off x="1663700" y="3616325"/>
            <a:ext cx="6045200" cy="495300"/>
          </a:xfrm>
          <a:prstGeom prst="rect">
            <a:avLst/>
          </a:prstGeom>
        </p:spPr>
      </p:pic>
      <p:pic>
        <p:nvPicPr>
          <p:cNvPr id="5" name="Picture 4">
            <a:extLst>
              <a:ext uri="{FF2B5EF4-FFF2-40B4-BE49-F238E27FC236}">
                <a16:creationId xmlns:a16="http://schemas.microsoft.com/office/drawing/2014/main" id="{D02B67AE-89C2-714D-A656-24F319948C7B}"/>
              </a:ext>
            </a:extLst>
          </p:cNvPr>
          <p:cNvPicPr>
            <a:picLocks noChangeAspect="1"/>
          </p:cNvPicPr>
          <p:nvPr/>
        </p:nvPicPr>
        <p:blipFill>
          <a:blip r:embed="rId5"/>
          <a:stretch>
            <a:fillRect/>
          </a:stretch>
        </p:blipFill>
        <p:spPr>
          <a:xfrm>
            <a:off x="1663700" y="5600700"/>
            <a:ext cx="6743700" cy="533400"/>
          </a:xfrm>
          <a:prstGeom prst="rect">
            <a:avLst/>
          </a:prstGeom>
        </p:spPr>
      </p:pic>
    </p:spTree>
    <p:extLst>
      <p:ext uri="{BB962C8B-B14F-4D97-AF65-F5344CB8AC3E}">
        <p14:creationId xmlns:p14="http://schemas.microsoft.com/office/powerpoint/2010/main" val="939266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Q-Learning vs SARSA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Action Selection:</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SARSA: SARSA selects actions based on the current policy being evaluated. </a:t>
            </a:r>
          </a:p>
          <a:p>
            <a:pPr marL="800100" lvl="1" indent="-342900">
              <a:lnSpc>
                <a:spcPct val="150000"/>
              </a:lnSpc>
              <a:spcBef>
                <a:spcPts val="0"/>
              </a:spcBef>
              <a:buSzPts val="1320"/>
              <a:buFont typeface="Noto Sans Symbols"/>
              <a:buChar char="❑"/>
            </a:pPr>
            <a:endParaRPr lang="en-US" sz="1800" b="0" i="0" u="none" dirty="0">
              <a:solidFill>
                <a:schemeClr val="dk1"/>
              </a:solidFill>
              <a:latin typeface="Tahoma"/>
              <a:ea typeface="Tahoma"/>
              <a:cs typeface="Tahoma"/>
              <a:sym typeface="Tahoma"/>
            </a:endParaRP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Q-Learning: Q-Learning selects actions based on an exploratory policy.</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11</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Q- Learning</a:t>
            </a:r>
            <a:endParaRPr lang="en-US" dirty="0"/>
          </a:p>
        </p:txBody>
      </p:sp>
    </p:spTree>
    <p:extLst>
      <p:ext uri="{BB962C8B-B14F-4D97-AF65-F5344CB8AC3E}">
        <p14:creationId xmlns:p14="http://schemas.microsoft.com/office/powerpoint/2010/main" val="309012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Q-Learning vs SARSA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Convergence:</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SARSA: SARSA converges to a policy that is </a:t>
            </a:r>
            <a:r>
              <a:rPr lang="el-GR" sz="1800" b="0" i="0" u="none" dirty="0">
                <a:solidFill>
                  <a:schemeClr val="dk1"/>
                </a:solidFill>
                <a:latin typeface="Tahoma"/>
                <a:ea typeface="Tahoma"/>
                <a:cs typeface="Tahoma"/>
                <a:sym typeface="Tahoma"/>
              </a:rPr>
              <a:t>ε-</a:t>
            </a:r>
            <a:r>
              <a:rPr lang="en-US" sz="1800" b="0" i="0" u="none" dirty="0">
                <a:solidFill>
                  <a:schemeClr val="dk1"/>
                </a:solidFill>
                <a:latin typeface="Tahoma"/>
                <a:ea typeface="Tahoma"/>
                <a:cs typeface="Tahoma"/>
                <a:sym typeface="Tahoma"/>
              </a:rPr>
              <a:t>optimal under the current policy being evaluated.</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Q-Learning: Q-Learning converges to the optimal action-value function Q∗(</a:t>
            </a:r>
            <a:r>
              <a:rPr lang="en-US" sz="1800" b="0" i="0" u="none" dirty="0" err="1">
                <a:solidFill>
                  <a:schemeClr val="dk1"/>
                </a:solidFill>
                <a:latin typeface="Tahoma"/>
                <a:ea typeface="Tahoma"/>
                <a:cs typeface="Tahoma"/>
                <a:sym typeface="Tahoma"/>
              </a:rPr>
              <a:t>s,a</a:t>
            </a:r>
            <a:r>
              <a:rPr lang="en-US" sz="1800" b="0" i="0" u="none" dirty="0">
                <a:solidFill>
                  <a:schemeClr val="dk1"/>
                </a:solidFill>
                <a:latin typeface="Tahoma"/>
                <a:ea typeface="Tahoma"/>
                <a:cs typeface="Tahoma"/>
                <a:sym typeface="Tahoma"/>
              </a:rPr>
              <a:t>) and subsequently the optimal policy </a:t>
            </a:r>
            <a:r>
              <a:rPr lang="el-GR" sz="1800" b="0" i="0" u="none" dirty="0">
                <a:solidFill>
                  <a:schemeClr val="dk1"/>
                </a:solidFill>
                <a:latin typeface="Tahoma"/>
                <a:ea typeface="Tahoma"/>
                <a:cs typeface="Tahoma"/>
                <a:sym typeface="Tahoma"/>
              </a:rPr>
              <a:t>π∗(</a:t>
            </a:r>
            <a:r>
              <a:rPr lang="en-US" sz="1800" b="0" i="0" u="none" dirty="0">
                <a:solidFill>
                  <a:schemeClr val="dk1"/>
                </a:solidFill>
                <a:latin typeface="Tahoma"/>
                <a:ea typeface="Tahoma"/>
                <a:cs typeface="Tahoma"/>
                <a:sym typeface="Tahoma"/>
              </a:rPr>
              <a:t>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12</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Q- Learning</a:t>
            </a:r>
            <a:endParaRPr lang="en-US" dirty="0"/>
          </a:p>
        </p:txBody>
      </p:sp>
    </p:spTree>
    <p:extLst>
      <p:ext uri="{BB962C8B-B14F-4D97-AF65-F5344CB8AC3E}">
        <p14:creationId xmlns:p14="http://schemas.microsoft.com/office/powerpoint/2010/main" val="437496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Q-Learning vs SARSA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Safety:</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SARSA: SARSA is generally safer to use in environments where exploration may lead to dangerous actions, as it learns under the current policy.</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Q-Learning: Q-Learning may take riskier actions during exploration, as it learns under an exploratory policy while simultaneously estimating the optimal policy.</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13</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Q- Learning</a:t>
            </a:r>
            <a:endParaRPr lang="en-US" dirty="0"/>
          </a:p>
        </p:txBody>
      </p:sp>
    </p:spTree>
    <p:extLst>
      <p:ext uri="{BB962C8B-B14F-4D97-AF65-F5344CB8AC3E}">
        <p14:creationId xmlns:p14="http://schemas.microsoft.com/office/powerpoint/2010/main" val="3537600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Q-Learning- Example</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In the frozen lake environment, the agent must cross the frozen lake from the start to the goal, without falling into the holes. The best strategy is to reach goals by taking the shortest path.</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14</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Q- Learning</a:t>
            </a:r>
            <a:endParaRPr lang="en-US" dirty="0"/>
          </a:p>
        </p:txBody>
      </p:sp>
      <p:pic>
        <p:nvPicPr>
          <p:cNvPr id="1026" name="Picture 2" descr="Q-Learning Visualization">
            <a:extLst>
              <a:ext uri="{FF2B5EF4-FFF2-40B4-BE49-F238E27FC236}">
                <a16:creationId xmlns:a16="http://schemas.microsoft.com/office/drawing/2014/main" id="{C1ACE91B-6379-C842-908E-BF93F53B53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7886" y="3604986"/>
            <a:ext cx="2643414" cy="2643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40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Q-Learning- Example</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Q- Table:</a:t>
            </a:r>
          </a:p>
          <a:p>
            <a:pPr marL="800100" lvl="1" indent="-342900">
              <a:lnSpc>
                <a:spcPct val="150000"/>
              </a:lnSpc>
              <a:spcBef>
                <a:spcPts val="0"/>
              </a:spcBef>
              <a:buSzPts val="1320"/>
              <a:buFont typeface="Noto Sans Symbols"/>
              <a:buChar char="❑"/>
            </a:pPr>
            <a:r>
              <a:rPr lang="en-US" sz="1800" dirty="0"/>
              <a:t>The agent utilizes a Q-table to determine the optimal action to take based on the expected reward associated with each state in the environment. In essence, a Q-table serves as a structured representation of actions and states, and the Q-learning algorithm is employed to continually refine and update the values within this table.</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15</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Q- Learning</a:t>
            </a:r>
            <a:endParaRPr lang="en-US" dirty="0"/>
          </a:p>
        </p:txBody>
      </p:sp>
      <p:pic>
        <p:nvPicPr>
          <p:cNvPr id="3" name="Picture 2">
            <a:extLst>
              <a:ext uri="{FF2B5EF4-FFF2-40B4-BE49-F238E27FC236}">
                <a16:creationId xmlns:a16="http://schemas.microsoft.com/office/drawing/2014/main" id="{DAE81C00-E2F4-B448-B66C-80499D49E715}"/>
              </a:ext>
            </a:extLst>
          </p:cNvPr>
          <p:cNvPicPr>
            <a:picLocks noChangeAspect="1"/>
          </p:cNvPicPr>
          <p:nvPr/>
        </p:nvPicPr>
        <p:blipFill>
          <a:blip r:embed="rId4"/>
          <a:stretch>
            <a:fillRect/>
          </a:stretch>
        </p:blipFill>
        <p:spPr>
          <a:xfrm>
            <a:off x="3637896" y="4321629"/>
            <a:ext cx="2953404" cy="2068286"/>
          </a:xfrm>
          <a:prstGeom prst="rect">
            <a:avLst/>
          </a:prstGeom>
        </p:spPr>
      </p:pic>
    </p:spTree>
    <p:extLst>
      <p:ext uri="{BB962C8B-B14F-4D97-AF65-F5344CB8AC3E}">
        <p14:creationId xmlns:p14="http://schemas.microsoft.com/office/powerpoint/2010/main" val="3765665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Q-Learning- Example</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Q-Learning Algorithm:</a:t>
            </a:r>
          </a:p>
          <a:p>
            <a:pPr marL="800100" lvl="1" indent="-342900">
              <a:lnSpc>
                <a:spcPct val="150000"/>
              </a:lnSpc>
              <a:spcBef>
                <a:spcPts val="0"/>
              </a:spcBef>
              <a:buSzPts val="1320"/>
              <a:buFont typeface="Noto Sans Symbols"/>
              <a:buChar char="❑"/>
            </a:pPr>
            <a:r>
              <a:rPr lang="en-US" sz="1800" dirty="0"/>
              <a:t>Step 1: Initialize Q- Table</a:t>
            </a:r>
          </a:p>
          <a:p>
            <a:pPr marL="800100" lvl="1" indent="-342900">
              <a:lnSpc>
                <a:spcPct val="150000"/>
              </a:lnSpc>
              <a:spcBef>
                <a:spcPts val="0"/>
              </a:spcBef>
              <a:buSzPts val="1320"/>
              <a:buFont typeface="Noto Sans Symbols"/>
              <a:buChar char="❑"/>
            </a:pPr>
            <a:r>
              <a:rPr lang="en-US" sz="1800" dirty="0"/>
              <a:t>Step 2: Choose an Action</a:t>
            </a:r>
          </a:p>
          <a:p>
            <a:pPr marL="800100" lvl="1" indent="-342900">
              <a:lnSpc>
                <a:spcPct val="150000"/>
              </a:lnSpc>
              <a:spcBef>
                <a:spcPts val="0"/>
              </a:spcBef>
              <a:buSzPts val="1320"/>
              <a:buFont typeface="Noto Sans Symbols"/>
              <a:buChar char="❑"/>
            </a:pPr>
            <a:r>
              <a:rPr lang="en-US" sz="1800" dirty="0"/>
              <a:t>Step 3: Perform Action</a:t>
            </a:r>
          </a:p>
          <a:p>
            <a:pPr marL="800100" lvl="1" indent="-342900">
              <a:lnSpc>
                <a:spcPct val="150000"/>
              </a:lnSpc>
              <a:spcBef>
                <a:spcPts val="0"/>
              </a:spcBef>
              <a:buSzPts val="1320"/>
              <a:buFont typeface="Noto Sans Symbols"/>
              <a:buChar char="❑"/>
            </a:pPr>
            <a:r>
              <a:rPr lang="en-US" sz="1800" dirty="0"/>
              <a:t>Step 4: Measure Reward</a:t>
            </a:r>
          </a:p>
          <a:p>
            <a:pPr marL="800100" lvl="1" indent="-342900">
              <a:lnSpc>
                <a:spcPct val="150000"/>
              </a:lnSpc>
              <a:spcBef>
                <a:spcPts val="0"/>
              </a:spcBef>
              <a:buSzPts val="1320"/>
              <a:buFont typeface="Noto Sans Symbols"/>
              <a:buChar char="❑"/>
            </a:pPr>
            <a:r>
              <a:rPr lang="en-US" sz="1800" dirty="0"/>
              <a:t>Step 5: Update Q- Table: after multiple iteration a good Q-</a:t>
            </a:r>
            <a:r>
              <a:rPr lang="en-US" sz="1800" dirty="0" err="1"/>
              <a:t>Learing</a:t>
            </a:r>
            <a:r>
              <a:rPr lang="en-US" sz="1800" dirty="0"/>
              <a:t> is ready</a:t>
            </a:r>
          </a:p>
          <a:p>
            <a:pPr marL="800100" lvl="1" indent="-342900">
              <a:lnSpc>
                <a:spcPct val="150000"/>
              </a:lnSpc>
              <a:spcBef>
                <a:spcPts val="0"/>
              </a:spcBef>
              <a:buSzPts val="1320"/>
              <a:buFont typeface="Noto Sans Symbols"/>
              <a:buChar char="❑"/>
            </a:pPr>
            <a:r>
              <a:rPr lang="en-US" sz="1800" dirty="0"/>
              <a:t>Step 6: back step 2</a:t>
            </a:r>
            <a:endParaRPr sz="1800"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16</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Q- Learning</a:t>
            </a:r>
            <a:endParaRPr lang="en-US" dirty="0"/>
          </a:p>
        </p:txBody>
      </p:sp>
    </p:spTree>
    <p:extLst>
      <p:ext uri="{BB962C8B-B14F-4D97-AF65-F5344CB8AC3E}">
        <p14:creationId xmlns:p14="http://schemas.microsoft.com/office/powerpoint/2010/main" val="1964679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4"/>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Summary</a:t>
            </a:r>
            <a:endParaRPr/>
          </a:p>
        </p:txBody>
      </p:sp>
      <p:pic>
        <p:nvPicPr>
          <p:cNvPr id="332" name="Google Shape;332;p14"/>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33" name="Google Shape;333;p14"/>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Q- Learning</a:t>
            </a:r>
            <a:endParaRPr lang="en-US" dirty="0"/>
          </a:p>
        </p:txBody>
      </p:sp>
      <p:sp>
        <p:nvSpPr>
          <p:cNvPr id="334" name="Google Shape;334;p14"/>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17</a:t>
            </a:fld>
            <a:endParaRPr/>
          </a:p>
        </p:txBody>
      </p:sp>
      <p:sp>
        <p:nvSpPr>
          <p:cNvPr id="9" name="Google Shape;207;p3" descr="Rectangle: Click to edit Master text styles &#10;Second level &#10;Third level &#10;Fourth level &#10;Fifth level">
            <a:extLst>
              <a:ext uri="{FF2B5EF4-FFF2-40B4-BE49-F238E27FC236}">
                <a16:creationId xmlns:a16="http://schemas.microsoft.com/office/drawing/2014/main" id="{9DCF86EC-9F76-EE40-82FC-20BF2B812E2E}"/>
              </a:ext>
            </a:extLst>
          </p:cNvPr>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Describe the Q-learning algorithm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Apply Q-learning to an MDP to find the optimal policy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Understand how Q-learning performs in an example MDP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Understand the differences between Q-learning and </a:t>
            </a:r>
            <a:r>
              <a:rPr lang="en-US" sz="2200" b="0" i="0" u="none" dirty="0" err="1">
                <a:solidFill>
                  <a:schemeClr val="dk1"/>
                </a:solidFill>
                <a:latin typeface="Tahoma"/>
                <a:ea typeface="Tahoma"/>
                <a:cs typeface="Tahoma"/>
                <a:sym typeface="Tahoma"/>
              </a:rPr>
              <a:t>Sarsa</a:t>
            </a:r>
            <a:r>
              <a:rPr lang="en-US" sz="2200" b="0" i="0" u="none" dirty="0">
                <a:solidFill>
                  <a:schemeClr val="dk1"/>
                </a:solidFill>
                <a:latin typeface="Tahoma"/>
                <a:ea typeface="Tahoma"/>
                <a:cs typeface="Tahoma"/>
                <a:sym typeface="Tahoma"/>
              </a:rPr>
              <a:t> </a:t>
            </a:r>
          </a:p>
          <a:p>
            <a:pPr marL="342900" lvl="0" indent="-342900" algn="l" rtl="0">
              <a:lnSpc>
                <a:spcPct val="150000"/>
              </a:lnSpc>
              <a:spcBef>
                <a:spcPts val="0"/>
              </a:spcBef>
              <a:spcAft>
                <a:spcPts val="0"/>
              </a:spcAft>
              <a:buClr>
                <a:schemeClr val="dk1"/>
              </a:buClr>
              <a:buSzPts val="1320"/>
              <a:buFont typeface="Noto Sans Symbols"/>
              <a:buChar char="❑"/>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5"/>
          <p:cNvSpPr txBox="1">
            <a:spLocks noGrp="1"/>
          </p:cNvSpPr>
          <p:nvPr>
            <p:ph type="title"/>
          </p:nvPr>
        </p:nvSpPr>
        <p:spPr>
          <a:xfrm>
            <a:off x="1143000" y="3124200"/>
            <a:ext cx="6705600" cy="11430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Q &amp; A</a:t>
            </a:r>
            <a:endParaRPr/>
          </a:p>
        </p:txBody>
      </p:sp>
      <p:pic>
        <p:nvPicPr>
          <p:cNvPr id="340" name="Google Shape;340;p15"/>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341" name="Google Shape;341;p15"/>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Q- Learning</a:t>
            </a:r>
            <a:endParaRPr lang="en-US" dirty="0"/>
          </a:p>
        </p:txBody>
      </p:sp>
      <p:sp>
        <p:nvSpPr>
          <p:cNvPr id="342" name="Google Shape;342;p15"/>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Objectives</a:t>
            </a:r>
            <a:endParaRPr/>
          </a:p>
        </p:txBody>
      </p:sp>
      <p:pic>
        <p:nvPicPr>
          <p:cNvPr id="198" name="Google Shape;198;p2"/>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00" name="Google Shape;200;p2"/>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2</a:t>
            </a:fld>
            <a:endParaRPr/>
          </a:p>
        </p:txBody>
      </p:sp>
      <p:sp>
        <p:nvSpPr>
          <p:cNvPr id="7" name="Google Shape;341;p15">
            <a:extLst>
              <a:ext uri="{FF2B5EF4-FFF2-40B4-BE49-F238E27FC236}">
                <a16:creationId xmlns:a16="http://schemas.microsoft.com/office/drawing/2014/main" id="{80E9F35F-BEF3-8449-B91D-6BDA225D1FB5}"/>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Q- Learning</a:t>
            </a:r>
            <a:endParaRPr dirty="0"/>
          </a:p>
        </p:txBody>
      </p:sp>
      <p:sp>
        <p:nvSpPr>
          <p:cNvPr id="10" name="Google Shape;207;p3" descr="Rectangle: Click to edit Master text styles &#10;Second level &#10;Third level &#10;Fourth level &#10;Fifth level">
            <a:extLst>
              <a:ext uri="{FF2B5EF4-FFF2-40B4-BE49-F238E27FC236}">
                <a16:creationId xmlns:a16="http://schemas.microsoft.com/office/drawing/2014/main" id="{9DE7A434-9D33-874C-9C9A-100E8B38BA53}"/>
              </a:ext>
            </a:extLst>
          </p:cNvPr>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Describe the Q-learning algorithm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Apply Q-learning to an MDP to find the optimal policy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Understand how Q-learning performs in an example</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Understand the differences between Q-learning and </a:t>
            </a:r>
            <a:r>
              <a:rPr lang="en-US" sz="2200" b="0" i="0" u="none" dirty="0" err="1">
                <a:solidFill>
                  <a:schemeClr val="dk1"/>
                </a:solidFill>
                <a:latin typeface="Tahoma"/>
                <a:ea typeface="Tahoma"/>
                <a:cs typeface="Tahoma"/>
                <a:sym typeface="Tahoma"/>
              </a:rPr>
              <a:t>Sarsa</a:t>
            </a:r>
            <a:r>
              <a:rPr lang="en-US" sz="2200" b="0" i="0" u="none" dirty="0">
                <a:solidFill>
                  <a:schemeClr val="dk1"/>
                </a:solidFill>
                <a:latin typeface="Tahoma"/>
                <a:ea typeface="Tahoma"/>
                <a:cs typeface="Tahoma"/>
                <a:sym typeface="Tahoma"/>
              </a:rPr>
              <a:t> </a:t>
            </a:r>
          </a:p>
          <a:p>
            <a:pPr marL="342900" lvl="0" indent="-342900" algn="l" rtl="0">
              <a:lnSpc>
                <a:spcPct val="150000"/>
              </a:lnSpc>
              <a:spcBef>
                <a:spcPts val="0"/>
              </a:spcBef>
              <a:spcAft>
                <a:spcPts val="0"/>
              </a:spcAft>
              <a:buClr>
                <a:schemeClr val="dk1"/>
              </a:buClr>
              <a:buSzPts val="1320"/>
              <a:buFont typeface="Noto Sans Symbols"/>
              <a:buChar char="❑"/>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Q-Learning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Q-Learning is used to learn the optimal action-value function Q∗(</a:t>
            </a:r>
            <a:r>
              <a:rPr lang="en-US" sz="2200" b="0" i="0" u="none" dirty="0" err="1">
                <a:solidFill>
                  <a:schemeClr val="dk1"/>
                </a:solidFill>
                <a:latin typeface="Tahoma"/>
                <a:ea typeface="Tahoma"/>
                <a:cs typeface="Tahoma"/>
                <a:sym typeface="Tahoma"/>
              </a:rPr>
              <a:t>s,a</a:t>
            </a:r>
            <a:r>
              <a:rPr lang="en-US" sz="2200" b="0" i="0" u="none" dirty="0">
                <a:solidFill>
                  <a:schemeClr val="dk1"/>
                </a:solidFill>
                <a:latin typeface="Tahoma"/>
                <a:ea typeface="Tahoma"/>
                <a:cs typeface="Tahoma"/>
                <a:sym typeface="Tahoma"/>
              </a:rPr>
              <a:t>), which represents the expected cumulative reward starting from state s and taking action a, under an optimal policy.</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 Q-Learning is an off-policy algorithm</a:t>
            </a:r>
            <a:r>
              <a:rPr lang="en-US" sz="2200" dirty="0"/>
              <a:t> (</a:t>
            </a:r>
            <a:r>
              <a:rPr lang="en-US" sz="2200" b="0" i="0" u="none" dirty="0">
                <a:solidFill>
                  <a:schemeClr val="dk1"/>
                </a:solidFill>
                <a:latin typeface="Tahoma"/>
                <a:ea typeface="Tahoma"/>
                <a:cs typeface="Tahoma"/>
                <a:sym typeface="Tahoma"/>
              </a:rPr>
              <a:t>learns from data generated by an exploratory policy while simultaneously estimating the value of the optimal policy)</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3</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Q- Learning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Q-Learning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199" y="1708150"/>
            <a:ext cx="7881257"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new element in Q-learning is the action value update.</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4</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Q- Learning</a:t>
            </a:r>
            <a:endParaRPr lang="en-US" dirty="0"/>
          </a:p>
        </p:txBody>
      </p:sp>
      <p:pic>
        <p:nvPicPr>
          <p:cNvPr id="3" name="Picture 2">
            <a:extLst>
              <a:ext uri="{FF2B5EF4-FFF2-40B4-BE49-F238E27FC236}">
                <a16:creationId xmlns:a16="http://schemas.microsoft.com/office/drawing/2014/main" id="{9323843A-4F90-4F47-88CF-3424FC4FBD63}"/>
              </a:ext>
            </a:extLst>
          </p:cNvPr>
          <p:cNvPicPr>
            <a:picLocks noChangeAspect="1"/>
          </p:cNvPicPr>
          <p:nvPr/>
        </p:nvPicPr>
        <p:blipFill>
          <a:blip r:embed="rId4"/>
          <a:stretch>
            <a:fillRect/>
          </a:stretch>
        </p:blipFill>
        <p:spPr>
          <a:xfrm>
            <a:off x="1319212" y="2384425"/>
            <a:ext cx="7264400" cy="3221718"/>
          </a:xfrm>
          <a:prstGeom prst="rect">
            <a:avLst/>
          </a:prstGeom>
        </p:spPr>
      </p:pic>
    </p:spTree>
    <p:extLst>
      <p:ext uri="{BB962C8B-B14F-4D97-AF65-F5344CB8AC3E}">
        <p14:creationId xmlns:p14="http://schemas.microsoft.com/office/powerpoint/2010/main" val="406593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Q-Learning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Q-learning solves the Bellman equation using samples from the environment.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Q-learning uses the Bellman's Optimality Equation for action values.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The optimality equations enable Q-learning to directly learn Q-star instead of switching between policy improvement and policy evaluation steps.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5</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Q- Learning</a:t>
            </a:r>
            <a:endParaRPr lang="en-US" dirty="0"/>
          </a:p>
        </p:txBody>
      </p:sp>
    </p:spTree>
    <p:extLst>
      <p:ext uri="{BB962C8B-B14F-4D97-AF65-F5344CB8AC3E}">
        <p14:creationId xmlns:p14="http://schemas.microsoft.com/office/powerpoint/2010/main" val="1048756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Q-Learning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Revisiting Bellman equations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6</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Q- Learning</a:t>
            </a:r>
            <a:endParaRPr lang="en-US" dirty="0"/>
          </a:p>
        </p:txBody>
      </p:sp>
      <p:pic>
        <p:nvPicPr>
          <p:cNvPr id="3" name="Picture 2">
            <a:extLst>
              <a:ext uri="{FF2B5EF4-FFF2-40B4-BE49-F238E27FC236}">
                <a16:creationId xmlns:a16="http://schemas.microsoft.com/office/drawing/2014/main" id="{709D4CB8-124A-3943-BF31-D9E519560C9E}"/>
              </a:ext>
            </a:extLst>
          </p:cNvPr>
          <p:cNvPicPr>
            <a:picLocks noChangeAspect="1"/>
          </p:cNvPicPr>
          <p:nvPr/>
        </p:nvPicPr>
        <p:blipFill>
          <a:blip r:embed="rId4"/>
          <a:stretch>
            <a:fillRect/>
          </a:stretch>
        </p:blipFill>
        <p:spPr>
          <a:xfrm>
            <a:off x="914400" y="2603500"/>
            <a:ext cx="7315200" cy="3416300"/>
          </a:xfrm>
          <a:prstGeom prst="rect">
            <a:avLst/>
          </a:prstGeom>
        </p:spPr>
      </p:pic>
    </p:spTree>
    <p:extLst>
      <p:ext uri="{BB962C8B-B14F-4D97-AF65-F5344CB8AC3E}">
        <p14:creationId xmlns:p14="http://schemas.microsoft.com/office/powerpoint/2010/main" val="2506776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Q-Learning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Q-Learning learns the optimal action-value function by iteratively updating Q-values based on observed rewards and transitions. </a:t>
            </a: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It is widely used in various domains, including robotics, game playing, and autonomous systems, for learning optimal decision-making policies in complex environments.</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7</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Q- Learning</a:t>
            </a:r>
            <a:endParaRPr lang="en-US" dirty="0"/>
          </a:p>
        </p:txBody>
      </p:sp>
    </p:spTree>
    <p:extLst>
      <p:ext uri="{BB962C8B-B14F-4D97-AF65-F5344CB8AC3E}">
        <p14:creationId xmlns:p14="http://schemas.microsoft.com/office/powerpoint/2010/main" val="177030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Q-Learning vs SARSA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SARSA and Q-Learning differ in their approach to policy updates, action selection, and convergence properties. </a:t>
            </a:r>
          </a:p>
          <a:p>
            <a:pPr marL="342900" lvl="0" indent="-342900" algn="l" rtl="0">
              <a:lnSpc>
                <a:spcPct val="150000"/>
              </a:lnSpc>
              <a:spcBef>
                <a:spcPts val="0"/>
              </a:spcBef>
              <a:spcAft>
                <a:spcPts val="0"/>
              </a:spcAft>
              <a:buClr>
                <a:schemeClr val="dk1"/>
              </a:buClr>
              <a:buSzPts val="1320"/>
              <a:buFont typeface="Noto Sans Symbols"/>
              <a:buChar char="❑"/>
            </a:pPr>
            <a:endParaRPr lang="en-US" sz="2200" b="0" i="0" u="none" dirty="0">
              <a:solidFill>
                <a:schemeClr val="dk1"/>
              </a:solidFill>
              <a:latin typeface="Tahoma"/>
              <a:ea typeface="Tahoma"/>
              <a:cs typeface="Tahoma"/>
              <a:sym typeface="Tahoma"/>
            </a:endParaRPr>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SARSA learns under the current policy being evaluated, </a:t>
            </a:r>
          </a:p>
          <a:p>
            <a:pPr marL="342900" lvl="0" indent="-342900" algn="l" rtl="0">
              <a:lnSpc>
                <a:spcPct val="150000"/>
              </a:lnSpc>
              <a:spcBef>
                <a:spcPts val="0"/>
              </a:spcBef>
              <a:spcAft>
                <a:spcPts val="0"/>
              </a:spcAft>
              <a:buClr>
                <a:schemeClr val="dk1"/>
              </a:buClr>
              <a:buSzPts val="1320"/>
              <a:buFont typeface="Noto Sans Symbols"/>
              <a:buChar char="❑"/>
            </a:pPr>
            <a:endParaRPr lang="en-US" sz="2200" dirty="0"/>
          </a:p>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Q-Learning learns under an exploratory policy while simultaneously estimating the optimal policy. </a:t>
            </a:r>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8</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Q- Learning</a:t>
            </a:r>
            <a:endParaRPr lang="en-US" dirty="0"/>
          </a:p>
        </p:txBody>
      </p:sp>
    </p:spTree>
    <p:extLst>
      <p:ext uri="{BB962C8B-B14F-4D97-AF65-F5344CB8AC3E}">
        <p14:creationId xmlns:p14="http://schemas.microsoft.com/office/powerpoint/2010/main" val="3775529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609600" y="304800"/>
            <a:ext cx="77724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dirty="0">
                <a:solidFill>
                  <a:schemeClr val="dk2"/>
                </a:solidFill>
                <a:latin typeface="Tahoma"/>
                <a:ea typeface="Tahoma"/>
                <a:cs typeface="Tahoma"/>
                <a:sym typeface="Tahoma"/>
              </a:rPr>
              <a:t>Q-Learning vs SARSA </a:t>
            </a:r>
            <a:endParaRPr dirty="0"/>
          </a:p>
        </p:txBody>
      </p:sp>
      <p:sp>
        <p:nvSpPr>
          <p:cNvPr id="207" name="Google Shape;207;p3" descr="Rectangle: Click to edit Master text styles &#10;Second level &#10;Third level &#10;Fourth level &#10;Fifth level"/>
          <p:cNvSpPr txBox="1">
            <a:spLocks noGrp="1"/>
          </p:cNvSpPr>
          <p:nvPr>
            <p:ph type="body" idx="1"/>
          </p:nvPr>
        </p:nvSpPr>
        <p:spPr>
          <a:xfrm>
            <a:off x="838200" y="1708150"/>
            <a:ext cx="7696200" cy="431165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320"/>
              <a:buFont typeface="Noto Sans Symbols"/>
              <a:buChar char="❑"/>
            </a:pPr>
            <a:r>
              <a:rPr lang="en-US" sz="2200" b="0" i="0" u="none" dirty="0">
                <a:solidFill>
                  <a:schemeClr val="dk1"/>
                </a:solidFill>
                <a:latin typeface="Tahoma"/>
                <a:ea typeface="Tahoma"/>
                <a:cs typeface="Tahoma"/>
                <a:sym typeface="Tahoma"/>
              </a:rPr>
              <a:t>Policy Type:</a:t>
            </a: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SARSA is an on-policy learning algorithm. It updates its Q-values based on the action chosen by the current policy.</a:t>
            </a:r>
          </a:p>
          <a:p>
            <a:pPr marL="800100" lvl="1" indent="-342900">
              <a:lnSpc>
                <a:spcPct val="150000"/>
              </a:lnSpc>
              <a:spcBef>
                <a:spcPts val="0"/>
              </a:spcBef>
              <a:buSzPts val="1320"/>
              <a:buFont typeface="Noto Sans Symbols"/>
              <a:buChar char="❑"/>
            </a:pPr>
            <a:endParaRPr lang="en-US" sz="1800" b="0" i="0" u="none" dirty="0">
              <a:solidFill>
                <a:schemeClr val="dk1"/>
              </a:solidFill>
              <a:latin typeface="Tahoma"/>
              <a:ea typeface="Tahoma"/>
              <a:cs typeface="Tahoma"/>
              <a:sym typeface="Tahoma"/>
            </a:endParaRPr>
          </a:p>
          <a:p>
            <a:pPr marL="800100" lvl="1" indent="-342900">
              <a:lnSpc>
                <a:spcPct val="150000"/>
              </a:lnSpc>
              <a:spcBef>
                <a:spcPts val="0"/>
              </a:spcBef>
              <a:buSzPts val="1320"/>
              <a:buFont typeface="Noto Sans Symbols"/>
              <a:buChar char="❑"/>
            </a:pPr>
            <a:r>
              <a:rPr lang="en-US" sz="1800" b="0" i="0" u="none" dirty="0">
                <a:solidFill>
                  <a:schemeClr val="dk1"/>
                </a:solidFill>
                <a:latin typeface="Tahoma"/>
                <a:ea typeface="Tahoma"/>
                <a:cs typeface="Tahoma"/>
                <a:sym typeface="Tahoma"/>
              </a:rPr>
              <a:t>Q-Learning: Q-Learning is an off-policy learning algorithm. It updates its Q-values based on the action that maximizes the Q-value of the next state.</a:t>
            </a:r>
            <a:endParaRPr dirty="0"/>
          </a:p>
        </p:txBody>
      </p:sp>
      <p:pic>
        <p:nvPicPr>
          <p:cNvPr id="208" name="Google Shape;208;p3"/>
          <p:cNvPicPr preferRelativeResize="0"/>
          <p:nvPr/>
        </p:nvPicPr>
        <p:blipFill rotWithShape="1">
          <a:blip r:embed="rId3">
            <a:alphaModFix/>
          </a:blip>
          <a:srcRect/>
          <a:stretch/>
        </p:blipFill>
        <p:spPr>
          <a:xfrm>
            <a:off x="65087" y="44450"/>
            <a:ext cx="1254125" cy="488950"/>
          </a:xfrm>
          <a:prstGeom prst="rect">
            <a:avLst/>
          </a:prstGeom>
          <a:noFill/>
          <a:ln>
            <a:noFill/>
          </a:ln>
        </p:spPr>
      </p:pic>
      <p:sp>
        <p:nvSpPr>
          <p:cNvPr id="210" name="Google Shape;210;p3"/>
          <p:cNvSpPr txBox="1"/>
          <p:nvPr/>
        </p:nvSpPr>
        <p:spPr>
          <a:xfrm>
            <a:off x="6705600" y="62484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400"/>
              <a:buFont typeface="Tahoma"/>
              <a:buNone/>
            </a:pPr>
            <a:fld id="{00000000-1234-1234-1234-123412341234}" type="slidenum">
              <a:rPr lang="en-US" sz="1400" b="0" i="0" u="none">
                <a:solidFill>
                  <a:schemeClr val="dk1"/>
                </a:solidFill>
                <a:latin typeface="Tahoma"/>
                <a:ea typeface="Tahoma"/>
                <a:cs typeface="Tahoma"/>
                <a:sym typeface="Tahoma"/>
              </a:rPr>
              <a:t>9</a:t>
            </a:fld>
            <a:endParaRPr/>
          </a:p>
        </p:txBody>
      </p:sp>
      <p:sp>
        <p:nvSpPr>
          <p:cNvPr id="7" name="Google Shape;341;p15">
            <a:extLst>
              <a:ext uri="{FF2B5EF4-FFF2-40B4-BE49-F238E27FC236}">
                <a16:creationId xmlns:a16="http://schemas.microsoft.com/office/drawing/2014/main" id="{1CAB40C9-7EE1-9045-B825-D3DA4E11F1FE}"/>
              </a:ext>
            </a:extLst>
          </p:cNvPr>
          <p:cNvSpPr txBox="1"/>
          <p:nvPr/>
        </p:nvSpPr>
        <p:spPr>
          <a:xfrm>
            <a:off x="3581400" y="624840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400"/>
              <a:buFont typeface="Tahoma"/>
              <a:buNone/>
            </a:pPr>
            <a:r>
              <a:rPr lang="en-US" sz="1400" b="0" i="0" u="none" dirty="0">
                <a:solidFill>
                  <a:schemeClr val="dk1"/>
                </a:solidFill>
                <a:latin typeface="Tahoma"/>
                <a:ea typeface="Tahoma"/>
                <a:cs typeface="Tahoma"/>
                <a:sym typeface="Tahoma"/>
              </a:rPr>
              <a:t>Q- Learning</a:t>
            </a:r>
            <a:endParaRPr lang="en-US" dirty="0"/>
          </a:p>
        </p:txBody>
      </p:sp>
    </p:spTree>
    <p:extLst>
      <p:ext uri="{BB962C8B-B14F-4D97-AF65-F5344CB8AC3E}">
        <p14:creationId xmlns:p14="http://schemas.microsoft.com/office/powerpoint/2010/main" val="4144585222"/>
      </p:ext>
    </p:extLst>
  </p:cSld>
  <p:clrMapOvr>
    <a:masterClrMapping/>
  </p:clrMapOvr>
</p:sld>
</file>

<file path=ppt/theme/theme1.xml><?xml version="1.0" encoding="utf-8"?>
<a:theme xmlns:a="http://schemas.openxmlformats.org/drawingml/2006/main" name="1_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735</Words>
  <Application>Microsoft Macintosh PowerPoint</Application>
  <PresentationFormat>On-screen Show (4:3)</PresentationFormat>
  <Paragraphs>119</Paragraphs>
  <Slides>18</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Noto Sans Symbols</vt:lpstr>
      <vt:lpstr>Tahoma</vt:lpstr>
      <vt:lpstr>1_Blueprint</vt:lpstr>
      <vt:lpstr>Blueprint</vt:lpstr>
      <vt:lpstr>Q-Learning</vt:lpstr>
      <vt:lpstr>Objectives</vt:lpstr>
      <vt:lpstr>Q-Learning  </vt:lpstr>
      <vt:lpstr>Q-Learning  </vt:lpstr>
      <vt:lpstr>Q-Learning  </vt:lpstr>
      <vt:lpstr>Q-Learning  </vt:lpstr>
      <vt:lpstr>Q-Learning  </vt:lpstr>
      <vt:lpstr>Q-Learning vs SARSA </vt:lpstr>
      <vt:lpstr>Q-Learning vs SARSA </vt:lpstr>
      <vt:lpstr>Q-Learning vs SARSA </vt:lpstr>
      <vt:lpstr>Q-Learning vs SARSA </vt:lpstr>
      <vt:lpstr>Q-Learning vs SARSA </vt:lpstr>
      <vt:lpstr>Q-Learning vs SARSA </vt:lpstr>
      <vt:lpstr>Q-Learning- Example</vt:lpstr>
      <vt:lpstr>Q-Learning- Example</vt:lpstr>
      <vt:lpstr>Q-Learning- Example</vt:lpstr>
      <vt:lpstr>Summary</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dc:title>
  <dc:creator>Microsoft Office User</dc:creator>
  <cp:lastModifiedBy>Hoa Doan Nguyen Thanh</cp:lastModifiedBy>
  <cp:revision>12</cp:revision>
  <dcterms:created xsi:type="dcterms:W3CDTF">2022-12-09T09:55:15Z</dcterms:created>
  <dcterms:modified xsi:type="dcterms:W3CDTF">2024-03-31T15:59:09Z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0</vt:i4>
  </property>
  <property fmtid="{D5CDD505-2E9C-101B-9397-08002B2CF9AE}" pid="3" name="GraphicType">
    <vt:i4>0</vt:i4>
  </property>
  <property fmtid="{D5CDD505-2E9C-101B-9397-08002B2CF9AE}" pid="4" name="Compression">
    <vt:i4>0</vt:i4>
  </property>
  <property fmtid="{D5CDD505-2E9C-101B-9397-08002B2CF9AE}" pid="5" name="ScreenSize">
    <vt:i4>0</vt:i4>
  </property>
  <property fmtid="{D5CDD505-2E9C-101B-9397-08002B2CF9AE}" pid="6" name="ScreenUsage">
    <vt:i4>0</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0</vt:i4>
  </property>
  <property fmtid="{D5CDD505-2E9C-101B-9397-08002B2CF9AE}" pid="14" name="TextColor">
    <vt:i4>0</vt:i4>
  </property>
  <property fmtid="{D5CDD505-2E9C-101B-9397-08002B2CF9AE}" pid="15" name="LinkColor">
    <vt:i4>0</vt:i4>
  </property>
  <property fmtid="{D5CDD505-2E9C-101B-9397-08002B2CF9AE}" pid="16" name="VisitedColor">
    <vt:i4>0</vt:i4>
  </property>
  <property fmtid="{D5CDD505-2E9C-101B-9397-08002B2CF9AE}" pid="17" name="TransparentButton">
    <vt:i4>0</vt:i4>
  </property>
  <property fmtid="{D5CDD505-2E9C-101B-9397-08002B2CF9AE}" pid="18" name="ButtonType">
    <vt:i4>0</vt:i4>
  </property>
  <property fmtid="{D5CDD505-2E9C-101B-9397-08002B2CF9AE}" pid="19" name="ShowNotes">
    <vt:bool>false</vt:bool>
  </property>
  <property fmtid="{D5CDD505-2E9C-101B-9397-08002B2CF9AE}" pid="20" name="NavBtnPos">
    <vt:i4>0</vt:i4>
  </property>
  <property fmtid="{D5CDD505-2E9C-101B-9397-08002B2CF9AE}" pid="21" name="OutputDir">
    <vt:lpwstr>C:\Work\html</vt:lpwstr>
  </property>
</Properties>
</file>