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0"/>
  </p:notesMasterIdLst>
  <p:sldIdLst>
    <p:sldId id="256" r:id="rId3"/>
    <p:sldId id="257" r:id="rId4"/>
    <p:sldId id="258" r:id="rId5"/>
    <p:sldId id="272" r:id="rId6"/>
    <p:sldId id="273" r:id="rId7"/>
    <p:sldId id="274" r:id="rId8"/>
    <p:sldId id="282" r:id="rId9"/>
    <p:sldId id="283" r:id="rId10"/>
    <p:sldId id="284" r:id="rId11"/>
    <p:sldId id="285" r:id="rId12"/>
    <p:sldId id="281" r:id="rId13"/>
    <p:sldId id="286" r:id="rId14"/>
    <p:sldId id="287" r:id="rId15"/>
    <p:sldId id="288" r:id="rId16"/>
    <p:sldId id="289" r:id="rId17"/>
    <p:sldId id="270" r:id="rId18"/>
    <p:sldId id="271" r:id="rId19"/>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4"/>
    <p:restoredTop sz="94663"/>
  </p:normalViewPr>
  <p:slideViewPr>
    <p:cSldViewPr snapToGrid="0">
      <p:cViewPr varScale="1">
        <p:scale>
          <a:sx n="117" d="100"/>
          <a:sy n="117" d="100"/>
        </p:scale>
        <p:origin x="43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11245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3118118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268155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687993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536781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1086523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223809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379171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161387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70379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294913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104007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a:t>
            </a:r>
            <a:r>
              <a:rPr lang="en-US" sz="4400" b="0" i="0" u="none" dirty="0" err="1">
                <a:solidFill>
                  <a:schemeClr val="dk2"/>
                </a:solidFill>
                <a:latin typeface="Tahoma"/>
                <a:ea typeface="Tahoma"/>
                <a:cs typeface="Tahoma"/>
                <a:sym typeface="Tahoma"/>
              </a:rPr>
              <a:t>Sarsa</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Exploration-Exploitation Trade-off:</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Expected SARSA: Expected SARSA maintains a balance between exploration and exploitation by considering the expected value of all actions.</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SARSA uses </a:t>
            </a:r>
            <a:r>
              <a:rPr lang="el-GR" sz="1800" b="0" i="0" u="none" dirty="0">
                <a:solidFill>
                  <a:schemeClr val="dk1"/>
                </a:solidFill>
                <a:latin typeface="Tahoma"/>
                <a:ea typeface="Tahoma"/>
                <a:cs typeface="Tahoma"/>
                <a:sym typeface="Tahoma"/>
              </a:rPr>
              <a:t>ε-</a:t>
            </a:r>
            <a:r>
              <a:rPr lang="en-US" sz="1800" b="0" i="0" u="none" dirty="0">
                <a:solidFill>
                  <a:schemeClr val="dk1"/>
                </a:solidFill>
                <a:latin typeface="Tahoma"/>
                <a:ea typeface="Tahoma"/>
                <a:cs typeface="Tahoma"/>
                <a:sym typeface="Tahoma"/>
              </a:rPr>
              <a:t>greedy exploration, which can sometimes result in suboptimal actions being chosen due to the random </a:t>
            </a:r>
            <a:r>
              <a:rPr lang="en-US" sz="1800" b="0" i="0" u="none">
                <a:solidFill>
                  <a:schemeClr val="dk1"/>
                </a:solidFill>
                <a:latin typeface="Tahoma"/>
                <a:ea typeface="Tahoma"/>
                <a:cs typeface="Tahoma"/>
                <a:sym typeface="Tahoma"/>
              </a:rPr>
              <a:t>exploration component </a:t>
            </a:r>
            <a:r>
              <a:rPr lang="en-US" sz="1800"/>
              <a:t>(</a:t>
            </a:r>
            <a:r>
              <a:rPr lang="en-US" sz="1800" b="0" i="0" u="none">
                <a:solidFill>
                  <a:schemeClr val="dk1"/>
                </a:solidFill>
                <a:latin typeface="Tahoma"/>
                <a:ea typeface="Tahoma"/>
                <a:cs typeface="Tahoma"/>
                <a:sym typeface="Tahoma"/>
              </a:rPr>
              <a:t>SARSA </a:t>
            </a:r>
            <a:r>
              <a:rPr lang="en-US" sz="1800" b="0" i="0" u="none" dirty="0">
                <a:solidFill>
                  <a:schemeClr val="dk1"/>
                </a:solidFill>
                <a:latin typeface="Tahoma"/>
                <a:ea typeface="Tahoma"/>
                <a:cs typeface="Tahoma"/>
                <a:sym typeface="Tahoma"/>
              </a:rPr>
              <a:t>generally prioritizes exploitation over exploration, especially with low </a:t>
            </a:r>
            <a:r>
              <a:rPr lang="el-GR" sz="1800" b="0" i="0" u="none" dirty="0">
                <a:solidFill>
                  <a:schemeClr val="dk1"/>
                </a:solidFill>
                <a:latin typeface="Tahoma"/>
                <a:ea typeface="Tahoma"/>
                <a:cs typeface="Tahoma"/>
                <a:sym typeface="Tahoma"/>
              </a:rPr>
              <a:t>ε </a:t>
            </a:r>
            <a:r>
              <a:rPr lang="en-US" sz="1800" b="0" i="0" u="none" dirty="0">
                <a:solidFill>
                  <a:schemeClr val="dk1"/>
                </a:solidFill>
                <a:latin typeface="Tahoma"/>
                <a:ea typeface="Tahoma"/>
                <a:cs typeface="Tahoma"/>
                <a:sym typeface="Tahoma"/>
              </a:rPr>
              <a:t>values)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91527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294914"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Expected SARSA is a variant of SARSA that combines elements of both SARSA and Q-learning.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generalizes Q-learning by considering the expected value of all possible actions at each state, similarly to how Q-learning considers the maximum value of the next state-action pair.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16099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294914"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Expected Action Selection: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In Q-learning, the agent selects the action with the maximum Q-value for the next state (s′) deterministically.</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In Expected SARSA, the agent computes the expected value of all possible actions in the next state according to the current policy. This is done by averaging the Q-values of all possible actions, weighted by their probabilities under the current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225611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294914"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Update Rule: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In Q-learning, the Q-value for the current state-action pair is updated based on the maximum Q-value of the next state (s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In Expected SARSA, the Q-value is updated based on the expected value of all possible actions in the next state (s ′), considering their probabilities under the current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153811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294914"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Exploration-Exploitation: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Q-learning often prioritizes exploitation over exploration, as it updates the Q-value based on the maximum value, which might not necessarily be the action chosen during exploration.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Expected SARSA, by considering the expected value of all actions, maintains a balance between exploration and exploitation. It ensures that exploration is guided by the probabilities of actions under the current policy, leading to a smoother exploration process.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135836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294914"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Stability:</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Expected SARSA generally provides more stable updates compared to Q-learning. By considering the expected value of all actions, it </a:t>
            </a:r>
            <a:r>
              <a:rPr lang="en-US" sz="1800" b="0" i="0" u="none" dirty="0" err="1">
                <a:solidFill>
                  <a:schemeClr val="dk1"/>
                </a:solidFill>
                <a:latin typeface="Tahoma"/>
                <a:ea typeface="Tahoma"/>
                <a:cs typeface="Tahoma"/>
                <a:sym typeface="Tahoma"/>
              </a:rPr>
              <a:t>smoothes</a:t>
            </a:r>
            <a:r>
              <a:rPr lang="en-US" sz="1800" b="0" i="0" u="none" dirty="0">
                <a:solidFill>
                  <a:schemeClr val="dk1"/>
                </a:solidFill>
                <a:latin typeface="Tahoma"/>
                <a:ea typeface="Tahoma"/>
                <a:cs typeface="Tahoma"/>
                <a:sym typeface="Tahoma"/>
              </a:rPr>
              <a:t> the learning process and reduces the variance in updates, resulting in more consistent convergence.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102216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the Expected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algorithm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Expected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compares to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control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how Expected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generalizes Q-learning</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lang="en-US"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the Expected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algorithm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Expected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compares to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control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how Expected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generalizes Q-learning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Expected SARSA is a variant of the SARSA algorithm that enhances learning by taking the expected value of action selection instead of selecting a single action deterministically.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This approach accounts for the stochastic nature of the policy, providing a smoother and more stable update process compared to SARSA.</a:t>
            </a: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Expected SARSA, instead of selecting the action with the maximum Q-value (as in SARSA), the algorithm computes the expected value of all possible actions according to the current policy.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update to the state-action value is then based on this expected value.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341039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Expected SARSA update rule for the state-action value Q(</a:t>
            </a:r>
            <a:r>
              <a:rPr lang="en-US" sz="2200" b="0" i="0" u="none" dirty="0" err="1">
                <a:solidFill>
                  <a:schemeClr val="dk1"/>
                </a:solidFill>
                <a:latin typeface="Tahoma"/>
                <a:ea typeface="Tahoma"/>
                <a:cs typeface="Tahoma"/>
                <a:sym typeface="Tahoma"/>
              </a:rPr>
              <a:t>s,a</a:t>
            </a:r>
            <a:r>
              <a:rPr lang="en-US" sz="2200" b="0" i="0" u="none" dirty="0">
                <a:solidFill>
                  <a:schemeClr val="dk1"/>
                </a:solidFill>
                <a:latin typeface="Tahoma"/>
                <a:ea typeface="Tahoma"/>
                <a:cs typeface="Tahoma"/>
                <a:sym typeface="Tahoma"/>
              </a:rPr>
              <a:t>) is given by:</a:t>
            </a: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l-GR" sz="1800" dirty="0"/>
              <a:t>α </a:t>
            </a:r>
            <a:r>
              <a:rPr lang="en-US" sz="1800" dirty="0"/>
              <a:t>is the learning rate.</a:t>
            </a:r>
          </a:p>
          <a:p>
            <a:pPr marL="800100" lvl="1" indent="-342900">
              <a:lnSpc>
                <a:spcPct val="150000"/>
              </a:lnSpc>
              <a:spcBef>
                <a:spcPts val="0"/>
              </a:spcBef>
              <a:buSzPts val="1320"/>
              <a:buFont typeface="Noto Sans Symbols"/>
              <a:buChar char="❑"/>
            </a:pPr>
            <a:r>
              <a:rPr lang="en-US" sz="1800" dirty="0"/>
              <a:t>r is the immediate reward received after taking action a in state s.</a:t>
            </a:r>
          </a:p>
          <a:p>
            <a:pPr marL="800100" lvl="1" indent="-342900">
              <a:lnSpc>
                <a:spcPct val="150000"/>
              </a:lnSpc>
              <a:spcBef>
                <a:spcPts val="0"/>
              </a:spcBef>
              <a:buSzPts val="1320"/>
              <a:buFont typeface="Noto Sans Symbols"/>
              <a:buChar char="❑"/>
            </a:pPr>
            <a:r>
              <a:rPr lang="el-GR" sz="1800" dirty="0"/>
              <a:t>γ </a:t>
            </a:r>
            <a:r>
              <a:rPr lang="en-US" sz="1800" dirty="0"/>
              <a:t>is the discount factor, representing the importance of future rewards relative to immediate rewards.</a:t>
            </a:r>
          </a:p>
          <a:p>
            <a:pPr marL="800100" lvl="1" indent="-342900">
              <a:lnSpc>
                <a:spcPct val="150000"/>
              </a:lnSpc>
              <a:spcBef>
                <a:spcPts val="0"/>
              </a:spcBef>
              <a:buSzPts val="1320"/>
              <a:buFont typeface="Noto Sans Symbols"/>
              <a:buChar char="❑"/>
            </a:pPr>
            <a:r>
              <a:rPr lang="el-GR" sz="1800" dirty="0"/>
              <a:t>π(</a:t>
            </a:r>
            <a:r>
              <a:rPr lang="en-US" sz="1800" dirty="0" err="1"/>
              <a:t>a′∣s</a:t>
            </a:r>
            <a:r>
              <a:rPr lang="en-US" sz="1800" dirty="0"/>
              <a:t>′) is the probability of selecting action a′ in the next state s′ under the current policy.</a:t>
            </a:r>
          </a:p>
          <a:p>
            <a:pPr marL="800100" lvl="1" indent="-342900">
              <a:lnSpc>
                <a:spcPct val="150000"/>
              </a:lnSpc>
              <a:spcBef>
                <a:spcPts val="0"/>
              </a:spcBef>
              <a:buSzPts val="1320"/>
              <a:buFont typeface="Noto Sans Symbols"/>
              <a:buChar char="❑"/>
            </a:pPr>
            <a:r>
              <a:rPr lang="en-US" sz="1800" dirty="0"/>
              <a:t>Q(</a:t>
            </a:r>
            <a:r>
              <a:rPr lang="en-US" sz="1800" dirty="0" err="1"/>
              <a:t>s′,a</a:t>
            </a:r>
            <a:r>
              <a:rPr lang="en-US" sz="1800" dirty="0"/>
              <a:t>′) is the estimated state-action value for the next state-action pair (</a:t>
            </a:r>
            <a:r>
              <a:rPr lang="en-US" sz="1800" dirty="0" err="1"/>
              <a:t>s′,a</a:t>
            </a:r>
            <a:r>
              <a:rPr lang="en-US" sz="1800" dirty="0"/>
              <a:t>′).</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pic>
        <p:nvPicPr>
          <p:cNvPr id="3" name="Picture 2">
            <a:extLst>
              <a:ext uri="{FF2B5EF4-FFF2-40B4-BE49-F238E27FC236}">
                <a16:creationId xmlns:a16="http://schemas.microsoft.com/office/drawing/2014/main" id="{BC4A32C2-F45C-7D4C-9673-92488E08A5D6}"/>
              </a:ext>
            </a:extLst>
          </p:cNvPr>
          <p:cNvPicPr>
            <a:picLocks noChangeAspect="1"/>
          </p:cNvPicPr>
          <p:nvPr/>
        </p:nvPicPr>
        <p:blipFill>
          <a:blip r:embed="rId4"/>
          <a:stretch>
            <a:fillRect/>
          </a:stretch>
        </p:blipFill>
        <p:spPr>
          <a:xfrm>
            <a:off x="1937656" y="2753925"/>
            <a:ext cx="6328455" cy="555331"/>
          </a:xfrm>
          <a:prstGeom prst="rect">
            <a:avLst/>
          </a:prstGeom>
        </p:spPr>
      </p:pic>
    </p:spTree>
    <p:extLst>
      <p:ext uri="{BB962C8B-B14F-4D97-AF65-F5344CB8AC3E}">
        <p14:creationId xmlns:p14="http://schemas.microsoft.com/office/powerpoint/2010/main" val="187393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Expected SARSA and SARSA (State-Action-Reward-State-Action) are both reinforcement learning algorithms used for control tasks, aiming to find optimal policies by estimating action-values.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However, they differ in how they update the action-values and make action selections.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78760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434943"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Action Selection: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Expected SARSA: action selection is based on the expected value of all possible actions according to the current policy. It computes the expected value of all actions and selects actions probabilistically based on their probabilities under the current policy.</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action selection is typically greedy or </a:t>
            </a:r>
            <a:r>
              <a:rPr lang="el-GR" sz="1800" b="0" i="0" u="none" dirty="0">
                <a:solidFill>
                  <a:schemeClr val="dk1"/>
                </a:solidFill>
                <a:latin typeface="Tahoma"/>
                <a:ea typeface="Tahoma"/>
                <a:cs typeface="Tahoma"/>
                <a:sym typeface="Tahoma"/>
              </a:rPr>
              <a:t>ε-</a:t>
            </a:r>
            <a:r>
              <a:rPr lang="en-US" sz="1800" b="0" i="0" u="none" dirty="0">
                <a:solidFill>
                  <a:schemeClr val="dk1"/>
                </a:solidFill>
                <a:latin typeface="Tahoma"/>
                <a:ea typeface="Tahoma"/>
                <a:cs typeface="Tahoma"/>
                <a:sym typeface="Tahoma"/>
              </a:rPr>
              <a:t>greedy, where the action with the maximum Q-value is chosen with probability 1-</a:t>
            </a:r>
            <a:r>
              <a:rPr lang="el-GR" sz="1800" b="0" i="0" u="none" dirty="0">
                <a:solidFill>
                  <a:schemeClr val="dk1"/>
                </a:solidFill>
                <a:latin typeface="Tahoma"/>
                <a:ea typeface="Tahoma"/>
                <a:cs typeface="Tahoma"/>
                <a:sym typeface="Tahoma"/>
              </a:rPr>
              <a:t>ε </a:t>
            </a:r>
            <a:r>
              <a:rPr lang="en-US" sz="1800" b="0" i="0" u="none" dirty="0">
                <a:solidFill>
                  <a:schemeClr val="dk1"/>
                </a:solidFill>
                <a:latin typeface="Tahoma"/>
                <a:ea typeface="Tahoma"/>
                <a:cs typeface="Tahoma"/>
                <a:sym typeface="Tahoma"/>
              </a:rPr>
              <a:t>and a random action is chosen with probability </a:t>
            </a:r>
            <a:r>
              <a:rPr lang="el-GR" sz="1800" b="0" i="0" u="none" dirty="0">
                <a:solidFill>
                  <a:schemeClr val="dk1"/>
                </a:solidFill>
                <a:latin typeface="Tahoma"/>
                <a:ea typeface="Tahoma"/>
                <a:cs typeface="Tahoma"/>
                <a:sym typeface="Tahoma"/>
              </a:rPr>
              <a:t>ε.</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90218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Update Rule: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Expected SARSA: </a:t>
            </a:r>
            <a:r>
              <a:rPr lang="en-US" sz="1800" dirty="0"/>
              <a:t>It </a:t>
            </a:r>
            <a:r>
              <a:rPr lang="en-US" sz="1800" b="0" i="0" u="none" dirty="0">
                <a:solidFill>
                  <a:schemeClr val="dk1"/>
                </a:solidFill>
                <a:latin typeface="Tahoma"/>
                <a:ea typeface="Tahoma"/>
                <a:cs typeface="Tahoma"/>
                <a:sym typeface="Tahoma"/>
              </a:rPr>
              <a:t>updates the Q-values based on the expected value of all possible actions, considering the probabilities of each action under the current policy.</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It updates the Q-values based on the action actually taken and the subsequent action chosen according to the current policy.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130309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Expected SARSA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Stability:</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Expected SARSA: It generally provides more stable updates compared to SARSA(  By considering the expected value of all actions)</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a:t>
            </a:r>
            <a:r>
              <a:rPr lang="en-US" sz="1800" dirty="0"/>
              <a:t>It </a:t>
            </a:r>
            <a:r>
              <a:rPr lang="en-US" sz="1800" b="0" i="0" u="none" dirty="0">
                <a:solidFill>
                  <a:schemeClr val="dk1"/>
                </a:solidFill>
                <a:latin typeface="Tahoma"/>
                <a:ea typeface="Tahoma"/>
                <a:cs typeface="Tahoma"/>
                <a:sym typeface="Tahoma"/>
              </a:rPr>
              <a:t> updates can be more volatile, especially in environments with high variability or stochastic policies.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Expected </a:t>
            </a:r>
            <a:r>
              <a:rPr lang="en-US" sz="1400" b="0" i="0" u="none" dirty="0" err="1">
                <a:solidFill>
                  <a:schemeClr val="dk1"/>
                </a:solidFill>
                <a:latin typeface="Tahoma"/>
                <a:ea typeface="Tahoma"/>
                <a:cs typeface="Tahoma"/>
                <a:sym typeface="Tahoma"/>
              </a:rPr>
              <a:t>Sarsa</a:t>
            </a:r>
            <a:endParaRPr dirty="0"/>
          </a:p>
        </p:txBody>
      </p:sp>
    </p:spTree>
    <p:extLst>
      <p:ext uri="{BB962C8B-B14F-4D97-AF65-F5344CB8AC3E}">
        <p14:creationId xmlns:p14="http://schemas.microsoft.com/office/powerpoint/2010/main" val="3772331263"/>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923</Words>
  <Application>Microsoft Macintosh PowerPoint</Application>
  <PresentationFormat>On-screen Show (4:3)</PresentationFormat>
  <Paragraphs>110</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Noto Sans Symbols</vt:lpstr>
      <vt:lpstr>Tahoma</vt:lpstr>
      <vt:lpstr>1_Blueprint</vt:lpstr>
      <vt:lpstr>Blueprint</vt:lpstr>
      <vt:lpstr>Expected Sarsa</vt:lpstr>
      <vt:lpstr>Objectives</vt:lpstr>
      <vt:lpstr>Expected SARSA  </vt:lpstr>
      <vt:lpstr>Expected SARSA  </vt:lpstr>
      <vt:lpstr>Expected SARSA  </vt:lpstr>
      <vt:lpstr>Expected SARSA vs SARSA  </vt:lpstr>
      <vt:lpstr>Expected SARSA vs SARSA  </vt:lpstr>
      <vt:lpstr>Expected SARSA vs SARSA  </vt:lpstr>
      <vt:lpstr>Expected SARSA vs SARSA  </vt:lpstr>
      <vt:lpstr>Expected SARSA vs SARSA  </vt:lpstr>
      <vt:lpstr>Expected SARSA vs Q-Learning  </vt:lpstr>
      <vt:lpstr>Expected SARSA vs Q-Learning  </vt:lpstr>
      <vt:lpstr>Expected SARSA vs Q-Learning  </vt:lpstr>
      <vt:lpstr>Expected SARSA vs Q-Learning  </vt:lpstr>
      <vt:lpstr>Expected SARSA vs Q-Learning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11</cp:revision>
  <dcterms:created xsi:type="dcterms:W3CDTF">2022-12-09T09:55:15Z</dcterms:created>
  <dcterms:modified xsi:type="dcterms:W3CDTF">2024-03-31T16:02:57Z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