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33"/>
  </p:notesMasterIdLst>
  <p:sldIdLst>
    <p:sldId id="256" r:id="rId3"/>
    <p:sldId id="257" r:id="rId4"/>
    <p:sldId id="258" r:id="rId5"/>
    <p:sldId id="278" r:id="rId6"/>
    <p:sldId id="274" r:id="rId7"/>
    <p:sldId id="275" r:id="rId8"/>
    <p:sldId id="279" r:id="rId9"/>
    <p:sldId id="280" r:id="rId10"/>
    <p:sldId id="276" r:id="rId11"/>
    <p:sldId id="281" r:id="rId12"/>
    <p:sldId id="282" r:id="rId13"/>
    <p:sldId id="284" r:id="rId14"/>
    <p:sldId id="277" r:id="rId15"/>
    <p:sldId id="272" r:id="rId16"/>
    <p:sldId id="285" r:id="rId17"/>
    <p:sldId id="286" r:id="rId18"/>
    <p:sldId id="287" r:id="rId19"/>
    <p:sldId id="288" r:id="rId20"/>
    <p:sldId id="290" r:id="rId21"/>
    <p:sldId id="291" r:id="rId22"/>
    <p:sldId id="292" r:id="rId23"/>
    <p:sldId id="293" r:id="rId24"/>
    <p:sldId id="294" r:id="rId25"/>
    <p:sldId id="295" r:id="rId26"/>
    <p:sldId id="296" r:id="rId27"/>
    <p:sldId id="297" r:id="rId28"/>
    <p:sldId id="298" r:id="rId29"/>
    <p:sldId id="299" r:id="rId30"/>
    <p:sldId id="270" r:id="rId31"/>
    <p:sldId id="271" r:id="rId32"/>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44"/>
    <p:restoredTop sz="94663"/>
  </p:normalViewPr>
  <p:slideViewPr>
    <p:cSldViewPr snapToGrid="0">
      <p:cViewPr varScale="1">
        <p:scale>
          <a:sx n="114" d="100"/>
          <a:sy n="114" d="100"/>
        </p:scale>
        <p:origin x="176"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extLst>
      <p:ext uri="{BB962C8B-B14F-4D97-AF65-F5344CB8AC3E}">
        <p14:creationId xmlns:p14="http://schemas.microsoft.com/office/powerpoint/2010/main" val="2272759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135316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12</a:t>
            </a:fld>
            <a:endParaRPr/>
          </a:p>
        </p:txBody>
      </p:sp>
    </p:spTree>
    <p:extLst>
      <p:ext uri="{BB962C8B-B14F-4D97-AF65-F5344CB8AC3E}">
        <p14:creationId xmlns:p14="http://schemas.microsoft.com/office/powerpoint/2010/main" val="2317684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13</a:t>
            </a:fld>
            <a:endParaRPr/>
          </a:p>
        </p:txBody>
      </p:sp>
    </p:spTree>
    <p:extLst>
      <p:ext uri="{BB962C8B-B14F-4D97-AF65-F5344CB8AC3E}">
        <p14:creationId xmlns:p14="http://schemas.microsoft.com/office/powerpoint/2010/main" val="4204801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14</a:t>
            </a:fld>
            <a:endParaRPr/>
          </a:p>
        </p:txBody>
      </p:sp>
    </p:spTree>
    <p:extLst>
      <p:ext uri="{BB962C8B-B14F-4D97-AF65-F5344CB8AC3E}">
        <p14:creationId xmlns:p14="http://schemas.microsoft.com/office/powerpoint/2010/main" val="1025050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15</a:t>
            </a:fld>
            <a:endParaRPr/>
          </a:p>
        </p:txBody>
      </p:sp>
    </p:spTree>
    <p:extLst>
      <p:ext uri="{BB962C8B-B14F-4D97-AF65-F5344CB8AC3E}">
        <p14:creationId xmlns:p14="http://schemas.microsoft.com/office/powerpoint/2010/main" val="1556516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16</a:t>
            </a:fld>
            <a:endParaRPr/>
          </a:p>
        </p:txBody>
      </p:sp>
    </p:spTree>
    <p:extLst>
      <p:ext uri="{BB962C8B-B14F-4D97-AF65-F5344CB8AC3E}">
        <p14:creationId xmlns:p14="http://schemas.microsoft.com/office/powerpoint/2010/main" val="2790130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17</a:t>
            </a:fld>
            <a:endParaRPr/>
          </a:p>
        </p:txBody>
      </p:sp>
    </p:spTree>
    <p:extLst>
      <p:ext uri="{BB962C8B-B14F-4D97-AF65-F5344CB8AC3E}">
        <p14:creationId xmlns:p14="http://schemas.microsoft.com/office/powerpoint/2010/main" val="2954197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18</a:t>
            </a:fld>
            <a:endParaRPr/>
          </a:p>
        </p:txBody>
      </p:sp>
    </p:spTree>
    <p:extLst>
      <p:ext uri="{BB962C8B-B14F-4D97-AF65-F5344CB8AC3E}">
        <p14:creationId xmlns:p14="http://schemas.microsoft.com/office/powerpoint/2010/main" val="1664605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19</a:t>
            </a:fld>
            <a:endParaRPr/>
          </a:p>
        </p:txBody>
      </p:sp>
    </p:spTree>
    <p:extLst>
      <p:ext uri="{BB962C8B-B14F-4D97-AF65-F5344CB8AC3E}">
        <p14:creationId xmlns:p14="http://schemas.microsoft.com/office/powerpoint/2010/main" val="373062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20</a:t>
            </a:fld>
            <a:endParaRPr/>
          </a:p>
        </p:txBody>
      </p:sp>
    </p:spTree>
    <p:extLst>
      <p:ext uri="{BB962C8B-B14F-4D97-AF65-F5344CB8AC3E}">
        <p14:creationId xmlns:p14="http://schemas.microsoft.com/office/powerpoint/2010/main" val="1058105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21</a:t>
            </a:fld>
            <a:endParaRPr/>
          </a:p>
        </p:txBody>
      </p:sp>
    </p:spTree>
    <p:extLst>
      <p:ext uri="{BB962C8B-B14F-4D97-AF65-F5344CB8AC3E}">
        <p14:creationId xmlns:p14="http://schemas.microsoft.com/office/powerpoint/2010/main" val="3270885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22</a:t>
            </a:fld>
            <a:endParaRPr/>
          </a:p>
        </p:txBody>
      </p:sp>
    </p:spTree>
    <p:extLst>
      <p:ext uri="{BB962C8B-B14F-4D97-AF65-F5344CB8AC3E}">
        <p14:creationId xmlns:p14="http://schemas.microsoft.com/office/powerpoint/2010/main" val="2997183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23</a:t>
            </a:fld>
            <a:endParaRPr/>
          </a:p>
        </p:txBody>
      </p:sp>
    </p:spTree>
    <p:extLst>
      <p:ext uri="{BB962C8B-B14F-4D97-AF65-F5344CB8AC3E}">
        <p14:creationId xmlns:p14="http://schemas.microsoft.com/office/powerpoint/2010/main" val="930734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24</a:t>
            </a:fld>
            <a:endParaRPr/>
          </a:p>
        </p:txBody>
      </p:sp>
    </p:spTree>
    <p:extLst>
      <p:ext uri="{BB962C8B-B14F-4D97-AF65-F5344CB8AC3E}">
        <p14:creationId xmlns:p14="http://schemas.microsoft.com/office/powerpoint/2010/main" val="6937142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25</a:t>
            </a:fld>
            <a:endParaRPr/>
          </a:p>
        </p:txBody>
      </p:sp>
    </p:spTree>
    <p:extLst>
      <p:ext uri="{BB962C8B-B14F-4D97-AF65-F5344CB8AC3E}">
        <p14:creationId xmlns:p14="http://schemas.microsoft.com/office/powerpoint/2010/main" val="1718041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26</a:t>
            </a:fld>
            <a:endParaRPr/>
          </a:p>
        </p:txBody>
      </p:sp>
    </p:spTree>
    <p:extLst>
      <p:ext uri="{BB962C8B-B14F-4D97-AF65-F5344CB8AC3E}">
        <p14:creationId xmlns:p14="http://schemas.microsoft.com/office/powerpoint/2010/main" val="3884008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27</a:t>
            </a:fld>
            <a:endParaRPr/>
          </a:p>
        </p:txBody>
      </p:sp>
    </p:spTree>
    <p:extLst>
      <p:ext uri="{BB962C8B-B14F-4D97-AF65-F5344CB8AC3E}">
        <p14:creationId xmlns:p14="http://schemas.microsoft.com/office/powerpoint/2010/main" val="2392178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28</a:t>
            </a:fld>
            <a:endParaRPr/>
          </a:p>
        </p:txBody>
      </p:sp>
    </p:spTree>
    <p:extLst>
      <p:ext uri="{BB962C8B-B14F-4D97-AF65-F5344CB8AC3E}">
        <p14:creationId xmlns:p14="http://schemas.microsoft.com/office/powerpoint/2010/main" val="4171569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8" name="Google Shape;328;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4</a:t>
            </a:fld>
            <a:endParaRPr/>
          </a:p>
        </p:txBody>
      </p:sp>
    </p:spTree>
    <p:extLst>
      <p:ext uri="{BB962C8B-B14F-4D97-AF65-F5344CB8AC3E}">
        <p14:creationId xmlns:p14="http://schemas.microsoft.com/office/powerpoint/2010/main" val="394459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240526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2243378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1324343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3871316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1141233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Estimating Value Functions as Supervised Learning </a:t>
            </a:r>
            <a:endParaRPr dirty="0"/>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8534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3800" b="0" i="0" u="none" dirty="0">
                <a:solidFill>
                  <a:schemeClr val="dk2"/>
                </a:solidFill>
                <a:latin typeface="Tahoma"/>
                <a:ea typeface="Tahoma"/>
                <a:cs typeface="Tahoma"/>
                <a:sym typeface="Tahoma"/>
              </a:rPr>
              <a:t>Linear Value Function Approximation  </a:t>
            </a:r>
            <a:endParaRPr sz="3800" dirty="0"/>
          </a:p>
        </p:txBody>
      </p:sp>
      <p:sp>
        <p:nvSpPr>
          <p:cNvPr id="207" name="Google Shape;207;p3" descr="Rectangle: Click to edit Master text styles &#10;Second level &#10;Third level &#10;Fourth level &#10;Fifth level"/>
          <p:cNvSpPr txBox="1">
            <a:spLocks noGrp="1"/>
          </p:cNvSpPr>
          <p:nvPr>
            <p:ph type="body" idx="1"/>
          </p:nvPr>
        </p:nvSpPr>
        <p:spPr>
          <a:xfrm>
            <a:off x="838199" y="1708150"/>
            <a:ext cx="7968343"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Limitations:</a:t>
            </a:r>
          </a:p>
          <a:p>
            <a:pPr marL="800100" lvl="1" indent="-342900">
              <a:lnSpc>
                <a:spcPct val="150000"/>
              </a:lnSpc>
              <a:spcBef>
                <a:spcPts val="0"/>
              </a:spcBef>
              <a:buSzPts val="1320"/>
              <a:buFont typeface="Noto Sans Symbols"/>
              <a:buChar char="❑"/>
            </a:pPr>
            <a:r>
              <a:rPr lang="en-US" sz="1800" b="1" dirty="0"/>
              <a:t>Linearity Assumption</a:t>
            </a:r>
            <a:r>
              <a:rPr lang="en-US" sz="1800" dirty="0"/>
              <a:t>: Linear value function approximation assumes that the relationship between the features and the value function is linear.</a:t>
            </a:r>
          </a:p>
          <a:p>
            <a:pPr marL="800100" lvl="1" indent="-342900">
              <a:lnSpc>
                <a:spcPct val="150000"/>
              </a:lnSpc>
              <a:spcBef>
                <a:spcPts val="0"/>
              </a:spcBef>
              <a:buSzPts val="1320"/>
              <a:buFont typeface="Noto Sans Symbols"/>
              <a:buChar char="❑"/>
            </a:pPr>
            <a:endParaRPr lang="en-US" sz="1800" dirty="0"/>
          </a:p>
          <a:p>
            <a:pPr marL="800100" lvl="1" indent="-342900">
              <a:lnSpc>
                <a:spcPct val="150000"/>
              </a:lnSpc>
              <a:spcBef>
                <a:spcPts val="0"/>
              </a:spcBef>
              <a:buSzPts val="1320"/>
              <a:buFont typeface="Noto Sans Symbols"/>
              <a:buChar char="❑"/>
            </a:pPr>
            <a:r>
              <a:rPr lang="en-US" sz="1800" b="1" dirty="0"/>
              <a:t>Limited Expressiveness</a:t>
            </a:r>
            <a:r>
              <a:rPr lang="en-US" sz="1800" dirty="0"/>
              <a:t>: Linear value function approximation may not be expressive enough to capture complex relationships between states and values.</a:t>
            </a:r>
          </a:p>
          <a:p>
            <a:pPr marL="800100" lvl="1" indent="-342900">
              <a:lnSpc>
                <a:spcPct val="150000"/>
              </a:lnSpc>
              <a:spcBef>
                <a:spcPts val="0"/>
              </a:spcBef>
              <a:buSzPts val="1320"/>
              <a:buFont typeface="Noto Sans Symbols"/>
              <a:buChar char="❑"/>
            </a:pP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83419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8534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3800" b="0" i="0" u="none" dirty="0">
                <a:solidFill>
                  <a:schemeClr val="dk2"/>
                </a:solidFill>
                <a:latin typeface="Tahoma"/>
                <a:ea typeface="Tahoma"/>
                <a:cs typeface="Tahoma"/>
                <a:sym typeface="Tahoma"/>
              </a:rPr>
              <a:t>Linear Value Function Approximation  </a:t>
            </a:r>
            <a:endParaRPr sz="3800" dirty="0"/>
          </a:p>
        </p:txBody>
      </p:sp>
      <p:sp>
        <p:nvSpPr>
          <p:cNvPr id="207" name="Google Shape;207;p3" descr="Rectangle: Click to edit Master text styles &#10;Second level &#10;Third level &#10;Fourth level &#10;Fifth level"/>
          <p:cNvSpPr txBox="1">
            <a:spLocks noGrp="1"/>
          </p:cNvSpPr>
          <p:nvPr>
            <p:ph type="body" idx="1"/>
          </p:nvPr>
        </p:nvSpPr>
        <p:spPr>
          <a:xfrm>
            <a:off x="838199" y="1708150"/>
            <a:ext cx="8055429"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Limitations:</a:t>
            </a:r>
          </a:p>
          <a:p>
            <a:pPr marL="800100" lvl="1" indent="-342900">
              <a:lnSpc>
                <a:spcPct val="150000"/>
              </a:lnSpc>
              <a:spcBef>
                <a:spcPts val="0"/>
              </a:spcBef>
              <a:buSzPts val="1320"/>
              <a:buFont typeface="Noto Sans Symbols"/>
              <a:buChar char="❑"/>
            </a:pPr>
            <a:r>
              <a:rPr lang="en-US" sz="1800" b="1" dirty="0"/>
              <a:t>Feature Engineering Dependency</a:t>
            </a:r>
            <a:r>
              <a:rPr lang="en-US" sz="1800" dirty="0"/>
              <a:t>: The performance of linear value function approximation heavily depends on the quality of the features chosen for representation.</a:t>
            </a:r>
          </a:p>
          <a:p>
            <a:pPr marL="800100" lvl="1" indent="-342900">
              <a:lnSpc>
                <a:spcPct val="150000"/>
              </a:lnSpc>
              <a:spcBef>
                <a:spcPts val="0"/>
              </a:spcBef>
              <a:buSzPts val="1320"/>
              <a:buFont typeface="Noto Sans Symbols"/>
              <a:buChar char="❑"/>
            </a:pPr>
            <a:endParaRPr lang="en-US" sz="1800" dirty="0"/>
          </a:p>
          <a:p>
            <a:pPr marL="800100" lvl="1" indent="-342900">
              <a:lnSpc>
                <a:spcPct val="150000"/>
              </a:lnSpc>
              <a:spcBef>
                <a:spcPts val="0"/>
              </a:spcBef>
              <a:buSzPts val="1320"/>
              <a:buFont typeface="Noto Sans Symbols"/>
              <a:buChar char="❑"/>
            </a:pPr>
            <a:r>
              <a:rPr lang="en-US" sz="1800" b="1" dirty="0"/>
              <a:t>Curse of Dimensionality: </a:t>
            </a:r>
            <a:r>
              <a:rPr lang="en-US" sz="1800" dirty="0"/>
              <a:t>Linear value function approximation may suffer from the curse of dimensionality when dealing with high-dimensional state spaces. </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265912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8534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3800" b="0" i="0" u="none" dirty="0">
                <a:solidFill>
                  <a:schemeClr val="dk2"/>
                </a:solidFill>
                <a:latin typeface="Tahoma"/>
                <a:ea typeface="Tahoma"/>
                <a:cs typeface="Tahoma"/>
                <a:sym typeface="Tahoma"/>
              </a:rPr>
              <a:t>Linear Value Function Approximation  </a:t>
            </a:r>
            <a:endParaRPr sz="38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Limitations:</a:t>
            </a:r>
          </a:p>
          <a:p>
            <a:pPr marL="800100" lvl="1" indent="-342900">
              <a:lnSpc>
                <a:spcPct val="150000"/>
              </a:lnSpc>
              <a:spcBef>
                <a:spcPts val="0"/>
              </a:spcBef>
              <a:buSzPts val="1320"/>
              <a:buFont typeface="Noto Sans Symbols"/>
              <a:buChar char="❑"/>
            </a:pPr>
            <a:r>
              <a:rPr lang="en-US" sz="1800" b="1" dirty="0"/>
              <a:t>Difficulty with Function Approximation</a:t>
            </a:r>
            <a:r>
              <a:rPr lang="en-US" sz="1800" dirty="0"/>
              <a:t>: Linear value function approximation may struggle to approximate highly nonlinear value functions accurately.</a:t>
            </a:r>
          </a:p>
          <a:p>
            <a:pPr marL="800100" lvl="1" indent="-342900">
              <a:lnSpc>
                <a:spcPct val="150000"/>
              </a:lnSpc>
              <a:spcBef>
                <a:spcPts val="0"/>
              </a:spcBef>
              <a:buSzPts val="1320"/>
              <a:buFont typeface="Noto Sans Symbols"/>
              <a:buChar char="❑"/>
            </a:pPr>
            <a:endParaRPr lang="en-US" sz="1800" dirty="0"/>
          </a:p>
          <a:p>
            <a:pPr marL="800100" lvl="1" indent="-342900">
              <a:lnSpc>
                <a:spcPct val="150000"/>
              </a:lnSpc>
              <a:spcBef>
                <a:spcPts val="0"/>
              </a:spcBef>
              <a:buSzPts val="1320"/>
              <a:buFont typeface="Noto Sans Symbols"/>
              <a:buChar char="❑"/>
            </a:pPr>
            <a:r>
              <a:rPr lang="en-US" sz="1800" b="1" dirty="0"/>
              <a:t>Sensitivity to Noise</a:t>
            </a:r>
            <a:r>
              <a:rPr lang="en-US" sz="1800" dirty="0"/>
              <a:t>: Linear value function approximation may be sensitive to noisy or irrelevant features, leading to overfitting or poor generalization performance.</a:t>
            </a:r>
          </a:p>
          <a:p>
            <a:pPr marL="800100" lvl="1" indent="-342900">
              <a:lnSpc>
                <a:spcPct val="150000"/>
              </a:lnSpc>
              <a:spcBef>
                <a:spcPts val="0"/>
              </a:spcBef>
              <a:buSzPts val="1320"/>
              <a:buFont typeface="Noto Sans Symbols"/>
              <a:buChar char="❑"/>
            </a:pP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54457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19694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G</a:t>
            </a:r>
            <a:r>
              <a:rPr lang="en-US" sz="4400" b="0" i="0" u="none" dirty="0">
                <a:solidFill>
                  <a:schemeClr val="dk2"/>
                </a:solidFill>
                <a:latin typeface="Tahoma"/>
                <a:ea typeface="Tahoma"/>
                <a:cs typeface="Tahoma"/>
                <a:sym typeface="Tahoma"/>
              </a:rPr>
              <a:t>eneralization vs Discrimination</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While generalization refers to the ability of a system to perform well on new, unseen data, discrimination involves unjust or prejudiced distinctions between individuals or groups based on certain characteristics.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While generalization is a desirable property in many contexts, discrimination is harmful and should be avoided.</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266276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G</a:t>
            </a:r>
            <a:r>
              <a:rPr lang="en-US" sz="4400" b="0" i="0" u="none" dirty="0">
                <a:solidFill>
                  <a:schemeClr val="dk2"/>
                </a:solidFill>
                <a:latin typeface="Tahoma"/>
                <a:ea typeface="Tahoma"/>
                <a:cs typeface="Tahoma"/>
                <a:sym typeface="Tahoma"/>
              </a:rPr>
              <a:t>eneralization vs Discrimination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8066314"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Definition:</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Generalization refers to the ability of a system or model to perform accurately on new, unseen data that is similar to the data it was trained on.</a:t>
            </a:r>
          </a:p>
          <a:p>
            <a:pPr marL="800100" lvl="1" indent="-342900">
              <a:lnSpc>
                <a:spcPct val="150000"/>
              </a:lnSpc>
              <a:spcBef>
                <a:spcPts val="0"/>
              </a:spcBef>
              <a:buSzPts val="1320"/>
              <a:buFont typeface="Noto Sans Symbols"/>
              <a:buChar char="❑"/>
            </a:pPr>
            <a:endParaRPr lang="en-US" sz="1800" b="0" i="0" u="none" dirty="0">
              <a:solidFill>
                <a:schemeClr val="dk1"/>
              </a:solidFill>
              <a:latin typeface="Tahoma"/>
              <a:ea typeface="Tahoma"/>
              <a:cs typeface="Tahoma"/>
              <a:sym typeface="Tahoma"/>
            </a:endParaRP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Discrimination</a:t>
            </a:r>
            <a:r>
              <a:rPr lang="en-US" sz="1800" dirty="0"/>
              <a:t> </a:t>
            </a:r>
            <a:r>
              <a:rPr lang="en-US" sz="1800" b="0" i="0" u="none" dirty="0">
                <a:solidFill>
                  <a:schemeClr val="dk1"/>
                </a:solidFill>
                <a:latin typeface="Tahoma"/>
                <a:ea typeface="Tahoma"/>
                <a:cs typeface="Tahoma"/>
                <a:sym typeface="Tahoma"/>
              </a:rPr>
              <a:t>refers to the act of making unjust or prejudiced distinctions between individuals or groups based on certain characteristics such as race, gender, or ethnicity.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220814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G</a:t>
            </a:r>
            <a:r>
              <a:rPr lang="en-US" sz="4400" b="0" i="0" u="none" dirty="0">
                <a:solidFill>
                  <a:schemeClr val="dk2"/>
                </a:solidFill>
                <a:latin typeface="Tahoma"/>
                <a:ea typeface="Tahoma"/>
                <a:cs typeface="Tahoma"/>
                <a:sym typeface="Tahoma"/>
              </a:rPr>
              <a:t>eneralization vs Discrimination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Purpose:</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The goal of generalization is to develop models or systems that can effectively generalize from training data to new, unseen data.</a:t>
            </a:r>
          </a:p>
          <a:p>
            <a:pPr marL="800100" lvl="1" indent="-342900">
              <a:lnSpc>
                <a:spcPct val="150000"/>
              </a:lnSpc>
              <a:spcBef>
                <a:spcPts val="0"/>
              </a:spcBef>
              <a:buSzPts val="1320"/>
              <a:buFont typeface="Noto Sans Symbols"/>
              <a:buChar char="❑"/>
            </a:pPr>
            <a:endParaRPr lang="en-US" sz="1800" b="0" i="0" u="none" dirty="0">
              <a:solidFill>
                <a:schemeClr val="dk1"/>
              </a:solidFill>
              <a:latin typeface="Tahoma"/>
              <a:ea typeface="Tahoma"/>
              <a:cs typeface="Tahoma"/>
              <a:sym typeface="Tahoma"/>
            </a:endParaRP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Discrimination</a:t>
            </a:r>
            <a:r>
              <a:rPr lang="en-US" sz="1800" dirty="0"/>
              <a:t> </a:t>
            </a:r>
            <a:r>
              <a:rPr lang="en-US" sz="1800" b="0" i="0" u="none" dirty="0">
                <a:solidFill>
                  <a:schemeClr val="dk1"/>
                </a:solidFill>
                <a:latin typeface="Tahoma"/>
                <a:ea typeface="Tahoma"/>
                <a:cs typeface="Tahoma"/>
                <a:sym typeface="Tahoma"/>
              </a:rPr>
              <a:t>has no legitimate purpose. It involves treating individuals unfairly based on arbitrary or irrelevant characteristics rather than their individual merits or actions.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171779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G</a:t>
            </a:r>
            <a:r>
              <a:rPr lang="en-US" sz="4400" b="0" i="0" u="none" dirty="0">
                <a:solidFill>
                  <a:schemeClr val="dk2"/>
                </a:solidFill>
                <a:latin typeface="Tahoma"/>
                <a:ea typeface="Tahoma"/>
                <a:cs typeface="Tahoma"/>
                <a:sym typeface="Tahoma"/>
              </a:rPr>
              <a:t>eneralization vs Discrimination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Outcome:</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Successful generalization results in models that can accurately predict outcomes or make decisions on new, unseen data.</a:t>
            </a:r>
          </a:p>
          <a:p>
            <a:pPr marL="800100" lvl="1" indent="-342900">
              <a:lnSpc>
                <a:spcPct val="150000"/>
              </a:lnSpc>
              <a:spcBef>
                <a:spcPts val="0"/>
              </a:spcBef>
              <a:buSzPts val="1320"/>
              <a:buFont typeface="Noto Sans Symbols"/>
              <a:buChar char="❑"/>
            </a:pPr>
            <a:endParaRPr lang="en-US" sz="1800" b="0" i="0" u="none" dirty="0">
              <a:solidFill>
                <a:schemeClr val="dk1"/>
              </a:solidFill>
              <a:latin typeface="Tahoma"/>
              <a:ea typeface="Tahoma"/>
              <a:cs typeface="Tahoma"/>
              <a:sym typeface="Tahoma"/>
            </a:endParaRPr>
          </a:p>
          <a:p>
            <a:pPr marL="800100" lvl="1" indent="-342900">
              <a:lnSpc>
                <a:spcPct val="150000"/>
              </a:lnSpc>
              <a:spcBef>
                <a:spcPts val="0"/>
              </a:spcBef>
              <a:buSzPts val="1320"/>
              <a:buFont typeface="Noto Sans Symbols"/>
              <a:buChar char="❑"/>
            </a:pPr>
            <a:endParaRPr lang="en-US" sz="1800" b="0" i="0" u="none" dirty="0">
              <a:solidFill>
                <a:schemeClr val="dk1"/>
              </a:solidFill>
              <a:latin typeface="Tahoma"/>
              <a:ea typeface="Tahoma"/>
              <a:cs typeface="Tahoma"/>
              <a:sym typeface="Tahoma"/>
            </a:endParaRP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Discrimination, particularly in the negative sense, leads to unjust treatment and inequality.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245826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G</a:t>
            </a:r>
            <a:r>
              <a:rPr lang="en-US" sz="4400" b="0" i="0" u="none" dirty="0">
                <a:solidFill>
                  <a:schemeClr val="dk2"/>
                </a:solidFill>
                <a:latin typeface="Tahoma"/>
                <a:ea typeface="Tahoma"/>
                <a:cs typeface="Tahoma"/>
                <a:sym typeface="Tahoma"/>
              </a:rPr>
              <a:t>eneralization vs Discrimination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199" y="1708150"/>
            <a:ext cx="7957457"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Evaluation:</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Generalization is typically evaluated using metrics such as accuracy, precision, recall, or mean squared error on held-out test data.</a:t>
            </a:r>
          </a:p>
          <a:p>
            <a:pPr marL="457200" lvl="1" indent="0">
              <a:lnSpc>
                <a:spcPct val="150000"/>
              </a:lnSpc>
              <a:spcBef>
                <a:spcPts val="0"/>
              </a:spcBef>
              <a:buSzPts val="1320"/>
              <a:buNone/>
            </a:pPr>
            <a:endParaRPr lang="en-US" sz="1800" b="0" i="0" u="none" dirty="0">
              <a:solidFill>
                <a:schemeClr val="dk1"/>
              </a:solidFill>
              <a:latin typeface="Tahoma"/>
              <a:ea typeface="Tahoma"/>
              <a:cs typeface="Tahoma"/>
              <a:sym typeface="Tahoma"/>
            </a:endParaRP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Discrimination is evaluated based on whether individuals or groups are treated differently based on irrelevant characteristics such as race, gender, or ethnicity.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182520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Supervised Learning vs RL</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While RL focuses on learning optimal policies through interaction with an environment</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Supervised learning methods can be valuable tools for handling various aspects of the RL problem, including modeling complex environments, approximating value functions, learning policies, and leveraging prior knowledge. </a:t>
            </a: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18</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1767492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Supervised Learning vs RL</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Supervised learning can complement RL in several ways:</a:t>
            </a:r>
          </a:p>
          <a:p>
            <a:pPr marL="800100" lvl="1" indent="-342900">
              <a:lnSpc>
                <a:spcPct val="150000"/>
              </a:lnSpc>
              <a:spcBef>
                <a:spcPts val="0"/>
              </a:spcBef>
              <a:buSzPts val="1320"/>
              <a:buFont typeface="Noto Sans Symbols"/>
              <a:buChar char="❑"/>
            </a:pPr>
            <a:r>
              <a:rPr lang="en-US" sz="1800" b="1" dirty="0"/>
              <a:t>Modeling</a:t>
            </a:r>
            <a:r>
              <a:rPr lang="en-US" sz="1800" dirty="0"/>
              <a:t>: Supervised learning can be used to approximate complex or unknown aspects of the environment. For example, if the dynamics of the environment are unknown, a supervised learning model can be trained to predict state transitions or rewards based on observed data, allowing the RL agent to plan and make decisions more effectively.</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19</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On-policy Prediction </a:t>
            </a:r>
            <a:endParaRPr lang="en-US" dirty="0"/>
          </a:p>
        </p:txBody>
      </p:sp>
    </p:spTree>
    <p:extLst>
      <p:ext uri="{BB962C8B-B14F-4D97-AF65-F5344CB8AC3E}">
        <p14:creationId xmlns:p14="http://schemas.microsoft.com/office/powerpoint/2010/main" val="376456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
        <p:nvSpPr>
          <p:cNvPr id="7" name="Google Shape;341;p15">
            <a:extLst>
              <a:ext uri="{FF2B5EF4-FFF2-40B4-BE49-F238E27FC236}">
                <a16:creationId xmlns:a16="http://schemas.microsoft.com/office/drawing/2014/main" id="{80E9F35F-BEF3-8449-B91D-6BDA225D1FB5}"/>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dirty="0"/>
          </a:p>
        </p:txBody>
      </p:sp>
      <p:sp>
        <p:nvSpPr>
          <p:cNvPr id="10" name="Google Shape;207;p3" descr="Rectangle: Click to edit Master text styles &#10;Second level &#10;Third level &#10;Fourth level &#10;Fifth level">
            <a:extLst>
              <a:ext uri="{FF2B5EF4-FFF2-40B4-BE49-F238E27FC236}">
                <a16:creationId xmlns:a16="http://schemas.microsoft.com/office/drawing/2014/main" id="{9DE7A434-9D33-874C-9C9A-100E8B38BA53}"/>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how we can use parameterized functions to approximate values</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what is meant by generalization and discrimination</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how supervised learning methods can be useful for handling parts of the reinforcement learning problem</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Supervised Learning vs RL</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Supervised learning can complement RL in several ways:</a:t>
            </a:r>
          </a:p>
          <a:p>
            <a:pPr marL="800100" lvl="1" indent="-342900">
              <a:lnSpc>
                <a:spcPct val="150000"/>
              </a:lnSpc>
              <a:spcBef>
                <a:spcPts val="0"/>
              </a:spcBef>
              <a:buSzPts val="1320"/>
              <a:buFont typeface="Noto Sans Symbols"/>
              <a:buChar char="❑"/>
            </a:pPr>
            <a:r>
              <a:rPr lang="en-US" sz="1800" b="1" dirty="0"/>
              <a:t>Value Function Approximation</a:t>
            </a:r>
            <a:r>
              <a:rPr lang="en-US" sz="1800" dirty="0"/>
              <a:t>: Supervised learning methods can be used to approximate the value function in RL. By treating the value function as a target variable and using observed state-action pairs and their associated returns, supervised learning algorithms can learn to estimate the value function more efficiently than traditional RL methods.</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20</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On-policy Prediction </a:t>
            </a:r>
            <a:endParaRPr lang="en-US" dirty="0"/>
          </a:p>
        </p:txBody>
      </p:sp>
    </p:spTree>
    <p:extLst>
      <p:ext uri="{BB962C8B-B14F-4D97-AF65-F5344CB8AC3E}">
        <p14:creationId xmlns:p14="http://schemas.microsoft.com/office/powerpoint/2010/main" val="3028733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Supervised Learning vs RL</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Supervised learning can complement RL in several ways:</a:t>
            </a:r>
          </a:p>
          <a:p>
            <a:pPr marL="800100" lvl="1" indent="-342900">
              <a:lnSpc>
                <a:spcPct val="150000"/>
              </a:lnSpc>
              <a:spcBef>
                <a:spcPts val="0"/>
              </a:spcBef>
              <a:buSzPts val="1320"/>
              <a:buFont typeface="Noto Sans Symbols"/>
              <a:buChar char="❑"/>
            </a:pPr>
            <a:r>
              <a:rPr lang="en-US" sz="1800" b="1" dirty="0"/>
              <a:t>Policy Improvement</a:t>
            </a:r>
            <a:r>
              <a:rPr lang="en-US" sz="1800" dirty="0"/>
              <a:t>: Supervised learning can be used to learn a policy directly from expert demonstrations or human feedback. This can be particularly useful in settings where expert knowledge is available but collecting reward signals from the environment is difficult or expensive.</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21</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Objective for On-policy Prediction </a:t>
            </a:r>
            <a:endParaRPr lang="en-US" dirty="0"/>
          </a:p>
        </p:txBody>
      </p:sp>
    </p:spTree>
    <p:extLst>
      <p:ext uri="{BB962C8B-B14F-4D97-AF65-F5344CB8AC3E}">
        <p14:creationId xmlns:p14="http://schemas.microsoft.com/office/powerpoint/2010/main" val="4054575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Supervised Learning vs RL</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Supervised learning can complement RL in several ways:</a:t>
            </a:r>
          </a:p>
          <a:p>
            <a:pPr marL="800100" lvl="1" indent="-342900">
              <a:lnSpc>
                <a:spcPct val="150000"/>
              </a:lnSpc>
              <a:spcBef>
                <a:spcPts val="0"/>
              </a:spcBef>
              <a:buSzPts val="1320"/>
              <a:buFont typeface="Noto Sans Symbols"/>
              <a:buChar char="❑"/>
            </a:pPr>
            <a:r>
              <a:rPr lang="en-US" sz="1800" b="1" dirty="0"/>
              <a:t>Function Approximation</a:t>
            </a:r>
            <a:r>
              <a:rPr lang="en-US" sz="1800" dirty="0"/>
              <a:t>: Supervised learning techniques such as neural networks can be used to approximate complex functions involved in RL algorithms, such as Q-functions or policy functions. This allows for more flexible and scalable representations, especially in high-dimensional state and action spaces.</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22</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2488862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Supervised Learning vs RL</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Supervised learning can complement RL in several ways:</a:t>
            </a:r>
          </a:p>
          <a:p>
            <a:pPr marL="800100" lvl="1" indent="-342900">
              <a:lnSpc>
                <a:spcPct val="150000"/>
              </a:lnSpc>
              <a:spcBef>
                <a:spcPts val="0"/>
              </a:spcBef>
              <a:buSzPts val="1320"/>
              <a:buFont typeface="Noto Sans Symbols"/>
              <a:buChar char="❑"/>
            </a:pPr>
            <a:r>
              <a:rPr lang="en-US" sz="1800" b="1" dirty="0"/>
              <a:t>Transfer Learning</a:t>
            </a:r>
            <a:r>
              <a:rPr lang="en-US" sz="1800" dirty="0"/>
              <a:t>: Supervised learning methods can leverage pre-trained models or features from related tasks to accelerate learning in RL. By transferring knowledge from one domain to another, RL agents can benefit from previously learned representations or policies, reducing the need for extensive exploration and training.</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956064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Supervised Learning vs RL</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Supervised learning can complement RL in several ways:</a:t>
            </a:r>
          </a:p>
          <a:p>
            <a:pPr marL="800100" lvl="1" indent="-342900">
              <a:lnSpc>
                <a:spcPct val="150000"/>
              </a:lnSpc>
              <a:spcBef>
                <a:spcPts val="0"/>
              </a:spcBef>
              <a:buSzPts val="1320"/>
              <a:buFont typeface="Noto Sans Symbols"/>
              <a:buChar char="❑"/>
            </a:pPr>
            <a:r>
              <a:rPr lang="en-US" sz="1800" b="1" dirty="0"/>
              <a:t>Data Augmentation</a:t>
            </a:r>
            <a:r>
              <a:rPr lang="en-US" sz="1800" dirty="0"/>
              <a:t>: Supervised learning techniques can be used to augment the RL agent's experience by generating synthetic data or perturbing existing data. This can help improve the agent's robustness to variations in the environment and enhance its ability to generalize across different scenarios.</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326095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000" dirty="0"/>
              <a:t>Supervised Learning in RL Example</a:t>
            </a:r>
            <a:endParaRPr sz="40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example of using supervised learning to learn a policy for a simple grid world environment.</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pic>
        <p:nvPicPr>
          <p:cNvPr id="3" name="Picture 2">
            <a:extLst>
              <a:ext uri="{FF2B5EF4-FFF2-40B4-BE49-F238E27FC236}">
                <a16:creationId xmlns:a16="http://schemas.microsoft.com/office/drawing/2014/main" id="{5F762EF5-2621-D541-B092-7D9451693659}"/>
              </a:ext>
            </a:extLst>
          </p:cNvPr>
          <p:cNvPicPr>
            <a:picLocks noChangeAspect="1"/>
          </p:cNvPicPr>
          <p:nvPr/>
        </p:nvPicPr>
        <p:blipFill>
          <a:blip r:embed="rId4"/>
          <a:stretch>
            <a:fillRect/>
          </a:stretch>
        </p:blipFill>
        <p:spPr>
          <a:xfrm>
            <a:off x="2429107" y="2748290"/>
            <a:ext cx="4795179" cy="3531860"/>
          </a:xfrm>
          <a:prstGeom prst="rect">
            <a:avLst/>
          </a:prstGeom>
        </p:spPr>
      </p:pic>
    </p:spTree>
    <p:extLst>
      <p:ext uri="{BB962C8B-B14F-4D97-AF65-F5344CB8AC3E}">
        <p14:creationId xmlns:p14="http://schemas.microsoft.com/office/powerpoint/2010/main" val="2116879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000" dirty="0"/>
              <a:t>Supervised Learning in RL Example</a:t>
            </a:r>
            <a:endParaRPr sz="40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pic>
        <p:nvPicPr>
          <p:cNvPr id="4" name="Picture 3">
            <a:extLst>
              <a:ext uri="{FF2B5EF4-FFF2-40B4-BE49-F238E27FC236}">
                <a16:creationId xmlns:a16="http://schemas.microsoft.com/office/drawing/2014/main" id="{F2DA96D3-3627-C748-8667-4FA67E6A2853}"/>
              </a:ext>
            </a:extLst>
          </p:cNvPr>
          <p:cNvPicPr>
            <a:picLocks noChangeAspect="1"/>
          </p:cNvPicPr>
          <p:nvPr/>
        </p:nvPicPr>
        <p:blipFill>
          <a:blip r:embed="rId4"/>
          <a:stretch>
            <a:fillRect/>
          </a:stretch>
        </p:blipFill>
        <p:spPr>
          <a:xfrm>
            <a:off x="838200" y="1676399"/>
            <a:ext cx="7696200" cy="3685045"/>
          </a:xfrm>
          <a:prstGeom prst="rect">
            <a:avLst/>
          </a:prstGeom>
        </p:spPr>
      </p:pic>
    </p:spTree>
    <p:extLst>
      <p:ext uri="{BB962C8B-B14F-4D97-AF65-F5344CB8AC3E}">
        <p14:creationId xmlns:p14="http://schemas.microsoft.com/office/powerpoint/2010/main" val="2972260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000" dirty="0"/>
              <a:t>Supervised Learning in RL Example</a:t>
            </a:r>
            <a:endParaRPr sz="40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pic>
        <p:nvPicPr>
          <p:cNvPr id="3" name="Picture 2">
            <a:extLst>
              <a:ext uri="{FF2B5EF4-FFF2-40B4-BE49-F238E27FC236}">
                <a16:creationId xmlns:a16="http://schemas.microsoft.com/office/drawing/2014/main" id="{83C06C30-0995-6843-98B4-888243F613B7}"/>
              </a:ext>
            </a:extLst>
          </p:cNvPr>
          <p:cNvPicPr>
            <a:picLocks noChangeAspect="1"/>
          </p:cNvPicPr>
          <p:nvPr/>
        </p:nvPicPr>
        <p:blipFill>
          <a:blip r:embed="rId4"/>
          <a:stretch>
            <a:fillRect/>
          </a:stretch>
        </p:blipFill>
        <p:spPr>
          <a:xfrm>
            <a:off x="838199" y="1708149"/>
            <a:ext cx="7779911" cy="3900913"/>
          </a:xfrm>
          <a:prstGeom prst="rect">
            <a:avLst/>
          </a:prstGeom>
        </p:spPr>
      </p:pic>
    </p:spTree>
    <p:extLst>
      <p:ext uri="{BB962C8B-B14F-4D97-AF65-F5344CB8AC3E}">
        <p14:creationId xmlns:p14="http://schemas.microsoft.com/office/powerpoint/2010/main" val="1064786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599" y="304800"/>
            <a:ext cx="8469313"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000" dirty="0"/>
              <a:t>Supervised Learning in RL Example</a:t>
            </a:r>
            <a:endParaRPr sz="40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dirty="0"/>
              <a:t>Show your result after run that code</a:t>
            </a:r>
            <a:endParaRPr sz="22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28</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2990992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pic>
        <p:nvPicPr>
          <p:cNvPr id="332" name="Google Shape;332;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3" name="Google Shape;333;p1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
        <p:nvSpPr>
          <p:cNvPr id="334" name="Google Shape;334;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29</a:t>
            </a:fld>
            <a:endParaRPr/>
          </a:p>
        </p:txBody>
      </p:sp>
      <p:sp>
        <p:nvSpPr>
          <p:cNvPr id="9" name="Google Shape;207;p3" descr="Rectangle: Click to edit Master text styles &#10;Second level &#10;Third level &#10;Fourth level &#10;Fifth level">
            <a:extLst>
              <a:ext uri="{FF2B5EF4-FFF2-40B4-BE49-F238E27FC236}">
                <a16:creationId xmlns:a16="http://schemas.microsoft.com/office/drawing/2014/main" id="{9DCF86EC-9F76-EE40-82FC-20BF2B812E2E}"/>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how we can use parameterized functions to approximate values</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what is meant by generalization and discrimination</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how supervised learning methods can be useful for handling parts of the reinforcement learning problem</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Parameterized Functions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A value function can be represented in many different ways</a:t>
            </a:r>
          </a:p>
          <a:p>
            <a:pPr marL="800100" lvl="1" indent="-342900">
              <a:lnSpc>
                <a:spcPct val="150000"/>
              </a:lnSpc>
              <a:spcBef>
                <a:spcPts val="0"/>
              </a:spcBef>
              <a:buSzPts val="1320"/>
              <a:buFont typeface="Noto Sans Symbols"/>
              <a:buChar char="❑"/>
            </a:pPr>
            <a:r>
              <a:rPr lang="en-US" sz="1800" dirty="0"/>
              <a:t>For each state, we store separate value in a table. </a:t>
            </a:r>
          </a:p>
          <a:p>
            <a:pPr marL="800100" lvl="1" indent="-342900">
              <a:lnSpc>
                <a:spcPct val="150000"/>
              </a:lnSpc>
              <a:spcBef>
                <a:spcPts val="0"/>
              </a:spcBef>
              <a:buSzPts val="1320"/>
              <a:buFont typeface="Noto Sans Symbols"/>
              <a:buChar char="❑"/>
            </a:pPr>
            <a:r>
              <a:rPr lang="en-US" sz="1800" dirty="0"/>
              <a:t>We look at values, and modify them in the table as learning progresses.</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pic>
        <p:nvPicPr>
          <p:cNvPr id="3" name="Picture 2">
            <a:extLst>
              <a:ext uri="{FF2B5EF4-FFF2-40B4-BE49-F238E27FC236}">
                <a16:creationId xmlns:a16="http://schemas.microsoft.com/office/drawing/2014/main" id="{098429B4-7FFD-804F-84B1-3FF616854AB6}"/>
              </a:ext>
            </a:extLst>
          </p:cNvPr>
          <p:cNvPicPr>
            <a:picLocks noChangeAspect="1"/>
          </p:cNvPicPr>
          <p:nvPr/>
        </p:nvPicPr>
        <p:blipFill>
          <a:blip r:embed="rId4"/>
          <a:stretch>
            <a:fillRect/>
          </a:stretch>
        </p:blipFill>
        <p:spPr>
          <a:xfrm>
            <a:off x="3670300" y="3670300"/>
            <a:ext cx="2032000" cy="28067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1" name="Google Shape;341;p1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Parameterized Functions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A value function can be represented in many different ways</a:t>
            </a:r>
          </a:p>
          <a:p>
            <a:pPr marL="800100" lvl="1" indent="-342900">
              <a:lnSpc>
                <a:spcPct val="150000"/>
              </a:lnSpc>
              <a:spcBef>
                <a:spcPts val="0"/>
              </a:spcBef>
              <a:buSzPts val="1320"/>
              <a:buFont typeface="Noto Sans Symbols"/>
              <a:buChar char="❑"/>
            </a:pPr>
            <a:r>
              <a:rPr lang="en-US" sz="1800" dirty="0"/>
              <a:t>we can use any function that takes a state, and produces a real number. </a:t>
            </a:r>
          </a:p>
          <a:p>
            <a:pPr marL="800100" lvl="1" indent="-342900">
              <a:lnSpc>
                <a:spcPct val="150000"/>
              </a:lnSpc>
              <a:spcBef>
                <a:spcPts val="0"/>
              </a:spcBef>
              <a:buSzPts val="1320"/>
              <a:buFont typeface="Noto Sans Symbols"/>
              <a:buChar char="❑"/>
            </a:pPr>
            <a:r>
              <a:rPr lang="en-US" sz="1800" dirty="0"/>
              <a:t>For example in a grid like this, our value function approximation could take the X and Y position, and add them together to produce a value estimate. </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pic>
        <p:nvPicPr>
          <p:cNvPr id="4" name="Picture 3">
            <a:extLst>
              <a:ext uri="{FF2B5EF4-FFF2-40B4-BE49-F238E27FC236}">
                <a16:creationId xmlns:a16="http://schemas.microsoft.com/office/drawing/2014/main" id="{33F06637-BAE6-7A49-8939-BABDED88360C}"/>
              </a:ext>
            </a:extLst>
          </p:cNvPr>
          <p:cNvPicPr>
            <a:picLocks noChangeAspect="1"/>
          </p:cNvPicPr>
          <p:nvPr/>
        </p:nvPicPr>
        <p:blipFill>
          <a:blip r:embed="rId4"/>
          <a:stretch>
            <a:fillRect/>
          </a:stretch>
        </p:blipFill>
        <p:spPr>
          <a:xfrm>
            <a:off x="4463142" y="4536342"/>
            <a:ext cx="2405743" cy="1743808"/>
          </a:xfrm>
          <a:prstGeom prst="rect">
            <a:avLst/>
          </a:prstGeom>
        </p:spPr>
      </p:pic>
    </p:spTree>
    <p:extLst>
      <p:ext uri="{BB962C8B-B14F-4D97-AF65-F5344CB8AC3E}">
        <p14:creationId xmlns:p14="http://schemas.microsoft.com/office/powerpoint/2010/main" val="357944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Parameterized Functions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In both ways, we can't modify the approximation. </a:t>
            </a:r>
          </a:p>
          <a:p>
            <a:pPr marL="342900" lvl="0" indent="-342900" algn="l" rtl="0">
              <a:lnSpc>
                <a:spcPct val="150000"/>
              </a:lnSpc>
              <a:spcBef>
                <a:spcPts val="0"/>
              </a:spcBef>
              <a:spcAft>
                <a:spcPts val="0"/>
              </a:spcAft>
              <a:buClr>
                <a:schemeClr val="dk1"/>
              </a:buClr>
              <a:buSzPts val="1320"/>
              <a:buFont typeface="Noto Sans Symbols"/>
              <a:buChar char="❑"/>
            </a:pPr>
            <a:r>
              <a:rPr lang="en-US" sz="2200" dirty="0">
                <a:sym typeface="Wingdings" pitchFamily="2" charset="2"/>
              </a:rPr>
              <a:t> We incorporate a set of real valued weights, which we can adjust to change the function. </a:t>
            </a:r>
            <a:endParaRPr sz="22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pic>
        <p:nvPicPr>
          <p:cNvPr id="3" name="Picture 2">
            <a:extLst>
              <a:ext uri="{FF2B5EF4-FFF2-40B4-BE49-F238E27FC236}">
                <a16:creationId xmlns:a16="http://schemas.microsoft.com/office/drawing/2014/main" id="{ED8445F4-79C4-2B4E-B5A4-4AA6D91D1EF0}"/>
              </a:ext>
            </a:extLst>
          </p:cNvPr>
          <p:cNvPicPr>
            <a:picLocks noChangeAspect="1"/>
          </p:cNvPicPr>
          <p:nvPr/>
        </p:nvPicPr>
        <p:blipFill>
          <a:blip r:embed="rId4"/>
          <a:stretch>
            <a:fillRect/>
          </a:stretch>
        </p:blipFill>
        <p:spPr>
          <a:xfrm>
            <a:off x="2973613" y="3711574"/>
            <a:ext cx="2959100" cy="1842793"/>
          </a:xfrm>
          <a:prstGeom prst="rect">
            <a:avLst/>
          </a:prstGeom>
        </p:spPr>
      </p:pic>
    </p:spTree>
    <p:extLst>
      <p:ext uri="{BB962C8B-B14F-4D97-AF65-F5344CB8AC3E}">
        <p14:creationId xmlns:p14="http://schemas.microsoft.com/office/powerpoint/2010/main" val="371065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Parameterized Functions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dirty="0"/>
              <a:t>Example</a:t>
            </a:r>
          </a:p>
          <a:p>
            <a:pPr marL="800100" lvl="1" indent="-342900">
              <a:lnSpc>
                <a:spcPct val="150000"/>
              </a:lnSpc>
              <a:spcBef>
                <a:spcPts val="0"/>
              </a:spcBef>
              <a:buSzPts val="1320"/>
              <a:buFont typeface="Noto Sans Symbols"/>
              <a:buChar char="❑"/>
            </a:pPr>
            <a:r>
              <a:rPr lang="en-US" sz="1800" dirty="0"/>
              <a:t>In this grid, instead of using a fixed sum of X and Y, we could use a function of the form w-1 times X, plus w-2 times Y. </a:t>
            </a:r>
          </a:p>
          <a:p>
            <a:pPr marL="800100" lvl="1" indent="-342900">
              <a:lnSpc>
                <a:spcPct val="150000"/>
              </a:lnSpc>
              <a:spcBef>
                <a:spcPts val="0"/>
              </a:spcBef>
              <a:buSzPts val="1320"/>
              <a:buFont typeface="Noto Sans Symbols"/>
              <a:buChar char="❑"/>
            </a:pPr>
            <a:r>
              <a:rPr lang="en-US" sz="1800" dirty="0"/>
              <a:t>The weights w-1 and w-2 parameterize our function. </a:t>
            </a: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pic>
        <p:nvPicPr>
          <p:cNvPr id="3" name="Picture 2">
            <a:extLst>
              <a:ext uri="{FF2B5EF4-FFF2-40B4-BE49-F238E27FC236}">
                <a16:creationId xmlns:a16="http://schemas.microsoft.com/office/drawing/2014/main" id="{6A95154D-AF83-EE4B-A9BE-FBB226602354}"/>
              </a:ext>
            </a:extLst>
          </p:cNvPr>
          <p:cNvPicPr>
            <a:picLocks noChangeAspect="1"/>
          </p:cNvPicPr>
          <p:nvPr/>
        </p:nvPicPr>
        <p:blipFill>
          <a:blip r:embed="rId4"/>
          <a:stretch>
            <a:fillRect/>
          </a:stretch>
        </p:blipFill>
        <p:spPr>
          <a:xfrm>
            <a:off x="1817914" y="3645803"/>
            <a:ext cx="5892800" cy="2722339"/>
          </a:xfrm>
          <a:prstGeom prst="rect">
            <a:avLst/>
          </a:prstGeom>
        </p:spPr>
      </p:pic>
    </p:spTree>
    <p:extLst>
      <p:ext uri="{BB962C8B-B14F-4D97-AF65-F5344CB8AC3E}">
        <p14:creationId xmlns:p14="http://schemas.microsoft.com/office/powerpoint/2010/main" val="325566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Parameterized Functions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199" y="1708150"/>
            <a:ext cx="8022771"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dirty="0"/>
              <a:t>Example</a:t>
            </a:r>
          </a:p>
          <a:p>
            <a:pPr marL="800100" lvl="1" indent="-342900">
              <a:lnSpc>
                <a:spcPct val="150000"/>
              </a:lnSpc>
              <a:spcBef>
                <a:spcPts val="0"/>
              </a:spcBef>
              <a:buSzPts val="1320"/>
              <a:buFont typeface="Noto Sans Symbols"/>
              <a:buChar char="❑"/>
            </a:pPr>
            <a:r>
              <a:rPr lang="en-US" sz="1800" dirty="0"/>
              <a:t>They allow us to change the output the function generates. v hat is a function approximate the true value function</a:t>
            </a:r>
          </a:p>
          <a:p>
            <a:pPr marL="800100" lvl="1" indent="-342900">
              <a:lnSpc>
                <a:spcPct val="150000"/>
              </a:lnSpc>
              <a:spcBef>
                <a:spcPts val="0"/>
              </a:spcBef>
              <a:buSzPts val="1320"/>
              <a:buFont typeface="Noto Sans Symbols"/>
              <a:buChar char="❑"/>
            </a:pPr>
            <a:r>
              <a:rPr lang="en-US" sz="1800" dirty="0"/>
              <a:t>W is a vector containing all the weights that parameterize the approximation. </a:t>
            </a:r>
          </a:p>
          <a:p>
            <a:pPr marL="800100" lvl="1" indent="-342900">
              <a:lnSpc>
                <a:spcPct val="150000"/>
              </a:lnSpc>
              <a:spcBef>
                <a:spcPts val="0"/>
              </a:spcBef>
              <a:buSzPts val="1320"/>
              <a:buFont typeface="Noto Sans Symbols"/>
              <a:buChar char="❑"/>
            </a:pPr>
            <a:r>
              <a:rPr lang="en-US" sz="1800" dirty="0"/>
              <a:t>We do not have to store a whole table of values</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pic>
        <p:nvPicPr>
          <p:cNvPr id="3" name="Picture 2">
            <a:extLst>
              <a:ext uri="{FF2B5EF4-FFF2-40B4-BE49-F238E27FC236}">
                <a16:creationId xmlns:a16="http://schemas.microsoft.com/office/drawing/2014/main" id="{C325BA15-F6A4-DE4E-9482-A7B47CDD2AFC}"/>
              </a:ext>
            </a:extLst>
          </p:cNvPr>
          <p:cNvPicPr>
            <a:picLocks noChangeAspect="1"/>
          </p:cNvPicPr>
          <p:nvPr/>
        </p:nvPicPr>
        <p:blipFill>
          <a:blip r:embed="rId4"/>
          <a:stretch>
            <a:fillRect/>
          </a:stretch>
        </p:blipFill>
        <p:spPr>
          <a:xfrm>
            <a:off x="2736460" y="4245429"/>
            <a:ext cx="4631395" cy="2231571"/>
          </a:xfrm>
          <a:prstGeom prst="rect">
            <a:avLst/>
          </a:prstGeom>
        </p:spPr>
      </p:pic>
    </p:spTree>
    <p:extLst>
      <p:ext uri="{BB962C8B-B14F-4D97-AF65-F5344CB8AC3E}">
        <p14:creationId xmlns:p14="http://schemas.microsoft.com/office/powerpoint/2010/main" val="2195642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8534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3800" b="0" i="0" u="none" dirty="0">
                <a:solidFill>
                  <a:schemeClr val="dk2"/>
                </a:solidFill>
                <a:latin typeface="Tahoma"/>
                <a:ea typeface="Tahoma"/>
                <a:cs typeface="Tahoma"/>
                <a:sym typeface="Tahoma"/>
              </a:rPr>
              <a:t>Linear Value Function Approximation  </a:t>
            </a:r>
            <a:endParaRPr sz="38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Linear value function approximation is a technique used in reinforcement learning (RL) to approximate the value function using a linear combination of features.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It is commonly employed in situations where the state space is large or continuous, making it impractical to represent the value function explicitly for every state.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spTree>
    <p:extLst>
      <p:ext uri="{BB962C8B-B14F-4D97-AF65-F5344CB8AC3E}">
        <p14:creationId xmlns:p14="http://schemas.microsoft.com/office/powerpoint/2010/main" val="921626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8534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3800" b="0" i="0" u="none" dirty="0">
                <a:solidFill>
                  <a:schemeClr val="dk2"/>
                </a:solidFill>
                <a:latin typeface="Tahoma"/>
                <a:ea typeface="Tahoma"/>
                <a:cs typeface="Tahoma"/>
                <a:sym typeface="Tahoma"/>
              </a:rPr>
              <a:t>Linear Value Function Approximation  </a:t>
            </a:r>
            <a:endParaRPr sz="3800"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dirty="0"/>
              <a:t>T</a:t>
            </a:r>
            <a:r>
              <a:rPr lang="en-US" sz="2200" b="0" i="0" u="none" dirty="0">
                <a:solidFill>
                  <a:schemeClr val="dk1"/>
                </a:solidFill>
                <a:latin typeface="Tahoma"/>
                <a:ea typeface="Tahoma"/>
                <a:cs typeface="Tahoma"/>
                <a:sym typeface="Tahoma"/>
              </a:rPr>
              <a:t>he value of each state, is computed as the sum of the weights multiplied by some fixed attributes of the state called features.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We write that the approximate value is given by the inner product of this feature vector, and the weight vector. We will use bold X of S to denote the feature vector.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Estimating Value Functions</a:t>
            </a:r>
            <a:endParaRPr lang="en-US" dirty="0"/>
          </a:p>
        </p:txBody>
      </p:sp>
      <p:pic>
        <p:nvPicPr>
          <p:cNvPr id="3" name="Picture 2">
            <a:extLst>
              <a:ext uri="{FF2B5EF4-FFF2-40B4-BE49-F238E27FC236}">
                <a16:creationId xmlns:a16="http://schemas.microsoft.com/office/drawing/2014/main" id="{5E4A3C64-FA5A-574A-97CA-93697956517D}"/>
              </a:ext>
            </a:extLst>
          </p:cNvPr>
          <p:cNvPicPr>
            <a:picLocks noChangeAspect="1"/>
          </p:cNvPicPr>
          <p:nvPr/>
        </p:nvPicPr>
        <p:blipFill>
          <a:blip r:embed="rId4"/>
          <a:stretch>
            <a:fillRect/>
          </a:stretch>
        </p:blipFill>
        <p:spPr>
          <a:xfrm>
            <a:off x="3254828" y="4754240"/>
            <a:ext cx="3050721" cy="1722760"/>
          </a:xfrm>
          <a:prstGeom prst="rect">
            <a:avLst/>
          </a:prstGeom>
        </p:spPr>
      </p:pic>
    </p:spTree>
    <p:extLst>
      <p:ext uri="{BB962C8B-B14F-4D97-AF65-F5344CB8AC3E}">
        <p14:creationId xmlns:p14="http://schemas.microsoft.com/office/powerpoint/2010/main" val="520484500"/>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1448</Words>
  <Application>Microsoft Macintosh PowerPoint</Application>
  <PresentationFormat>On-screen Show (4:3)</PresentationFormat>
  <Paragraphs>188</Paragraphs>
  <Slides>30</Slides>
  <Notes>30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Arial</vt:lpstr>
      <vt:lpstr>Noto Sans Symbols</vt:lpstr>
      <vt:lpstr>Tahoma</vt:lpstr>
      <vt:lpstr>1_Blueprint</vt:lpstr>
      <vt:lpstr>Blueprint</vt:lpstr>
      <vt:lpstr>Estimating Value Functions as Supervised Learning </vt:lpstr>
      <vt:lpstr>Objectives</vt:lpstr>
      <vt:lpstr>Parameterized Functions  </vt:lpstr>
      <vt:lpstr>Parameterized Functions  </vt:lpstr>
      <vt:lpstr>Parameterized Functions  </vt:lpstr>
      <vt:lpstr>Parameterized Functions  </vt:lpstr>
      <vt:lpstr>Parameterized Functions  </vt:lpstr>
      <vt:lpstr>Linear Value Function Approximation  </vt:lpstr>
      <vt:lpstr>Linear Value Function Approximation  </vt:lpstr>
      <vt:lpstr>Linear Value Function Approximation  </vt:lpstr>
      <vt:lpstr>Linear Value Function Approximation  </vt:lpstr>
      <vt:lpstr>Linear Value Function Approximation  </vt:lpstr>
      <vt:lpstr>Generalization vs Discrimination</vt:lpstr>
      <vt:lpstr>Generalization vs Discrimination  </vt:lpstr>
      <vt:lpstr>Generalization vs Discrimination  </vt:lpstr>
      <vt:lpstr>Generalization vs Discrimination  </vt:lpstr>
      <vt:lpstr>Generalization vs Discrimination  </vt:lpstr>
      <vt:lpstr>Supervised Learning vs RL</vt:lpstr>
      <vt:lpstr>Supervised Learning vs RL</vt:lpstr>
      <vt:lpstr>Supervised Learning vs RL</vt:lpstr>
      <vt:lpstr>Supervised Learning vs RL</vt:lpstr>
      <vt:lpstr>Supervised Learning vs RL</vt:lpstr>
      <vt:lpstr>Supervised Learning vs RL</vt:lpstr>
      <vt:lpstr>Supervised Learning vs RL</vt:lpstr>
      <vt:lpstr>Supervised Learning in RL Example</vt:lpstr>
      <vt:lpstr>Supervised Learning in RL Example</vt:lpstr>
      <vt:lpstr>Supervised Learning in RL Example</vt:lpstr>
      <vt:lpstr>Supervised Learning in RL Example</vt:lpstr>
      <vt:lpstr>Summary</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12</cp:revision>
  <dcterms:created xsi:type="dcterms:W3CDTF">2022-12-09T09:55:15Z</dcterms:created>
  <dcterms:modified xsi:type="dcterms:W3CDTF">2024-03-31T17:03:53Z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