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  <p:sldMasterId id="2147483650" r:id="rId2"/>
  </p:sldMasterIdLst>
  <p:notesMasterIdLst>
    <p:notesMasterId r:id="rId20"/>
  </p:notesMasterIdLst>
  <p:sldIdLst>
    <p:sldId id="256" r:id="rId3"/>
    <p:sldId id="257" r:id="rId4"/>
    <p:sldId id="273" r:id="rId5"/>
    <p:sldId id="258" r:id="rId6"/>
    <p:sldId id="272" r:id="rId7"/>
    <p:sldId id="274" r:id="rId8"/>
    <p:sldId id="280" r:id="rId9"/>
    <p:sldId id="277" r:id="rId10"/>
    <p:sldId id="278" r:id="rId11"/>
    <p:sldId id="281" r:id="rId12"/>
    <p:sldId id="285" r:id="rId13"/>
    <p:sldId id="282" r:id="rId14"/>
    <p:sldId id="283" r:id="rId15"/>
    <p:sldId id="284" r:id="rId16"/>
    <p:sldId id="286" r:id="rId17"/>
    <p:sldId id="270" r:id="rId18"/>
    <p:sldId id="271" r:id="rId19"/>
  </p:sldIdLst>
  <p:sldSz cx="9144000" cy="6858000" type="screen4x3"/>
  <p:notesSz cx="7302500" cy="9588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sSwr0Rn44+Fg79SyXE1cdzAsQ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33"/>
    <p:restoredTop sz="94663"/>
  </p:normalViewPr>
  <p:slideViewPr>
    <p:cSldViewPr snapToGrid="0">
      <p:cViewPr varScale="1">
        <p:scale>
          <a:sx n="117" d="100"/>
          <a:sy n="117" d="100"/>
        </p:scale>
        <p:origin x="41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38612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2224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8427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7352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27108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6674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3448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4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3119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0174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56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7140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4300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7049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 descr="Rectangle: Click to edit Master text styles&#10;Second level&#10;Third level&#10;Fourth level&#10;Fifth level"/>
          <p:cNvSpPr txBox="1">
            <a:spLocks noGrp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hart" type="txAndChart">
  <p:cSld name="TEXT_AND_CHAR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19"/>
          <p:cNvSpPr>
            <a:spLocks noGrp="1"/>
          </p:cNvSpPr>
          <p:nvPr>
            <p:ph type="chart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6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16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2" name="Google Shape;12;p16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" name="Google Shape;13;p16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14" name="Google Shape;14;p16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16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16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16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16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16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16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1" name="Google Shape;21;p16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2" name="Google Shape;22;p16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16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16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16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16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16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16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16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30;p16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Google Shape;31;p16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16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16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16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16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16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16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16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16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16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1" name="Google Shape;41;p16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16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16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16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16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16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16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16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16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0" name="Google Shape;50;p16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1" name="Google Shape;51;p16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2" name="Google Shape;52;p16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16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16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16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16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16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16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16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16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1" name="Google Shape;61;p16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2" name="Google Shape;62;p16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16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16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5" name="Google Shape;65;p16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66" name="Google Shape;66;p16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67" name="Google Shape;67;p16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6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6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0" name="Google Shape;70;p16"/>
              <p:cNvSpPr/>
              <p:nvPr/>
            </p:nvSpPr>
            <p:spPr>
              <a:xfrm rot="-5400000" flipH="1">
                <a:off x="425" y="860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1" name="Google Shape;71;p16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72" name="Google Shape;72;p16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16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4" name="Google Shape;74;p16"/>
              <p:cNvSpPr/>
              <p:nvPr/>
            </p:nvSpPr>
            <p:spPr>
              <a:xfrm rot="5400000">
                <a:off x="5096" y="3347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6" name="Google Shape;76;p16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8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8" name="Google Shape;88;p18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9" name="Google Shape;89;p18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90" name="Google Shape;90;p18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18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2" name="Google Shape;92;p18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3" name="Google Shape;93;p18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4" name="Google Shape;94;p18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5" name="Google Shape;95;p18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6" name="Google Shape;96;p18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7" name="Google Shape;97;p18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8" name="Google Shape;98;p18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9" name="Google Shape;99;p18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0" name="Google Shape;100;p18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1" name="Google Shape;101;p18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2" name="Google Shape;102;p18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18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4" name="Google Shape;104;p18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5" name="Google Shape;105;p18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6" name="Google Shape;106;p18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7" name="Google Shape;107;p18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8" name="Google Shape;108;p18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9" name="Google Shape;109;p18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0" name="Google Shape;110;p18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1" name="Google Shape;111;p18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2" name="Google Shape;112;p18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13" name="Google Shape;113;p18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4" name="Google Shape;114;p18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5" name="Google Shape;115;p18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6" name="Google Shape;116;p18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7" name="Google Shape;117;p18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8" name="Google Shape;118;p18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9" name="Google Shape;119;p18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0" name="Google Shape;120;p18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1" name="Google Shape;121;p18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2" name="Google Shape;122;p18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3" name="Google Shape;123;p18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4" name="Google Shape;124;p18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5" name="Google Shape;125;p18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6" name="Google Shape;126;p18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7" name="Google Shape;127;p18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18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9" name="Google Shape;129;p18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0" name="Google Shape;130;p18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1" name="Google Shape;131;p18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2" name="Google Shape;132;p18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3" name="Google Shape;133;p18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4" name="Google Shape;134;p18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5" name="Google Shape;135;p18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6" name="Google Shape;136;p18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7" name="Google Shape;137;p18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18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9" name="Google Shape;139;p18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0" name="Google Shape;140;p18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1" name="Google Shape;141;p18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42" name="Google Shape;142;p18" descr="60%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3" name="Google Shape;143;p18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w="9525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144" name="Google Shape;144;p18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45" name="Google Shape;145;p18"/>
              <p:cNvCxnSpPr/>
              <p:nvPr/>
            </p:nvCxnSpPr>
            <p:spPr>
              <a:xfrm rot="10800000">
                <a:off x="96" y="1038"/>
                <a:ext cx="22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18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18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9" name="Google Shape;149;p18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>
            <a:spLocks noGrp="1"/>
          </p:cNvSpPr>
          <p:nvPr>
            <p:ph type="ctrTitle"/>
          </p:nvPr>
        </p:nvSpPr>
        <p:spPr>
          <a:xfrm>
            <a:off x="12192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Actor-Critic for Continuing Tasks</a:t>
            </a:r>
            <a:endParaRPr dirty="0"/>
          </a:p>
        </p:txBody>
      </p:sp>
      <p:pic>
        <p:nvPicPr>
          <p:cNvPr id="190" name="Google Shape;1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3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Actor-Critic Algorithm</a:t>
            </a:r>
            <a:endParaRPr sz="4300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Actor- Critic Algorithm: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Step 1- Initialization: Initialize the actor and critic networks with random parameters.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Step 2- Interact with Environment: Sample trajectories by following the current policy in the environment.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Step 3- Compute Returns: Compute the returns for each time step in the trajectory.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Step 4- Update Critic: Use the returns to update the parameters of the critic network</a:t>
            </a:r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Actor-Critic for Continuing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185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3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Actor-Critic Algorithm</a:t>
            </a:r>
            <a:endParaRPr sz="4300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Actor- Critic Algorithm: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Step 5- Compute Advantages: Compute advantages for each time step by subtracting the estimated value from the observed return.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Step 6- Update Actor: Update the parameters of the actor network using policy gradients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Step 7- Repeat: Repeat steps 2-6 for multiple episodes or until convergence criteria are met.</a:t>
            </a:r>
            <a:endParaRPr sz="18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Actor-Critic for Continuing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133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3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Actor-Critic Algorithm</a:t>
            </a:r>
            <a:endParaRPr sz="4300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Actor-Critic algorithm in a simple grid world environment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Actor-Critic for Continuing Tasks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DB88B8-424B-5044-AC38-2A25EFF61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878" y="2663371"/>
            <a:ext cx="5757635" cy="378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885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3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Actor-Critic Algorithm</a:t>
            </a:r>
            <a:endParaRPr sz="4300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Actor-Critic for Continuing Tasks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1FAC1F-9861-D74C-8851-4F8D6730F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76399"/>
            <a:ext cx="7467600" cy="443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84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3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Actor-Critic Algorithm</a:t>
            </a:r>
            <a:endParaRPr sz="4300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Actor-Critic for Continuing Tasks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F48A3E-CB85-5C4E-98C0-87961EF05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76400"/>
            <a:ext cx="5638800" cy="456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79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3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Actor-Critic Algorithm</a:t>
            </a:r>
            <a:endParaRPr sz="4300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dirty="0"/>
              <a:t>Run that code and show a total reward obtained by learned policy</a:t>
            </a:r>
            <a:endParaRPr sz="22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Actor-Critic for Continuing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13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4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pic>
        <p:nvPicPr>
          <p:cNvPr id="332" name="Google Shape;33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4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Actor-Critic for Continuing Tasks</a:t>
            </a:r>
            <a:endParaRPr lang="en-US" dirty="0"/>
          </a:p>
        </p:txBody>
      </p:sp>
      <p:sp>
        <p:nvSpPr>
          <p:cNvPr id="334" name="Google Shape;334;p14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/>
          </a:p>
        </p:txBody>
      </p:sp>
      <p:sp>
        <p:nvSpPr>
          <p:cNvPr id="9" name="Google Shape;207;p3" descr="Rectangle: Click to edit Master text styles &#10;Second level &#10;Third level &#10;Fourth level &#10;Fifth level">
            <a:extLst>
              <a:ext uri="{FF2B5EF4-FFF2-40B4-BE49-F238E27FC236}">
                <a16:creationId xmlns:a16="http://schemas.microsoft.com/office/drawing/2014/main" id="{9DCF86EC-9F76-EE40-82FC-20BF2B812E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Derive a sample-based estimate for the gradient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dirty="0"/>
              <a:t>Understand the Actor-Critic algorithm</a:t>
            </a:r>
            <a:endParaRPr lang="en-US" sz="22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"/>
          <p:cNvSpPr txBox="1">
            <a:spLocks noGrp="1"/>
          </p:cNvSpPr>
          <p:nvPr>
            <p:ph type="title"/>
          </p:nvPr>
        </p:nvSpPr>
        <p:spPr>
          <a:xfrm>
            <a:off x="1143000" y="3124200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Q &amp; A</a:t>
            </a:r>
            <a:endParaRPr/>
          </a:p>
        </p:txBody>
      </p:sp>
      <p:pic>
        <p:nvPicPr>
          <p:cNvPr id="340" name="Google Shape;34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15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Actor-Critic for Continuing Tasks</a:t>
            </a:r>
            <a:endParaRPr lang="en-US" dirty="0"/>
          </a:p>
        </p:txBody>
      </p:sp>
      <p:sp>
        <p:nvSpPr>
          <p:cNvPr id="342" name="Google Shape;342;p1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Objectives</a:t>
            </a:r>
            <a:endParaRPr/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80E9F35F-BEF3-8449-B91D-6BDA225D1FB5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Actor-Critic for Continuing Tasks</a:t>
            </a:r>
            <a:endParaRPr lang="en-US" dirty="0"/>
          </a:p>
        </p:txBody>
      </p:sp>
      <p:sp>
        <p:nvSpPr>
          <p:cNvPr id="10" name="Google Shape;207;p3" descr="Rectangle: Click to edit Master text styles &#10;Second level &#10;Third level &#10;Fourth level &#10;Fifth level">
            <a:extLst>
              <a:ext uri="{FF2B5EF4-FFF2-40B4-BE49-F238E27FC236}">
                <a16:creationId xmlns:a16="http://schemas.microsoft.com/office/drawing/2014/main" id="{9DE7A434-9D33-874C-9C9A-100E8B38BA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Derive a sample-based estimate for the gradient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dirty="0"/>
              <a:t>Understand the Actor-Critic algorithm</a:t>
            </a:r>
            <a:endParaRPr lang="en-US" sz="22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3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Estimating the Policy Gradient</a:t>
            </a:r>
            <a:endParaRPr sz="4300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SzPts val="1320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Definition: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Estimating the policy gradient is a crucial step in policy gradient algorithms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</a:pPr>
            <a:endParaRPr lang="en-US" sz="18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allows us to update the policy parameters in the direction that maximizes the expected return.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Actor-Critic for Continuing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40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3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Estimating the Policy Gradient</a:t>
            </a:r>
            <a:endParaRPr sz="4300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gradient of the average reward: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dirty="0"/>
              <a:t>We simply make updates from states we observe while following policy pi.</a:t>
            </a:r>
            <a:endParaRPr sz="22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Actor-Critic for Continuing Tasks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65C2E0-32DE-324B-AAD5-E62D45965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8500" y="2565400"/>
            <a:ext cx="4737100" cy="965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56D082-F4D3-E049-BA49-6A7FF74899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3450" y="5149850"/>
            <a:ext cx="4737100" cy="6093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3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Estimating the Policy Gradient</a:t>
            </a:r>
            <a:endParaRPr sz="4300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gradient from state St provides an approximation to the gradient of the average reward.</a:t>
            </a:r>
            <a:endParaRPr lang="en-US" sz="22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dirty="0"/>
              <a:t>The stochastic gradient descent update looks like for the policy parameters</a:t>
            </a:r>
            <a:endParaRPr sz="22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Actor-Critic for Continuing Tasks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3DAE14-0178-F844-842A-D420EB272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3450" y="3743778"/>
            <a:ext cx="4737100" cy="850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8A2017-392E-8C4B-B5B3-2701ED20D0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7879" y="4692650"/>
            <a:ext cx="4673600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40096A-D01E-234D-B358-6745124F5C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3450" y="5711371"/>
            <a:ext cx="48768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10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3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Estimating the Policy Gradient</a:t>
            </a:r>
            <a:endParaRPr sz="4300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Estimating the policy gradient methods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Finite Difference Methods: These methods approximate the gradient by perturbing the policy parameters and observing the change in the expected return.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endParaRPr lang="en-US" sz="18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Score Function Methods: Score function methods, directly estimate the gradient of the expected return using samples obtained from interactions with the environment. </a:t>
            </a:r>
            <a:endParaRPr sz="18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Actor-Critic for Continuing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013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3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Estimating the Policy Gradient</a:t>
            </a:r>
            <a:endParaRPr sz="4300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Estimating the policy gradient methods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Likelihood Ratio Methods: Likelihood ratio methods, further improve the efficiency of gradient estimation by subtracting a baseline function from the returns before computing the gradient.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endParaRPr lang="en-US" sz="18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Actor-Critic Methods: Actor-critic methods combine policy gradient estimation with value function estimation.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endParaRPr lang="en-US" sz="18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Actor-Critic for Continuing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223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3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Estimating the Policy Gradient</a:t>
            </a:r>
            <a:endParaRPr sz="4300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Estimating the policy gradient methods</a:t>
            </a:r>
            <a:endParaRPr lang="en-US" sz="18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Natural Policy Gradient: Natural policy gradient methods incorporate the geometry of the parameter space into gradient estimation to improve convergence properties and stability. </a:t>
            </a:r>
            <a:endParaRPr sz="18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Actor-Critic for Continuing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651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3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Actor-Critic Algorithm</a:t>
            </a:r>
            <a:endParaRPr sz="4300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Actor-Critic algorithm combines elements of both value-based and policy-based methods.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consists of two main components: the actor and the critic: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1" dirty="0"/>
              <a:t>Actor</a:t>
            </a:r>
            <a:r>
              <a:rPr lang="en-US" sz="1800" dirty="0"/>
              <a:t>: The actor is responsible for learning the policy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1" dirty="0"/>
              <a:t>Critic</a:t>
            </a:r>
            <a:r>
              <a:rPr lang="en-US" sz="1800" dirty="0"/>
              <a:t>: The critic is responsible for evaluating the policy. 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SzPts val="1320"/>
            </a:pPr>
            <a:r>
              <a:rPr lang="en-US" sz="2200" dirty="0"/>
              <a:t>The Actor-Critic algorithm operates by iteratively updating the actor and critic networks based on observed experiences in the environment. </a:t>
            </a:r>
            <a:endParaRPr sz="22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Actor-Critic for Continuing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46424"/>
      </p:ext>
    </p:extLst>
  </p:cSld>
  <p:clrMapOvr>
    <a:masterClrMapping/>
  </p:clrMapOvr>
</p:sld>
</file>

<file path=ppt/theme/theme1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583</Words>
  <Application>Microsoft Macintosh PowerPoint</Application>
  <PresentationFormat>On-screen Show (4:3)</PresentationFormat>
  <Paragraphs>105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Noto Sans Symbols</vt:lpstr>
      <vt:lpstr>Tahoma</vt:lpstr>
      <vt:lpstr>1_Blueprint</vt:lpstr>
      <vt:lpstr>Blueprint</vt:lpstr>
      <vt:lpstr>Actor-Critic for Continuing Tasks</vt:lpstr>
      <vt:lpstr>Objectives</vt:lpstr>
      <vt:lpstr>Estimating the Policy Gradient</vt:lpstr>
      <vt:lpstr>Estimating the Policy Gradient</vt:lpstr>
      <vt:lpstr>Estimating the Policy Gradient</vt:lpstr>
      <vt:lpstr>Estimating the Policy Gradient</vt:lpstr>
      <vt:lpstr>Estimating the Policy Gradient</vt:lpstr>
      <vt:lpstr>Estimating the Policy Gradient</vt:lpstr>
      <vt:lpstr>Actor-Critic Algorithm</vt:lpstr>
      <vt:lpstr>Actor-Critic Algorithm</vt:lpstr>
      <vt:lpstr>Actor-Critic Algorithm</vt:lpstr>
      <vt:lpstr>Actor-Critic Algorithm</vt:lpstr>
      <vt:lpstr>Actor-Critic Algorithm</vt:lpstr>
      <vt:lpstr>Actor-Critic Algorithm</vt:lpstr>
      <vt:lpstr>Actor-Critic Algorithm</vt:lpstr>
      <vt:lpstr>Summary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</dc:title>
  <dc:creator>Microsoft Office User</dc:creator>
  <cp:lastModifiedBy>Hoa Doan Nguyen Thanh</cp:lastModifiedBy>
  <cp:revision>11</cp:revision>
  <dcterms:created xsi:type="dcterms:W3CDTF">2022-12-09T09:55:15Z</dcterms:created>
  <dcterms:modified xsi:type="dcterms:W3CDTF">2024-04-01T15:23:39Z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0</vt:i4>
  </property>
  <property fmtid="{D5CDD505-2E9C-101B-9397-08002B2CF9AE}" pid="3" name="GraphicType">
    <vt:i4>0</vt:i4>
  </property>
  <property fmtid="{D5CDD505-2E9C-101B-9397-08002B2CF9AE}" pid="4" name="Compression">
    <vt:i4>0</vt:i4>
  </property>
  <property fmtid="{D5CDD505-2E9C-101B-9397-08002B2CF9AE}" pid="5" name="ScreenSize">
    <vt:i4>0</vt:i4>
  </property>
  <property fmtid="{D5CDD505-2E9C-101B-9397-08002B2CF9AE}" pid="6" name="ScreenUsage">
    <vt:i4>0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0</vt:i4>
  </property>
  <property fmtid="{D5CDD505-2E9C-101B-9397-08002B2CF9AE}" pid="14" name="TextColor">
    <vt:i4>0</vt:i4>
  </property>
  <property fmtid="{D5CDD505-2E9C-101B-9397-08002B2CF9AE}" pid="15" name="LinkColor">
    <vt:i4>0</vt:i4>
  </property>
  <property fmtid="{D5CDD505-2E9C-101B-9397-08002B2CF9AE}" pid="16" name="VisitedColor">
    <vt:i4>0</vt:i4>
  </property>
  <property fmtid="{D5CDD505-2E9C-101B-9397-08002B2CF9AE}" pid="17" name="TransparentButton">
    <vt:i4>0</vt:i4>
  </property>
  <property fmtid="{D5CDD505-2E9C-101B-9397-08002B2CF9AE}" pid="18" name="ButtonType">
    <vt:i4>0</vt:i4>
  </property>
  <property fmtid="{D5CDD505-2E9C-101B-9397-08002B2CF9AE}" pid="19" name="ShowNotes">
    <vt:bool>false</vt:bool>
  </property>
  <property fmtid="{D5CDD505-2E9C-101B-9397-08002B2CF9AE}" pid="20" name="NavBtnPos">
    <vt:i4>0</vt:i4>
  </property>
  <property fmtid="{D5CDD505-2E9C-101B-9397-08002B2CF9AE}" pid="21" name="OutputDir">
    <vt:lpwstr>C:\Work\html</vt:lpwstr>
  </property>
</Properties>
</file>