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2"/>
  </p:sldMasterIdLst>
  <p:notesMasterIdLst>
    <p:notesMasterId r:id="rId26"/>
  </p:notesMasterIdLst>
  <p:sldIdLst>
    <p:sldId id="256" r:id="rId3"/>
    <p:sldId id="257" r:id="rId4"/>
    <p:sldId id="274" r:id="rId5"/>
    <p:sldId id="258" r:id="rId6"/>
    <p:sldId id="272" r:id="rId7"/>
    <p:sldId id="273" r:id="rId8"/>
    <p:sldId id="275" r:id="rId9"/>
    <p:sldId id="280" r:id="rId10"/>
    <p:sldId id="284" r:id="rId11"/>
    <p:sldId id="276" r:id="rId12"/>
    <p:sldId id="277" r:id="rId13"/>
    <p:sldId id="285" r:id="rId14"/>
    <p:sldId id="279" r:id="rId15"/>
    <p:sldId id="278" r:id="rId16"/>
    <p:sldId id="282" r:id="rId17"/>
    <p:sldId id="286" r:id="rId18"/>
    <p:sldId id="287" r:id="rId19"/>
    <p:sldId id="281" r:id="rId20"/>
    <p:sldId id="288" r:id="rId21"/>
    <p:sldId id="289" r:id="rId22"/>
    <p:sldId id="290" r:id="rId23"/>
    <p:sldId id="270" r:id="rId24"/>
    <p:sldId id="271" r:id="rId25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2"/>
    <p:restoredTop sz="94663"/>
  </p:normalViewPr>
  <p:slideViewPr>
    <p:cSldViewPr snapToGrid="0">
      <p:cViewPr varScale="1">
        <p:scale>
          <a:sx n="117" d="100"/>
          <a:sy n="117" d="100"/>
        </p:scale>
        <p:origin x="65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8552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8567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1131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6833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317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9528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2060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3724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66123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9202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6233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769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198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9460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0089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0167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787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300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 for On-policy Prediction </a:t>
            </a:r>
            <a:endParaRPr dirty="0"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Gradient Descent in RL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Policy Gradient Methods: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Gradient descent is then applied to update the policy parameters in the direction of the gradient, aiming to increase the likelihood of actions that lead to higher returns.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process continues iteratively, with the agent exploring the environment, collecting experiences, computing gradients, and updating the policy parameters to improve its performance.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Objective for On-policy Prediction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90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Introducing Gradient Descent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Value Function Approximation: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agent learns to estimate value functions, such as the state-value function V(s) or the action-value function Q(</a:t>
            </a:r>
            <a:r>
              <a:rPr lang="en-US" sz="18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s,a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), using parameterized functions.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objective is to minimize the mean-squared error or the temporal difference error between predicted and observed returns.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Objective for On-policy Prediction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85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Introducing Gradient Descent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Value Function Approximation: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Gradient descent is used to update the parameters of the value function approximation towards minimizing the objective function.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Value function approximation can be used in combination with policy improvement techniques, such as Q-learning or SARSA, to derive optimal policies.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Objective for On-policy Prediction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70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Introducing Gradient Descent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Off-Policy Methods: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Off-policy methods</a:t>
            </a:r>
            <a:r>
              <a:rPr lang="en-US" sz="1800" dirty="0"/>
              <a:t>: 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learn from experiences generated by a different behavior policy than the one being improved.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Gradient descent is used to update the parameters of the value function approximation towards minimizing the temporal difference error, even if the experiences were collected using a different policy.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Objective for On-policy Prediction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93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Introducing Gradient Descent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Actor-Critic Methods: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Actor-critic methods combine aspects of both policy gradient and value-based approaches.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actor represents the policy function, while the critic evaluates the value function.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actor's parameters are updated using policy gradients, while the critic's parameters are updated using value-based methods like temporal difference learning.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Gradient descent is used to update both the actor's and critic's parameters to improve the agent's policy and value estimates simultaneously.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Objective for On-policy Prediction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45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Gradient for Policy Evaluation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gradient of the value function approximation indicates how to change the weights to increase the value for that state. 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Objective for On-policy Prediction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974D40-985E-914D-BF9D-7A2DD3B27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703" y="3940487"/>
            <a:ext cx="5396593" cy="182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57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Gradient for Policy Evaluation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If the difference is positive (the true value is higher than our estimate)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Wingdings" pitchFamily="2" charset="2"/>
              </a:rPr>
              <a:t> 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should change the weights in the direction that increases our estimate.</a:t>
            </a:r>
            <a:endParaRPr lang="en-US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Objective for On-policy Prediction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C76C6C-1034-C441-AD34-5E9C5DE44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766" y="3400879"/>
            <a:ext cx="5291068" cy="284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35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Gradient for Policy Evaluation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 current error is negative, we should change the weights in the opposite direction.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Objective for On-policy Prediction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47BAF1-9047-2E46-9FD7-CD42E1FF6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550" y="3048000"/>
            <a:ext cx="5828899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56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State Aggregation 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 aggregation is a useful technique in RL for approximating the value function in large state spaces, allowing agents to generalize their experience and learn more efficiently.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 grouping similar states together, state aggregation enables the agent to focus on important state features while reducing computational complexity.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Objective for On-policy Prediction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1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State Aggregation 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57150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this table of eight states, we might choose to aggregate states together in groups of four.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 now instead of a table of eight entries for the value function, we just have two.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we update the value of any state in the first group, the values of all the other states in that group is updated.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Objective for On-policy Prediction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F6A8C8-C920-2F47-8CFE-8C4FAF663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576" y="1992086"/>
            <a:ext cx="2343047" cy="33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6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80E9F35F-BEF3-8449-B91D-6BDA225D1FB5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Objective for On-policy Prediction </a:t>
            </a:r>
            <a:endParaRPr dirty="0"/>
          </a:p>
        </p:txBody>
      </p:sp>
      <p:sp>
        <p:nvSpPr>
          <p:cNvPr id="10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E7A434-9D33-874C-9C9A-100E8B38B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the mean-squared value error objective for policy evaluation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the gradient descent and how gradient descent apply in Reinforcement Learning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how state aggregation can be used to approximate the value function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State Aggregation 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 aggregation is another example of linear function approximation.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 is one feature for each group of states.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feature will be 1 if the current state belongs to the associated group, and 0 otherwise.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approximate value of a state is the weight associated with the group that state belongs to.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Objective for On-policy Prediction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20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State Aggregation 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Objective for On-policy Prediction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DB91C7-2551-4841-9090-08B4F7EB6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14" y="1884111"/>
            <a:ext cx="6742794" cy="308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65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pic>
        <p:nvPicPr>
          <p:cNvPr id="332" name="Google Shape;3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Objective for On-policy Prediction </a:t>
            </a:r>
            <a:endParaRPr lang="en-US" dirty="0"/>
          </a:p>
        </p:txBody>
      </p:sp>
      <p:sp>
        <p:nvSpPr>
          <p:cNvPr id="334" name="Google Shape;334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/>
          </a:p>
        </p:txBody>
      </p:sp>
      <p:sp>
        <p:nvSpPr>
          <p:cNvPr id="9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CF86EC-9F76-EE40-82FC-20BF2B812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the mean-squared value error objective for policy evaluation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the gradient descent and how gradient descent apply in Reinforcement Learning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how state aggregation can be used to approximate the value function</a:t>
            </a:r>
            <a:endParaRPr lang="en-US" sz="24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Objective for On-policy Prediction </a:t>
            </a:r>
            <a:endParaRPr lang="en-US" dirty="0"/>
          </a:p>
        </p:txBody>
      </p:sp>
      <p:sp>
        <p:nvSpPr>
          <p:cNvPr id="342" name="Google Shape;342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Value Error Objective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reinforcement learning, the mean-squared value error objective is a common method used for policy evaluation, particularly when estimating value functions.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objective is used to train models to predict the value function associated with a given policy. 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Objective for On-policy Prediction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3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Value Error Objective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 is true values, V hat is estimate values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our approximation of V Pi is not perfect, but how far off is it? </a:t>
            </a:r>
            <a:endParaRPr sz="22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Objective for On-policy Prediction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609F58-ADE1-6140-A8C8-0F7B44045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950" y="3067050"/>
            <a:ext cx="5346700" cy="3213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Value Error Objective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Define a measure of the error between the value of a state and the approximate value.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Objective for On-policy Prediction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77D403-D352-2F4E-AEC6-DF3E272D6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76550"/>
            <a:ext cx="76835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99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Value Error Objective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Adapting the weights to minimize the mean squares value error objective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want to adapt or weights to make the Mean Squared Value Error as low as possible.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W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 will call this objective VE bar.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Changing the weights in one way may increase the value error while changing them in a different way might decrease the value error.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Objective for On-policy Prediction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A90F38-BD0B-5D49-B48B-A5A1829CC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086" y="5219700"/>
            <a:ext cx="4305300" cy="98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9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Introducing Gradient Descent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199" y="1708150"/>
            <a:ext cx="7968343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Gradient descent is often used to optimize the policy or value function towards better performance in the environment.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Gradient descent is a powerful optimization algorithm used in reinforcement learning to update the parameters of the learning algorithm towards better performance in the environment.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allows RL agents to learn from experience and adapt their behavior to achieve their goals more effectively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Objective for On-policy Prediction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2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Introducing Gradient Descent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4711090" y="1708150"/>
            <a:ext cx="382331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Local minimum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Local maximum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Global minimum</a:t>
            </a:r>
            <a:endParaRPr sz="22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Objective for On-policy Prediction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6D2C94-BD40-8E4B-B0EC-448B53C07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655989"/>
            <a:ext cx="3594713" cy="2284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9927AB-26DF-B04F-908C-2F313021D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2256" y="3509928"/>
            <a:ext cx="4015795" cy="25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88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Gradient Descent in RL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Policy Gradient Methods: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policy gradient methods, the agent directly learns a parameterized policy function </a:t>
            </a:r>
            <a:r>
              <a:rPr lang="el-GR" sz="18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πθ</a:t>
            </a:r>
            <a:r>
              <a:rPr lang="el-GR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US" sz="18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a∣s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), where </a:t>
            </a:r>
            <a:r>
              <a:rPr lang="el-GR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θ 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represents the parameters of the policy.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objective is to maximize the expected return by adjusting the policy parameters.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gradient of the expected return with respect to the policy parameters is computed using techniques like the policy gradient theorem 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Objective for On-policy Prediction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996447"/>
      </p:ext>
    </p:extLst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1080</Words>
  <Application>Microsoft Macintosh PowerPoint</Application>
  <PresentationFormat>On-screen Show (4:3)</PresentationFormat>
  <Paragraphs>144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Noto Sans Symbols</vt:lpstr>
      <vt:lpstr>Tahoma</vt:lpstr>
      <vt:lpstr>1_Blueprint</vt:lpstr>
      <vt:lpstr>Blueprint</vt:lpstr>
      <vt:lpstr>Objective for On-policy Prediction </vt:lpstr>
      <vt:lpstr>Objectives</vt:lpstr>
      <vt:lpstr>The Value Error Objective  </vt:lpstr>
      <vt:lpstr>The Value Error Objective  </vt:lpstr>
      <vt:lpstr>The Value Error Objective  </vt:lpstr>
      <vt:lpstr>The Value Error Objective  </vt:lpstr>
      <vt:lpstr>Introducing Gradient Descent</vt:lpstr>
      <vt:lpstr>Introducing Gradient Descent</vt:lpstr>
      <vt:lpstr>Gradient Descent in RL</vt:lpstr>
      <vt:lpstr>Gradient Descent in RL</vt:lpstr>
      <vt:lpstr>Introducing Gradient Descent</vt:lpstr>
      <vt:lpstr>Introducing Gradient Descent</vt:lpstr>
      <vt:lpstr>Introducing Gradient Descent</vt:lpstr>
      <vt:lpstr>Introducing Gradient Descent</vt:lpstr>
      <vt:lpstr>Gradient for Policy Evaluation</vt:lpstr>
      <vt:lpstr>Gradient for Policy Evaluation</vt:lpstr>
      <vt:lpstr>Gradient for Policy Evaluation</vt:lpstr>
      <vt:lpstr>State Aggregation </vt:lpstr>
      <vt:lpstr>State Aggregation </vt:lpstr>
      <vt:lpstr>State Aggregation </vt:lpstr>
      <vt:lpstr>State Aggregation </vt:lpstr>
      <vt:lpstr>Summary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Hoa Doan Nguyen Thanh</cp:lastModifiedBy>
  <cp:revision>10</cp:revision>
  <dcterms:created xsi:type="dcterms:W3CDTF">2022-12-09T09:55:15Z</dcterms:created>
  <dcterms:modified xsi:type="dcterms:W3CDTF">2024-03-31T16:32:10Z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